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06" r:id="rId2"/>
    <p:sldId id="307" r:id="rId3"/>
    <p:sldId id="308" r:id="rId4"/>
    <p:sldId id="309" r:id="rId5"/>
    <p:sldId id="271" r:id="rId6"/>
    <p:sldId id="296" r:id="rId7"/>
    <p:sldId id="285" r:id="rId8"/>
    <p:sldId id="286" r:id="rId9"/>
    <p:sldId id="277" r:id="rId10"/>
    <p:sldId id="300" r:id="rId11"/>
    <p:sldId id="276" r:id="rId12"/>
    <p:sldId id="288" r:id="rId13"/>
    <p:sldId id="289" r:id="rId14"/>
    <p:sldId id="290" r:id="rId15"/>
    <p:sldId id="312" r:id="rId16"/>
    <p:sldId id="313" r:id="rId17"/>
    <p:sldId id="293" r:id="rId18"/>
    <p:sldId id="294" r:id="rId19"/>
    <p:sldId id="305" r:id="rId20"/>
    <p:sldId id="314" r:id="rId21"/>
    <p:sldId id="297" r:id="rId22"/>
    <p:sldId id="274" r:id="rId23"/>
    <p:sldId id="273" r:id="rId24"/>
    <p:sldId id="299" r:id="rId25"/>
    <p:sldId id="278" r:id="rId26"/>
    <p:sldId id="301" r:id="rId27"/>
    <p:sldId id="304" r:id="rId28"/>
    <p:sldId id="302" r:id="rId29"/>
    <p:sldId id="311" r:id="rId30"/>
    <p:sldId id="298" r:id="rId31"/>
    <p:sldId id="310"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6"/>
    <p:restoredTop sz="94508" autoAdjust="0"/>
  </p:normalViewPr>
  <p:slideViewPr>
    <p:cSldViewPr snapToGrid="0" snapToObjects="1">
      <p:cViewPr>
        <p:scale>
          <a:sx n="96" d="100"/>
          <a:sy n="96" d="100"/>
        </p:scale>
        <p:origin x="-1632" y="-4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2022</c:v>
                </c:pt>
              </c:strCache>
            </c:strRef>
          </c:tx>
          <c:invertIfNegative val="0"/>
          <c:dLbls>
            <c:spPr>
              <a:noFill/>
              <a:ln>
                <a:noFill/>
              </a:ln>
              <a:effectLst/>
            </c:spPr>
            <c:txPr>
              <a:bodyPr wrap="square" lIns="38100" tIns="19050" rIns="38100" bIns="19050" anchor="ctr">
                <a:spAutoFit/>
              </a:bodyPr>
              <a:lstStyle/>
              <a:p>
                <a:pPr>
                  <a:defRPr>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Lapas1!$A$2:$A$7</c:f>
              <c:strCache>
                <c:ptCount val="6"/>
                <c:pt idx="0">
                  <c:v>subsidija verslo idėjai įgyvendinti</c:v>
                </c:pt>
                <c:pt idx="1">
                  <c:v>ilgalaikio turto kompensacija</c:v>
                </c:pt>
                <c:pt idx="2">
                  <c:v>informacinių, reklaminių leidinių išlaidos 
</c:v>
                </c:pt>
                <c:pt idx="3">
                  <c:v>įmonės steigimo išlaidos</c:v>
                </c:pt>
                <c:pt idx="4">
                  <c:v>specialių mokymo kursų, seminarų išlaidos</c:v>
                </c:pt>
                <c:pt idx="5">
                  <c:v>patalpų nuomos išlaidos</c:v>
                </c:pt>
              </c:strCache>
            </c:strRef>
          </c:cat>
          <c:val>
            <c:numRef>
              <c:f>Lapas1!$B$2:$B$7</c:f>
              <c:numCache>
                <c:formatCode>General</c:formatCode>
                <c:ptCount val="6"/>
                <c:pt idx="0">
                  <c:v>19</c:v>
                </c:pt>
                <c:pt idx="1">
                  <c:v>14</c:v>
                </c:pt>
                <c:pt idx="2">
                  <c:v>12</c:v>
                </c:pt>
                <c:pt idx="3">
                  <c:v>5</c:v>
                </c:pt>
                <c:pt idx="4">
                  <c:v>5</c:v>
                </c:pt>
                <c:pt idx="5">
                  <c:v>1</c:v>
                </c:pt>
              </c:numCache>
            </c:numRef>
          </c:val>
          <c:extLst xmlns:c16r2="http://schemas.microsoft.com/office/drawing/2015/06/chart">
            <c:ext xmlns:c16="http://schemas.microsoft.com/office/drawing/2014/chart" uri="{C3380CC4-5D6E-409C-BE32-E72D297353CC}">
              <c16:uniqueId val="{00000000-B5E8-4DE2-B5F9-8ECB3E7B0660}"/>
            </c:ext>
          </c:extLst>
        </c:ser>
        <c:ser>
          <c:idx val="1"/>
          <c:order val="1"/>
          <c:tx>
            <c:strRef>
              <c:f>Lapas1!$C$1</c:f>
              <c:strCache>
                <c:ptCount val="1"/>
                <c:pt idx="0">
                  <c:v>2021</c:v>
                </c:pt>
              </c:strCache>
            </c:strRef>
          </c:tx>
          <c:invertIfNegative val="0"/>
          <c:cat>
            <c:strRef>
              <c:f>Lapas1!$A$2:$A$7</c:f>
              <c:strCache>
                <c:ptCount val="6"/>
                <c:pt idx="0">
                  <c:v>subsidija verslo idėjai įgyvendinti</c:v>
                </c:pt>
                <c:pt idx="1">
                  <c:v>ilgalaikio turto kompensacija</c:v>
                </c:pt>
                <c:pt idx="2">
                  <c:v>informacinių, reklaminių leidinių išlaidos 
</c:v>
                </c:pt>
                <c:pt idx="3">
                  <c:v>įmonės steigimo išlaidos</c:v>
                </c:pt>
                <c:pt idx="4">
                  <c:v>specialių mokymo kursų, seminarų išlaidos</c:v>
                </c:pt>
                <c:pt idx="5">
                  <c:v>patalpų nuomos išlaidos</c:v>
                </c:pt>
              </c:strCache>
            </c:strRef>
          </c:cat>
          <c:val>
            <c:numRef>
              <c:f>Lapas1!$C$2:$C$7</c:f>
              <c:numCache>
                <c:formatCode>General</c:formatCode>
                <c:ptCount val="6"/>
                <c:pt idx="0">
                  <c:v>3</c:v>
                </c:pt>
                <c:pt idx="1">
                  <c:v>24</c:v>
                </c:pt>
                <c:pt idx="2">
                  <c:v>13</c:v>
                </c:pt>
                <c:pt idx="3">
                  <c:v>17</c:v>
                </c:pt>
                <c:pt idx="4">
                  <c:v>5</c:v>
                </c:pt>
                <c:pt idx="5">
                  <c:v>8</c:v>
                </c:pt>
              </c:numCache>
            </c:numRef>
          </c:val>
        </c:ser>
        <c:dLbls>
          <c:showLegendKey val="0"/>
          <c:showVal val="1"/>
          <c:showCatName val="0"/>
          <c:showSerName val="0"/>
          <c:showPercent val="0"/>
          <c:showBubbleSize val="0"/>
        </c:dLbls>
        <c:gapWidth val="150"/>
        <c:overlap val="-25"/>
        <c:axId val="277485568"/>
        <c:axId val="147131776"/>
      </c:barChart>
      <c:catAx>
        <c:axId val="277485568"/>
        <c:scaling>
          <c:orientation val="minMax"/>
        </c:scaling>
        <c:delete val="0"/>
        <c:axPos val="b"/>
        <c:numFmt formatCode="General" sourceLinked="0"/>
        <c:majorTickMark val="none"/>
        <c:minorTickMark val="none"/>
        <c:tickLblPos val="nextTo"/>
        <c:txPr>
          <a:bodyPr/>
          <a:lstStyle/>
          <a:p>
            <a:pPr>
              <a:defRPr sz="1200">
                <a:latin typeface="+mn-lt"/>
              </a:defRPr>
            </a:pPr>
            <a:endParaRPr lang="en-US"/>
          </a:p>
        </c:txPr>
        <c:crossAx val="147131776"/>
        <c:crosses val="autoZero"/>
        <c:auto val="1"/>
        <c:lblAlgn val="ctr"/>
        <c:lblOffset val="100"/>
        <c:noMultiLvlLbl val="0"/>
      </c:catAx>
      <c:valAx>
        <c:axId val="147131776"/>
        <c:scaling>
          <c:orientation val="minMax"/>
        </c:scaling>
        <c:delete val="1"/>
        <c:axPos val="l"/>
        <c:numFmt formatCode="General" sourceLinked="1"/>
        <c:majorTickMark val="none"/>
        <c:minorTickMark val="none"/>
        <c:tickLblPos val="none"/>
        <c:crossAx val="277485568"/>
        <c:crosses val="autoZero"/>
        <c:crossBetween val="between"/>
      </c:valAx>
    </c:plotArea>
    <c:legend>
      <c:legendPos val="t"/>
      <c:layout>
        <c:manualLayout>
          <c:xMode val="edge"/>
          <c:yMode val="edge"/>
          <c:x val="1.9027477942035312E-2"/>
          <c:y val="9.2951725027572166E-2"/>
          <c:w val="0.10504167319277938"/>
          <c:h val="5.5991520899728787E-2"/>
        </c:manualLayout>
      </c:layout>
      <c:overlay val="0"/>
      <c:txPr>
        <a:bodyPr/>
        <a:lstStyle/>
        <a:p>
          <a:pPr>
            <a:defRPr sz="1200">
              <a:latin typeface="+mn-lt"/>
            </a:defRPr>
          </a:pPr>
          <a:endParaRPr lang="en-US"/>
        </a:p>
      </c:txPr>
    </c:legend>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BBCC288-EFD4-8148-AB95-60FE378F0A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a:extLst>
              <a:ext uri="{FF2B5EF4-FFF2-40B4-BE49-F238E27FC236}">
                <a16:creationId xmlns="" xmlns:a16="http://schemas.microsoft.com/office/drawing/2014/main" id="{3720EC72-3BCB-A145-93EF-5460E1CD2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BB6112-6BBF-3648-945F-7AFB0FF82A7A}" type="datetimeFigureOut">
              <a:rPr lang="x-none" smtClean="0"/>
              <a:t>2023-02-23</a:t>
            </a:fld>
            <a:endParaRPr lang="x-none"/>
          </a:p>
        </p:txBody>
      </p:sp>
      <p:sp>
        <p:nvSpPr>
          <p:cNvPr id="4" name="Footer Placeholder 3">
            <a:extLst>
              <a:ext uri="{FF2B5EF4-FFF2-40B4-BE49-F238E27FC236}">
                <a16:creationId xmlns="" xmlns:a16="http://schemas.microsoft.com/office/drawing/2014/main" id="{4B1F33C6-2B8B-C34F-B68F-B0948F6DE4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 xmlns:a16="http://schemas.microsoft.com/office/drawing/2014/main" id="{2675B148-5D9A-1B4B-AB1A-E3809BDEE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37431-2A35-4140-8925-F1D27F8A6231}" type="slidenum">
              <a:rPr lang="x-none" smtClean="0"/>
              <a:t>‹#›</a:t>
            </a:fld>
            <a:endParaRPr lang="x-none"/>
          </a:p>
        </p:txBody>
      </p:sp>
    </p:spTree>
    <p:extLst>
      <p:ext uri="{BB962C8B-B14F-4D97-AF65-F5344CB8AC3E}">
        <p14:creationId xmlns:p14="http://schemas.microsoft.com/office/powerpoint/2010/main" val="2072851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6C6B7-FF69-1849-AB17-C9ACE6166EFD}" type="datetimeFigureOut">
              <a:rPr lang="x-none" smtClean="0"/>
              <a:t>2023-02-23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985A1-8BEB-C540-BB53-25CF4B674075}" type="slidenum">
              <a:rPr lang="x-none" smtClean="0"/>
              <a:t>‹#›</a:t>
            </a:fld>
            <a:endParaRPr lang="x-none"/>
          </a:p>
        </p:txBody>
      </p:sp>
    </p:spTree>
    <p:extLst>
      <p:ext uri="{BB962C8B-B14F-4D97-AF65-F5344CB8AC3E}">
        <p14:creationId xmlns:p14="http://schemas.microsoft.com/office/powerpoint/2010/main" val="3630817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7</a:t>
            </a:fld>
            <a:endParaRPr lang="x-none"/>
          </a:p>
        </p:txBody>
      </p:sp>
    </p:spTree>
    <p:extLst>
      <p:ext uri="{BB962C8B-B14F-4D97-AF65-F5344CB8AC3E}">
        <p14:creationId xmlns:p14="http://schemas.microsoft.com/office/powerpoint/2010/main" val="382456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11</a:t>
            </a:fld>
            <a:endParaRPr lang="x-none"/>
          </a:p>
        </p:txBody>
      </p:sp>
    </p:spTree>
    <p:extLst>
      <p:ext uri="{BB962C8B-B14F-4D97-AF65-F5344CB8AC3E}">
        <p14:creationId xmlns:p14="http://schemas.microsoft.com/office/powerpoint/2010/main" val="178476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12</a:t>
            </a:fld>
            <a:endParaRPr lang="x-none"/>
          </a:p>
        </p:txBody>
      </p:sp>
    </p:spTree>
    <p:extLst>
      <p:ext uri="{BB962C8B-B14F-4D97-AF65-F5344CB8AC3E}">
        <p14:creationId xmlns:p14="http://schemas.microsoft.com/office/powerpoint/2010/main" val="167193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20</a:t>
            </a:fld>
            <a:endParaRPr lang="x-none"/>
          </a:p>
        </p:txBody>
      </p:sp>
    </p:spTree>
    <p:extLst>
      <p:ext uri="{BB962C8B-B14F-4D97-AF65-F5344CB8AC3E}">
        <p14:creationId xmlns:p14="http://schemas.microsoft.com/office/powerpoint/2010/main" val="245772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24</a:t>
            </a:fld>
            <a:endParaRPr lang="en-US"/>
          </a:p>
        </p:txBody>
      </p:sp>
    </p:spTree>
    <p:extLst>
      <p:ext uri="{BB962C8B-B14F-4D97-AF65-F5344CB8AC3E}">
        <p14:creationId xmlns:p14="http://schemas.microsoft.com/office/powerpoint/2010/main" val="185007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31</a:t>
            </a:fld>
            <a:endParaRPr lang="x-none"/>
          </a:p>
        </p:txBody>
      </p:sp>
    </p:spTree>
    <p:extLst>
      <p:ext uri="{BB962C8B-B14F-4D97-AF65-F5344CB8AC3E}">
        <p14:creationId xmlns:p14="http://schemas.microsoft.com/office/powerpoint/2010/main" val="394822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4993B1-6505-C848-A1A0-FF85E29E82B3}"/>
              </a:ext>
            </a:extLst>
          </p:cNvPr>
          <p:cNvSpPr>
            <a:spLocks noGrp="1"/>
          </p:cNvSpPr>
          <p:nvPr>
            <p:ph type="ctrTitle" hasCustomPrompt="1"/>
          </p:nvPr>
        </p:nvSpPr>
        <p:spPr>
          <a:xfrm>
            <a:off x="1524000" y="2220913"/>
            <a:ext cx="9144000" cy="2387600"/>
          </a:xfrm>
        </p:spPr>
        <p:txBody>
          <a:bodyPr anchor="b"/>
          <a:lstStyle>
            <a:lvl1pPr algn="ctr">
              <a:defRPr sz="6000"/>
            </a:lvl1pPr>
          </a:lstStyle>
          <a:p>
            <a:r>
              <a:rPr lang="en-GB" dirty="0" err="1"/>
              <a:t>Pavadnimas</a:t>
            </a:r>
            <a:endParaRPr lang="x-none" dirty="0"/>
          </a:p>
        </p:txBody>
      </p:sp>
      <p:sp>
        <p:nvSpPr>
          <p:cNvPr id="3" name="Subtitle 2">
            <a:extLst>
              <a:ext uri="{FF2B5EF4-FFF2-40B4-BE49-F238E27FC236}">
                <a16:creationId xmlns="" xmlns:a16="http://schemas.microsoft.com/office/drawing/2014/main" id="{05574591-474C-8645-8EF9-7BACFCC9762D}"/>
              </a:ext>
            </a:extLst>
          </p:cNvPr>
          <p:cNvSpPr>
            <a:spLocks noGrp="1"/>
          </p:cNvSpPr>
          <p:nvPr>
            <p:ph type="subTitle" idx="1" hasCustomPrompt="1"/>
          </p:nvPr>
        </p:nvSpPr>
        <p:spPr>
          <a:xfrm>
            <a:off x="1524000" y="470058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sssss</a:t>
            </a:r>
            <a:endParaRPr lang="x-none" dirty="0"/>
          </a:p>
        </p:txBody>
      </p:sp>
      <p:pic>
        <p:nvPicPr>
          <p:cNvPr id="10" name="Picture 9">
            <a:extLst>
              <a:ext uri="{FF2B5EF4-FFF2-40B4-BE49-F238E27FC236}">
                <a16:creationId xmlns="" xmlns:a16="http://schemas.microsoft.com/office/drawing/2014/main" id="{DEC4D429-C6C5-C445-B6C0-91013E3760B0}"/>
              </a:ext>
            </a:extLst>
          </p:cNvPr>
          <p:cNvPicPr>
            <a:picLocks noChangeAspect="1"/>
          </p:cNvPicPr>
          <p:nvPr userDrawn="1"/>
        </p:nvPicPr>
        <p:blipFill>
          <a:blip r:embed="rId2"/>
          <a:stretch>
            <a:fillRect/>
          </a:stretch>
        </p:blipFill>
        <p:spPr>
          <a:xfrm>
            <a:off x="462648" y="623324"/>
            <a:ext cx="3189504" cy="1019551"/>
          </a:xfrm>
          <a:prstGeom prst="rect">
            <a:avLst/>
          </a:prstGeom>
        </p:spPr>
      </p:pic>
      <p:sp>
        <p:nvSpPr>
          <p:cNvPr id="5" name="Date Placeholder 3">
            <a:extLst>
              <a:ext uri="{FF2B5EF4-FFF2-40B4-BE49-F238E27FC236}">
                <a16:creationId xmlns="" xmlns:a16="http://schemas.microsoft.com/office/drawing/2014/main" id="{0C963D6E-563B-EC41-9E2E-D4521953EE98}"/>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tx1"/>
                </a:solidFill>
                <a:latin typeface="Antipol" pitchFamily="2" charset="77"/>
              </a:defRPr>
            </a:lvl1pPr>
          </a:lstStyle>
          <a:p>
            <a:fld id="{411E0E2E-86A7-1740-9536-422DE669C107}" type="datetimeyyyy">
              <a:rPr lang="en-US" smtClean="0"/>
              <a:pPr/>
              <a:t>2023</a:t>
            </a:fld>
            <a:endParaRPr lang="x-none"/>
          </a:p>
        </p:txBody>
      </p:sp>
    </p:spTree>
    <p:extLst>
      <p:ext uri="{BB962C8B-B14F-4D97-AF65-F5344CB8AC3E}">
        <p14:creationId xmlns:p14="http://schemas.microsoft.com/office/powerpoint/2010/main" val="8435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Įžanga 2">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8C89336-0DC5-F94E-81C9-8E36A992332C}"/>
              </a:ext>
            </a:extLst>
          </p:cNvPr>
          <p:cNvPicPr>
            <a:picLocks noChangeAspect="1"/>
          </p:cNvPicPr>
          <p:nvPr userDrawn="1"/>
        </p:nvPicPr>
        <p:blipFill>
          <a:blip r:embed="rId2"/>
          <a:stretch>
            <a:fillRect/>
          </a:stretch>
        </p:blipFill>
        <p:spPr>
          <a:xfrm rot="19861939">
            <a:off x="2588205" y="81756"/>
            <a:ext cx="7462554" cy="5105958"/>
          </a:xfrm>
          <a:prstGeom prst="rect">
            <a:avLst/>
          </a:prstGeom>
        </p:spPr>
      </p:pic>
      <p:sp>
        <p:nvSpPr>
          <p:cNvPr id="2" name="Title 1">
            <a:extLst>
              <a:ext uri="{FF2B5EF4-FFF2-40B4-BE49-F238E27FC236}">
                <a16:creationId xmlns="" xmlns:a16="http://schemas.microsoft.com/office/drawing/2014/main"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 xmlns:a16="http://schemas.microsoft.com/office/drawing/2014/main"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 xmlns:a16="http://schemas.microsoft.com/office/drawing/2014/main"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Tree>
    <p:extLst>
      <p:ext uri="{BB962C8B-B14F-4D97-AF65-F5344CB8AC3E}">
        <p14:creationId xmlns:p14="http://schemas.microsoft.com/office/powerpoint/2010/main" val="35986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as 1">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 xmlns:a16="http://schemas.microsoft.com/office/drawing/2014/main"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3" name="Title 1">
            <a:extLst>
              <a:ext uri="{FF2B5EF4-FFF2-40B4-BE49-F238E27FC236}">
                <a16:creationId xmlns="" xmlns:a16="http://schemas.microsoft.com/office/drawing/2014/main"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 xmlns:a16="http://schemas.microsoft.com/office/drawing/2014/main" id="{F2751098-9948-794D-AC13-8C71F66921D0}"/>
              </a:ext>
            </a:extLst>
          </p:cNvPr>
          <p:cNvPicPr>
            <a:picLocks noChangeAspect="1"/>
          </p:cNvPicPr>
          <p:nvPr userDrawn="1"/>
        </p:nvPicPr>
        <p:blipFill>
          <a:blip r:embed="rId2"/>
          <a:stretch>
            <a:fillRect/>
          </a:stretch>
        </p:blipFill>
        <p:spPr>
          <a:xfrm>
            <a:off x="6539695" y="0"/>
            <a:ext cx="4876800" cy="6858000"/>
          </a:xfrm>
          <a:prstGeom prst="rect">
            <a:avLst/>
          </a:prstGeom>
        </p:spPr>
      </p:pic>
    </p:spTree>
    <p:extLst>
      <p:ext uri="{BB962C8B-B14F-4D97-AF65-F5344CB8AC3E}">
        <p14:creationId xmlns:p14="http://schemas.microsoft.com/office/powerpoint/2010/main" val="25062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as 2">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 xmlns:a16="http://schemas.microsoft.com/office/drawing/2014/main" id="{EA64FCBB-068E-BC4D-8851-9EBA73D1FEAE}"/>
              </a:ext>
            </a:extLst>
          </p:cNvPr>
          <p:cNvPicPr>
            <a:picLocks noChangeAspect="1"/>
          </p:cNvPicPr>
          <p:nvPr userDrawn="1"/>
        </p:nvPicPr>
        <p:blipFill>
          <a:blip r:embed="rId2"/>
          <a:stretch>
            <a:fillRect/>
          </a:stretch>
        </p:blipFill>
        <p:spPr>
          <a:xfrm>
            <a:off x="5319514" y="108849"/>
            <a:ext cx="6266744" cy="6640301"/>
          </a:xfrm>
          <a:prstGeom prst="rect">
            <a:avLst/>
          </a:prstGeom>
        </p:spPr>
      </p:pic>
      <p:sp>
        <p:nvSpPr>
          <p:cNvPr id="9" name="TextBox 8">
            <a:extLst>
              <a:ext uri="{FF2B5EF4-FFF2-40B4-BE49-F238E27FC236}">
                <a16:creationId xmlns="" xmlns:a16="http://schemas.microsoft.com/office/drawing/2014/main"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3" name="Title 1">
            <a:extLst>
              <a:ext uri="{FF2B5EF4-FFF2-40B4-BE49-F238E27FC236}">
                <a16:creationId xmlns="" xmlns:a16="http://schemas.microsoft.com/office/drawing/2014/main"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390357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as 3">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9" name="Picture 8">
            <a:extLst>
              <a:ext uri="{FF2B5EF4-FFF2-40B4-BE49-F238E27FC236}">
                <a16:creationId xmlns="" xmlns:a16="http://schemas.microsoft.com/office/drawing/2014/main" id="{7566E129-4330-F841-A5A3-D9DD8338A43F}"/>
              </a:ext>
            </a:extLst>
          </p:cNvPr>
          <p:cNvPicPr>
            <a:picLocks noChangeAspect="1"/>
          </p:cNvPicPr>
          <p:nvPr userDrawn="1"/>
        </p:nvPicPr>
        <p:blipFill>
          <a:blip r:embed="rId2"/>
          <a:stretch>
            <a:fillRect/>
          </a:stretch>
        </p:blipFill>
        <p:spPr>
          <a:xfrm>
            <a:off x="4361949" y="704533"/>
            <a:ext cx="7462554" cy="5105958"/>
          </a:xfrm>
          <a:prstGeom prst="rect">
            <a:avLst/>
          </a:prstGeom>
        </p:spPr>
      </p:pic>
      <p:sp>
        <p:nvSpPr>
          <p:cNvPr id="10" name="TextBox 9">
            <a:extLst>
              <a:ext uri="{FF2B5EF4-FFF2-40B4-BE49-F238E27FC236}">
                <a16:creationId xmlns="" xmlns:a16="http://schemas.microsoft.com/office/drawing/2014/main" id="{9F8B642D-9D54-A443-B925-C3AB4A1650C5}"/>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3" name="Title 1">
            <a:extLst>
              <a:ext uri="{FF2B5EF4-FFF2-40B4-BE49-F238E27FC236}">
                <a16:creationId xmlns="" xmlns:a16="http://schemas.microsoft.com/office/drawing/2014/main" id="{0FCB4BB7-011B-6F4C-BF50-C63264A779F0}"/>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8F1B5CC6-3C93-1647-871B-042605EB3AE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5130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as 4">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4" name="Picture 3">
            <a:extLst>
              <a:ext uri="{FF2B5EF4-FFF2-40B4-BE49-F238E27FC236}">
                <a16:creationId xmlns="" xmlns:a16="http://schemas.microsoft.com/office/drawing/2014/main" id="{E8D70067-4AA8-C942-979E-D0EAE65F2D4F}"/>
              </a:ext>
            </a:extLst>
          </p:cNvPr>
          <p:cNvPicPr>
            <a:picLocks noChangeAspect="1"/>
          </p:cNvPicPr>
          <p:nvPr userDrawn="1"/>
        </p:nvPicPr>
        <p:blipFill>
          <a:blip r:embed="rId2"/>
          <a:stretch>
            <a:fillRect/>
          </a:stretch>
        </p:blipFill>
        <p:spPr>
          <a:xfrm>
            <a:off x="6847301" y="390006"/>
            <a:ext cx="4368568" cy="6467994"/>
          </a:xfrm>
          <a:prstGeom prst="rect">
            <a:avLst/>
          </a:prstGeom>
        </p:spPr>
      </p:pic>
      <p:sp>
        <p:nvSpPr>
          <p:cNvPr id="9" name="TextBox 8">
            <a:extLst>
              <a:ext uri="{FF2B5EF4-FFF2-40B4-BE49-F238E27FC236}">
                <a16:creationId xmlns="" xmlns:a16="http://schemas.microsoft.com/office/drawing/2014/main" id="{51079AA7-972D-3E43-9403-40AAA6EBAF4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0" name="Title 1">
            <a:extLst>
              <a:ext uri="{FF2B5EF4-FFF2-40B4-BE49-F238E27FC236}">
                <a16:creationId xmlns="" xmlns:a16="http://schemas.microsoft.com/office/drawing/2014/main" id="{F4109283-E3E4-874E-9B13-255949BAA72F}"/>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1" name="Text Placeholder 7">
            <a:extLst>
              <a:ext uri="{FF2B5EF4-FFF2-40B4-BE49-F238E27FC236}">
                <a16:creationId xmlns="" xmlns:a16="http://schemas.microsoft.com/office/drawing/2014/main" id="{2671EB44-2B27-6F4F-BD4E-F9399E34B10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47262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s 5">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1" name="Title 1">
            <a:extLst>
              <a:ext uri="{FF2B5EF4-FFF2-40B4-BE49-F238E27FC236}">
                <a16:creationId xmlns="" xmlns:a16="http://schemas.microsoft.com/office/drawing/2014/main"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 xmlns:a16="http://schemas.microsoft.com/office/drawing/2014/main" id="{43767A15-6724-1443-8306-EEE0F199B51A}"/>
              </a:ext>
            </a:extLst>
          </p:cNvPr>
          <p:cNvPicPr>
            <a:picLocks noChangeAspect="1"/>
          </p:cNvPicPr>
          <p:nvPr userDrawn="1"/>
        </p:nvPicPr>
        <p:blipFill>
          <a:blip r:embed="rId2"/>
          <a:stretch>
            <a:fillRect/>
          </a:stretch>
        </p:blipFill>
        <p:spPr>
          <a:xfrm>
            <a:off x="5898266" y="0"/>
            <a:ext cx="4724400" cy="6858000"/>
          </a:xfrm>
          <a:prstGeom prst="rect">
            <a:avLst/>
          </a:prstGeom>
        </p:spPr>
      </p:pic>
    </p:spTree>
    <p:extLst>
      <p:ext uri="{BB962C8B-B14F-4D97-AF65-F5344CB8AC3E}">
        <p14:creationId xmlns:p14="http://schemas.microsoft.com/office/powerpoint/2010/main" val="15388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6">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err="1"/>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 xmlns:a16="http://schemas.microsoft.com/office/drawing/2014/main"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 xmlns:a16="http://schemas.microsoft.com/office/drawing/2014/main"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3" name="Title 1">
            <a:extLst>
              <a:ext uri="{FF2B5EF4-FFF2-40B4-BE49-F238E27FC236}">
                <a16:creationId xmlns="" xmlns:a16="http://schemas.microsoft.com/office/drawing/2014/main" id="{7DC7AF68-89D2-1D47-9B34-BAF2D0BCB99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22411B1A-A0D0-0E4C-96AD-D635BF61319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14359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as 7">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54E65733-E0CF-FA4F-9969-2ED4572B2B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9" name="Picture 8">
            <a:extLst>
              <a:ext uri="{FF2B5EF4-FFF2-40B4-BE49-F238E27FC236}">
                <a16:creationId xmlns="" xmlns:a16="http://schemas.microsoft.com/office/drawing/2014/main" id="{98DB32FA-E634-A249-AF39-448846BE31B9}"/>
              </a:ext>
            </a:extLst>
          </p:cNvPr>
          <p:cNvPicPr>
            <a:picLocks noChangeAspect="1"/>
          </p:cNvPicPr>
          <p:nvPr userDrawn="1"/>
        </p:nvPicPr>
        <p:blipFill>
          <a:blip r:embed="rId2"/>
          <a:stretch>
            <a:fillRect/>
          </a:stretch>
        </p:blipFill>
        <p:spPr>
          <a:xfrm>
            <a:off x="5383692" y="677505"/>
            <a:ext cx="6386796" cy="5997932"/>
          </a:xfrm>
          <a:prstGeom prst="rect">
            <a:avLst/>
          </a:prstGeom>
        </p:spPr>
      </p:pic>
      <p:sp>
        <p:nvSpPr>
          <p:cNvPr id="11" name="Title 1">
            <a:extLst>
              <a:ext uri="{FF2B5EF4-FFF2-40B4-BE49-F238E27FC236}">
                <a16:creationId xmlns="" xmlns:a16="http://schemas.microsoft.com/office/drawing/2014/main" id="{3C73A095-27D5-6044-BAB6-A9133D739042}"/>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BECA975E-18B6-854A-8EB5-189A9F9AAE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42564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8">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9" name="Picture 8">
            <a:extLst>
              <a:ext uri="{FF2B5EF4-FFF2-40B4-BE49-F238E27FC236}">
                <a16:creationId xmlns="" xmlns:a16="http://schemas.microsoft.com/office/drawing/2014/main" id="{1CEC7769-AFB4-1249-9975-9C7D0DA3C731}"/>
              </a:ext>
            </a:extLst>
          </p:cNvPr>
          <p:cNvPicPr>
            <a:picLocks noChangeAspect="1"/>
          </p:cNvPicPr>
          <p:nvPr userDrawn="1"/>
        </p:nvPicPr>
        <p:blipFill>
          <a:blip r:embed="rId2"/>
          <a:stretch>
            <a:fillRect/>
          </a:stretch>
        </p:blipFill>
        <p:spPr>
          <a:xfrm>
            <a:off x="6396305" y="365125"/>
            <a:ext cx="4424095" cy="6858000"/>
          </a:xfrm>
          <a:prstGeom prst="rect">
            <a:avLst/>
          </a:prstGeom>
        </p:spPr>
      </p:pic>
      <p:sp>
        <p:nvSpPr>
          <p:cNvPr id="11" name="Title 1">
            <a:extLst>
              <a:ext uri="{FF2B5EF4-FFF2-40B4-BE49-F238E27FC236}">
                <a16:creationId xmlns="" xmlns:a16="http://schemas.microsoft.com/office/drawing/2014/main"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418415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9">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1" name="Title 1">
            <a:extLst>
              <a:ext uri="{FF2B5EF4-FFF2-40B4-BE49-F238E27FC236}">
                <a16:creationId xmlns="" xmlns:a16="http://schemas.microsoft.com/office/drawing/2014/main"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 xmlns:a16="http://schemas.microsoft.com/office/drawing/2014/main" id="{DB41E28D-9905-5343-9F66-FF1CEB55087A}"/>
              </a:ext>
            </a:extLst>
          </p:cNvPr>
          <p:cNvPicPr>
            <a:picLocks noChangeAspect="1"/>
          </p:cNvPicPr>
          <p:nvPr userDrawn="1"/>
        </p:nvPicPr>
        <p:blipFill>
          <a:blip r:embed="rId2"/>
          <a:stretch>
            <a:fillRect/>
          </a:stretch>
        </p:blipFill>
        <p:spPr>
          <a:xfrm>
            <a:off x="6096000" y="182561"/>
            <a:ext cx="5511800" cy="6858000"/>
          </a:xfrm>
          <a:prstGeom prst="rect">
            <a:avLst/>
          </a:prstGeom>
        </p:spPr>
      </p:pic>
    </p:spTree>
    <p:extLst>
      <p:ext uri="{BB962C8B-B14F-4D97-AF65-F5344CB8AC3E}">
        <p14:creationId xmlns:p14="http://schemas.microsoft.com/office/powerpoint/2010/main" val="28254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pavadinimas 1">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1254631-42DE-1143-96CA-E7B2B0F91788}"/>
              </a:ext>
            </a:extLst>
          </p:cNvPr>
          <p:cNvPicPr>
            <a:picLocks noChangeAspect="1"/>
          </p:cNvPicPr>
          <p:nvPr userDrawn="1"/>
        </p:nvPicPr>
        <p:blipFill>
          <a:blip r:embed="rId2"/>
          <a:stretch>
            <a:fillRect/>
          </a:stretch>
        </p:blipFill>
        <p:spPr>
          <a:xfrm>
            <a:off x="6539695" y="0"/>
            <a:ext cx="4876800" cy="6858000"/>
          </a:xfrm>
          <a:prstGeom prst="rect">
            <a:avLst/>
          </a:prstGeom>
        </p:spPr>
      </p:pic>
      <p:sp>
        <p:nvSpPr>
          <p:cNvPr id="2" name="Title 1">
            <a:extLst>
              <a:ext uri="{FF2B5EF4-FFF2-40B4-BE49-F238E27FC236}">
                <a16:creationId xmlns="" xmlns:a16="http://schemas.microsoft.com/office/drawing/2014/main" id="{31C9CEC0-E3DA-1B42-8B73-78EFB9647866}"/>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3" name="Date Placeholder 2">
            <a:extLst>
              <a:ext uri="{FF2B5EF4-FFF2-40B4-BE49-F238E27FC236}">
                <a16:creationId xmlns="" xmlns:a16="http://schemas.microsoft.com/office/drawing/2014/main" id="{9953873C-80A8-554F-96CD-67D07B516F0D}"/>
              </a:ext>
            </a:extLst>
          </p:cNvPr>
          <p:cNvSpPr>
            <a:spLocks noGrp="1"/>
          </p:cNvSpPr>
          <p:nvPr>
            <p:ph type="dt" sz="half" idx="10"/>
          </p:nvPr>
        </p:nvSpPr>
        <p:spPr/>
        <p:txBody>
          <a:bodyPr/>
          <a:lstStyle/>
          <a:p>
            <a:fld id="{DD3D760A-04F1-DB4A-B8B0-35D28779C216}" type="datetimeyyyy">
              <a:rPr lang="en-US" smtClean="0"/>
              <a:t>2023</a:t>
            </a:fld>
            <a:endParaRPr lang="x-none"/>
          </a:p>
        </p:txBody>
      </p:sp>
      <p:sp>
        <p:nvSpPr>
          <p:cNvPr id="5" name="Slide Number Placeholder 4">
            <a:extLst>
              <a:ext uri="{FF2B5EF4-FFF2-40B4-BE49-F238E27FC236}">
                <a16:creationId xmlns=""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extBox 5">
            <a:extLst>
              <a:ext uri="{FF2B5EF4-FFF2-40B4-BE49-F238E27FC236}">
                <a16:creationId xmlns="" xmlns:a16="http://schemas.microsoft.com/office/drawing/2014/main" id="{805EE9C5-C98C-F842-A512-6BF8DF9BF36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0" name="Text Placeholder 2">
            <a:extLst>
              <a:ext uri="{FF2B5EF4-FFF2-40B4-BE49-F238E27FC236}">
                <a16:creationId xmlns="" xmlns:a16="http://schemas.microsoft.com/office/drawing/2014/main" id="{56DF4DE2-C925-5D47-A080-496FD00C283E}"/>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854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10">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4939107E-0BC5-C74B-950E-5FC46A6BB4E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9" name="Picture 8">
            <a:extLst>
              <a:ext uri="{FF2B5EF4-FFF2-40B4-BE49-F238E27FC236}">
                <a16:creationId xmlns="" xmlns:a16="http://schemas.microsoft.com/office/drawing/2014/main" id="{32A3712C-19A7-A046-853D-2DA07D71954E}"/>
              </a:ext>
            </a:extLst>
          </p:cNvPr>
          <p:cNvPicPr>
            <a:picLocks noChangeAspect="1"/>
          </p:cNvPicPr>
          <p:nvPr userDrawn="1"/>
        </p:nvPicPr>
        <p:blipFill>
          <a:blip r:embed="rId2"/>
          <a:stretch>
            <a:fillRect/>
          </a:stretch>
        </p:blipFill>
        <p:spPr>
          <a:xfrm>
            <a:off x="4912040" y="519088"/>
            <a:ext cx="5470452" cy="5973787"/>
          </a:xfrm>
          <a:prstGeom prst="rect">
            <a:avLst/>
          </a:prstGeom>
        </p:spPr>
      </p:pic>
      <p:sp>
        <p:nvSpPr>
          <p:cNvPr id="13" name="Title 1">
            <a:extLst>
              <a:ext uri="{FF2B5EF4-FFF2-40B4-BE49-F238E27FC236}">
                <a16:creationId xmlns="" xmlns:a16="http://schemas.microsoft.com/office/drawing/2014/main" id="{C5D05F30-811E-2140-940C-DD351FB073B5}"/>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BD20EF4C-AE13-3343-AB7D-5EAED1615C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57176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as 11">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8509FDC1-33A6-CF4C-A828-A2F734D35CD1}"/>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9" name="Picture 8">
            <a:extLst>
              <a:ext uri="{FF2B5EF4-FFF2-40B4-BE49-F238E27FC236}">
                <a16:creationId xmlns="" xmlns:a16="http://schemas.microsoft.com/office/drawing/2014/main" id="{58879B17-4814-A541-9B51-1A8B3F56083A}"/>
              </a:ext>
            </a:extLst>
          </p:cNvPr>
          <p:cNvPicPr>
            <a:picLocks noChangeAspect="1"/>
          </p:cNvPicPr>
          <p:nvPr userDrawn="1"/>
        </p:nvPicPr>
        <p:blipFill>
          <a:blip r:embed="rId2"/>
          <a:stretch>
            <a:fillRect/>
          </a:stretch>
        </p:blipFill>
        <p:spPr>
          <a:xfrm>
            <a:off x="5263223" y="544010"/>
            <a:ext cx="5822989" cy="5364866"/>
          </a:xfrm>
          <a:prstGeom prst="rect">
            <a:avLst/>
          </a:prstGeom>
        </p:spPr>
      </p:pic>
      <p:sp>
        <p:nvSpPr>
          <p:cNvPr id="11" name="Title 1">
            <a:extLst>
              <a:ext uri="{FF2B5EF4-FFF2-40B4-BE49-F238E27FC236}">
                <a16:creationId xmlns="" xmlns:a16="http://schemas.microsoft.com/office/drawing/2014/main" id="{1644B0A8-FC19-1242-98D6-17E63FFBA88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574EFDD3-B37D-4640-8C9C-522158E3B77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88378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12">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 xmlns:a16="http://schemas.microsoft.com/office/drawing/2014/main"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9" name="Picture 8">
            <a:extLst>
              <a:ext uri="{FF2B5EF4-FFF2-40B4-BE49-F238E27FC236}">
                <a16:creationId xmlns="" xmlns:a16="http://schemas.microsoft.com/office/drawing/2014/main" id="{E5F61A5E-BB00-8343-A39C-A2250F52B02E}"/>
              </a:ext>
            </a:extLst>
          </p:cNvPr>
          <p:cNvPicPr>
            <a:picLocks noChangeAspect="1"/>
          </p:cNvPicPr>
          <p:nvPr userDrawn="1"/>
        </p:nvPicPr>
        <p:blipFill>
          <a:blip r:embed="rId2"/>
          <a:stretch>
            <a:fillRect/>
          </a:stretch>
        </p:blipFill>
        <p:spPr>
          <a:xfrm>
            <a:off x="5733664" y="480033"/>
            <a:ext cx="5841019" cy="6195404"/>
          </a:xfrm>
          <a:prstGeom prst="rect">
            <a:avLst/>
          </a:prstGeom>
        </p:spPr>
      </p:pic>
      <p:sp>
        <p:nvSpPr>
          <p:cNvPr id="11" name="Title 1">
            <a:extLst>
              <a:ext uri="{FF2B5EF4-FFF2-40B4-BE49-F238E27FC236}">
                <a16:creationId xmlns="" xmlns:a16="http://schemas.microsoft.com/office/drawing/2014/main"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 xmlns:a16="http://schemas.microsoft.com/office/drawing/2014/main"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250291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as 13">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4" name="Text Placeholder 7">
            <a:extLst>
              <a:ext uri="{FF2B5EF4-FFF2-40B4-BE49-F238E27FC236}">
                <a16:creationId xmlns="" xmlns:a16="http://schemas.microsoft.com/office/drawing/2014/main" id="{DDC024F5-60E5-B048-8CD0-A7CDF6B69D35}"/>
              </a:ext>
            </a:extLst>
          </p:cNvPr>
          <p:cNvSpPr>
            <a:spLocks noGrp="1"/>
          </p:cNvSpPr>
          <p:nvPr>
            <p:ph type="body" sz="quarter" idx="13"/>
          </p:nvPr>
        </p:nvSpPr>
        <p:spPr>
          <a:xfrm>
            <a:off x="412750" y="1747382"/>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5" name="Text Placeholder 7">
            <a:extLst>
              <a:ext uri="{FF2B5EF4-FFF2-40B4-BE49-F238E27FC236}">
                <a16:creationId xmlns="" xmlns:a16="http://schemas.microsoft.com/office/drawing/2014/main" id="{07E34206-C4AF-594B-B530-B87222574C32}"/>
              </a:ext>
            </a:extLst>
          </p:cNvPr>
          <p:cNvSpPr>
            <a:spLocks noGrp="1"/>
          </p:cNvSpPr>
          <p:nvPr>
            <p:ph type="body" sz="quarter" idx="14"/>
          </p:nvPr>
        </p:nvSpPr>
        <p:spPr>
          <a:xfrm>
            <a:off x="430108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7" name="Text Placeholder 7">
            <a:extLst>
              <a:ext uri="{FF2B5EF4-FFF2-40B4-BE49-F238E27FC236}">
                <a16:creationId xmlns="" xmlns:a16="http://schemas.microsoft.com/office/drawing/2014/main" id="{8DAB70D1-CB0C-CF43-8C3C-153CFBB58C1D}"/>
              </a:ext>
            </a:extLst>
          </p:cNvPr>
          <p:cNvSpPr>
            <a:spLocks noGrp="1"/>
          </p:cNvSpPr>
          <p:nvPr>
            <p:ph type="body" sz="quarter" idx="15"/>
          </p:nvPr>
        </p:nvSpPr>
        <p:spPr>
          <a:xfrm>
            <a:off x="818941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3" name="Title 1">
            <a:extLst>
              <a:ext uri="{FF2B5EF4-FFF2-40B4-BE49-F238E27FC236}">
                <a16:creationId xmlns="" xmlns:a16="http://schemas.microsoft.com/office/drawing/2014/main" id="{4C438C68-27F4-7C40-87C7-C8C8A167CEE3}"/>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235967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as 14">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0A5180-9116-664F-AC16-FE4A7731E3B7}"/>
              </a:ext>
            </a:extLst>
          </p:cNvPr>
          <p:cNvSpPr>
            <a:spLocks noGrp="1"/>
          </p:cNvSpPr>
          <p:nvPr>
            <p:ph sz="half" idx="1"/>
          </p:nvPr>
        </p:nvSpPr>
        <p:spPr>
          <a:xfrm>
            <a:off x="421512" y="1747382"/>
            <a:ext cx="5396828"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B36F9CE5-457A-3B4F-8FE3-378D8B535EF5}"/>
              </a:ext>
            </a:extLst>
          </p:cNvPr>
          <p:cNvSpPr>
            <a:spLocks noGrp="1"/>
          </p:cNvSpPr>
          <p:nvPr>
            <p:ph sz="half" idx="2"/>
          </p:nvPr>
        </p:nvSpPr>
        <p:spPr>
          <a:xfrm>
            <a:off x="6096001" y="1747381"/>
            <a:ext cx="5735256"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2" name="TextBox 11">
            <a:extLst>
              <a:ext uri="{FF2B5EF4-FFF2-40B4-BE49-F238E27FC236}">
                <a16:creationId xmlns="" xmlns:a16="http://schemas.microsoft.com/office/drawing/2014/main" id="{16D4E865-3E99-D646-BDF3-62D774DBC72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9" name="Title 1">
            <a:extLst>
              <a:ext uri="{FF2B5EF4-FFF2-40B4-BE49-F238E27FC236}">
                <a16:creationId xmlns="" xmlns:a16="http://schemas.microsoft.com/office/drawing/2014/main" id="{583E6F25-91E3-CD45-8FBE-3E767612474D}"/>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7456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vadinimas">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9953873C-80A8-554F-96CD-67D07B516F0D}"/>
              </a:ext>
            </a:extLst>
          </p:cNvPr>
          <p:cNvSpPr>
            <a:spLocks noGrp="1"/>
          </p:cNvSpPr>
          <p:nvPr>
            <p:ph type="dt" sz="half" idx="10"/>
          </p:nvPr>
        </p:nvSpPr>
        <p:spPr/>
        <p:txBody>
          <a:bodyPr/>
          <a:lstStyle/>
          <a:p>
            <a:fld id="{EA9DC412-0944-CE45-B089-4611B808A45D}" type="datetimeyyyy">
              <a:rPr lang="en-US" smtClean="0"/>
              <a:t>2023</a:t>
            </a:fld>
            <a:endParaRPr lang="x-none"/>
          </a:p>
        </p:txBody>
      </p:sp>
      <p:sp>
        <p:nvSpPr>
          <p:cNvPr id="4" name="Footer Placeholder 3">
            <a:extLst>
              <a:ext uri="{FF2B5EF4-FFF2-40B4-BE49-F238E27FC236}">
                <a16:creationId xmlns="" xmlns:a16="http://schemas.microsoft.com/office/drawing/2014/main" id="{47E6298E-6D26-C343-B57F-0080A785FE66}"/>
              </a:ext>
            </a:extLst>
          </p:cNvPr>
          <p:cNvSpPr>
            <a:spLocks noGrp="1"/>
          </p:cNvSpPr>
          <p:nvPr>
            <p:ph type="ftr" sz="quarter" idx="11"/>
          </p:nvPr>
        </p:nvSpPr>
        <p:spPr/>
        <p:txBody>
          <a:bodyPr/>
          <a:lstStyle/>
          <a:p>
            <a:r>
              <a:rPr lang="en-GB"/>
              <a:t>Tema</a:t>
            </a:r>
            <a:endParaRPr lang="x-none"/>
          </a:p>
        </p:txBody>
      </p:sp>
      <p:sp>
        <p:nvSpPr>
          <p:cNvPr id="5" name="Slide Number Placeholder 4">
            <a:extLst>
              <a:ext uri="{FF2B5EF4-FFF2-40B4-BE49-F238E27FC236}">
                <a16:creationId xmlns=""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itle 1">
            <a:extLst>
              <a:ext uri="{FF2B5EF4-FFF2-40B4-BE49-F238E27FC236}">
                <a16:creationId xmlns="" xmlns:a16="http://schemas.microsoft.com/office/drawing/2014/main" id="{C100CDBB-7081-7A41-B48A-10AF7F72123A}"/>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
        <p:nvSpPr>
          <p:cNvPr id="7" name="TextBox 6">
            <a:extLst>
              <a:ext uri="{FF2B5EF4-FFF2-40B4-BE49-F238E27FC236}">
                <a16:creationId xmlns="" xmlns:a16="http://schemas.microsoft.com/office/drawing/2014/main" id="{8A53B1B3-419F-6745-A2B0-0050FFE4B474}"/>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Tree>
    <p:extLst>
      <p:ext uri="{BB962C8B-B14F-4D97-AF65-F5344CB8AC3E}">
        <p14:creationId xmlns:p14="http://schemas.microsoft.com/office/powerpoint/2010/main" val="341190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usčias">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5647C3-6613-1E4E-82D2-A5B31C616508}"/>
              </a:ext>
            </a:extLst>
          </p:cNvPr>
          <p:cNvSpPr>
            <a:spLocks noGrp="1"/>
          </p:cNvSpPr>
          <p:nvPr>
            <p:ph type="dt" sz="half" idx="10"/>
          </p:nvPr>
        </p:nvSpPr>
        <p:spPr/>
        <p:txBody>
          <a:bodyPr/>
          <a:lstStyle/>
          <a:p>
            <a:fld id="{301862D8-01C0-4743-9CB2-C48EABDE0B68}" type="datetimeyyyy">
              <a:rPr lang="en-US" smtClean="0"/>
              <a:t>2023</a:t>
            </a:fld>
            <a:endParaRPr lang="x-none"/>
          </a:p>
        </p:txBody>
      </p:sp>
      <p:sp>
        <p:nvSpPr>
          <p:cNvPr id="3" name="Footer Placeholder 2">
            <a:extLst>
              <a:ext uri="{FF2B5EF4-FFF2-40B4-BE49-F238E27FC236}">
                <a16:creationId xmlns="" xmlns:a16="http://schemas.microsoft.com/office/drawing/2014/main" id="{22598972-96E3-D143-A02C-7CB473113180}"/>
              </a:ext>
            </a:extLst>
          </p:cNvPr>
          <p:cNvSpPr>
            <a:spLocks noGrp="1"/>
          </p:cNvSpPr>
          <p:nvPr>
            <p:ph type="ftr" sz="quarter" idx="11"/>
          </p:nvPr>
        </p:nvSpPr>
        <p:spPr/>
        <p:txBody>
          <a:bodyPr/>
          <a:lstStyle/>
          <a:p>
            <a:r>
              <a:rPr lang="en-GB"/>
              <a:t>Tema</a:t>
            </a:r>
            <a:endParaRPr lang="x-none"/>
          </a:p>
        </p:txBody>
      </p:sp>
      <p:sp>
        <p:nvSpPr>
          <p:cNvPr id="4" name="Slide Number Placeholder 3">
            <a:extLst>
              <a:ext uri="{FF2B5EF4-FFF2-40B4-BE49-F238E27FC236}">
                <a16:creationId xmlns="" xmlns:a16="http://schemas.microsoft.com/office/drawing/2014/main" id="{6C85BDDF-FE3A-B943-87C4-5C2D19C6D6AF}"/>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5" name="TextBox 4">
            <a:extLst>
              <a:ext uri="{FF2B5EF4-FFF2-40B4-BE49-F238E27FC236}">
                <a16:creationId xmlns="" xmlns:a16="http://schemas.microsoft.com/office/drawing/2014/main" id="{09DF983B-7ED4-5B45-A9D2-6C5209DD3BAA}"/>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Tree>
    <p:extLst>
      <p:ext uri="{BB962C8B-B14F-4D97-AF65-F5344CB8AC3E}">
        <p14:creationId xmlns:p14="http://schemas.microsoft.com/office/powerpoint/2010/main" val="394140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sp>
        <p:nvSpPr>
          <p:cNvPr id="3" name="Vertical Text Placeholder 2">
            <a:extLst>
              <a:ext uri="{FF2B5EF4-FFF2-40B4-BE49-F238E27FC236}">
                <a16:creationId xmlns="" xmlns:a16="http://schemas.microsoft.com/office/drawing/2014/main" id="{99B2D40E-5028-E84E-ADB6-18EA5BBD312D}"/>
              </a:ext>
            </a:extLst>
          </p:cNvPr>
          <p:cNvSpPr>
            <a:spLocks noGrp="1"/>
          </p:cNvSpPr>
          <p:nvPr>
            <p:ph type="body" orient="vert" idx="1"/>
          </p:nvPr>
        </p:nvSpPr>
        <p:spPr>
          <a:xfrm>
            <a:off x="421512" y="1747837"/>
            <a:ext cx="10932288" cy="4429126"/>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err="1"/>
              <a:t>ifth</a:t>
            </a:r>
            <a:r>
              <a:rPr lang="en-GB" dirty="0"/>
              <a:t> level</a:t>
            </a:r>
            <a:endParaRPr lang="x-none" dirty="0"/>
          </a:p>
        </p:txBody>
      </p:sp>
      <p:sp>
        <p:nvSpPr>
          <p:cNvPr id="4" name="Date Placeholder 3">
            <a:extLst>
              <a:ext uri="{FF2B5EF4-FFF2-40B4-BE49-F238E27FC236}">
                <a16:creationId xmlns="" xmlns:a16="http://schemas.microsoft.com/office/drawing/2014/main" id="{41EB3C6B-29A9-924F-BDDE-AF9DE696F96C}"/>
              </a:ext>
            </a:extLst>
          </p:cNvPr>
          <p:cNvSpPr>
            <a:spLocks noGrp="1"/>
          </p:cNvSpPr>
          <p:nvPr>
            <p:ph type="dt" sz="half" idx="10"/>
          </p:nvPr>
        </p:nvSpPr>
        <p:spPr/>
        <p:txBody>
          <a:bodyPr/>
          <a:lstStyle/>
          <a:p>
            <a:fld id="{6C50076C-AD56-E442-A199-3F068A85E6A8}" type="datetimeyyyy">
              <a:rPr lang="en-US" smtClean="0"/>
              <a:t>2023</a:t>
            </a:fld>
            <a:endParaRPr lang="x-none"/>
          </a:p>
        </p:txBody>
      </p:sp>
      <p:sp>
        <p:nvSpPr>
          <p:cNvPr id="5" name="Footer Placeholder 4">
            <a:extLst>
              <a:ext uri="{FF2B5EF4-FFF2-40B4-BE49-F238E27FC236}">
                <a16:creationId xmlns="" xmlns:a16="http://schemas.microsoft.com/office/drawing/2014/main" id="{9D96984D-03BE-7A4A-8BF6-F2D3CDAA1D5E}"/>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 xmlns:a16="http://schemas.microsoft.com/office/drawing/2014/main" id="{C820F485-BD76-7B4C-B2ED-C9A4817CAC87}"/>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 xmlns:a16="http://schemas.microsoft.com/office/drawing/2014/main" id="{EA548536-4310-7247-B1CC-01D33F37B2EF}"/>
              </a:ext>
            </a:extLst>
          </p:cNvPr>
          <p:cNvSpPr>
            <a:spLocks noGrp="1"/>
          </p:cNvSpPr>
          <p:nvPr>
            <p:ph type="title"/>
          </p:nvPr>
        </p:nvSpPr>
        <p:spPr>
          <a:xfrm>
            <a:off x="421512" y="365125"/>
            <a:ext cx="10932288" cy="1144588"/>
          </a:xfrm>
        </p:spPr>
        <p:txBody>
          <a:bodyPr anchor="b" anchorCtr="0">
            <a:normAutofit/>
          </a:bodyPr>
          <a:lstStyle>
            <a:lvl1pPr>
              <a:defRPr sz="3000"/>
            </a:lvl1pPr>
          </a:lstStyle>
          <a:p>
            <a:r>
              <a:rPr lang="en-GB" dirty="0"/>
              <a:t>Click to edit Master title style</a:t>
            </a:r>
            <a:endParaRPr lang="x-none" dirty="0"/>
          </a:p>
        </p:txBody>
      </p:sp>
      <p:sp>
        <p:nvSpPr>
          <p:cNvPr id="9" name="TextBox 8">
            <a:extLst>
              <a:ext uri="{FF2B5EF4-FFF2-40B4-BE49-F238E27FC236}">
                <a16:creationId xmlns="" xmlns:a16="http://schemas.microsoft.com/office/drawing/2014/main" id="{B56763BD-1C05-3240-A9C9-AA59F7C09B49}"/>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Tree>
    <p:extLst>
      <p:ext uri="{BB962C8B-B14F-4D97-AF65-F5344CB8AC3E}">
        <p14:creationId xmlns:p14="http://schemas.microsoft.com/office/powerpoint/2010/main" val="30945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28469C-0306-9140-8CC9-4DA3D955100B}"/>
              </a:ext>
            </a:extLst>
          </p:cNvPr>
          <p:cNvSpPr>
            <a:spLocks noGrp="1"/>
          </p:cNvSpPr>
          <p:nvPr>
            <p:ph type="title" orient="vert"/>
          </p:nvPr>
        </p:nvSpPr>
        <p:spPr>
          <a:xfrm>
            <a:off x="8724900" y="365125"/>
            <a:ext cx="2628900" cy="5811838"/>
          </a:xfrm>
        </p:spPr>
        <p:txBody>
          <a:bodyPr vert="eaVert">
            <a:normAutofit/>
          </a:bodyPr>
          <a:lstStyle>
            <a:lvl1pPr>
              <a:defRPr sz="3000"/>
            </a:lvl1p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BC1CF266-C9FB-2341-9D8F-46498EA810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55B5AA5B-87AD-F443-BF8A-946D0BA8E5F4}"/>
              </a:ext>
            </a:extLst>
          </p:cNvPr>
          <p:cNvSpPr>
            <a:spLocks noGrp="1"/>
          </p:cNvSpPr>
          <p:nvPr>
            <p:ph type="dt" sz="half" idx="10"/>
          </p:nvPr>
        </p:nvSpPr>
        <p:spPr/>
        <p:txBody>
          <a:bodyPr/>
          <a:lstStyle/>
          <a:p>
            <a:fld id="{7650D6D7-A9AC-694B-A9C3-919F7AC9599C}" type="datetimeyyyy">
              <a:rPr lang="en-US" smtClean="0"/>
              <a:t>2023</a:t>
            </a:fld>
            <a:endParaRPr lang="x-none"/>
          </a:p>
        </p:txBody>
      </p:sp>
      <p:sp>
        <p:nvSpPr>
          <p:cNvPr id="5" name="Footer Placeholder 4">
            <a:extLst>
              <a:ext uri="{FF2B5EF4-FFF2-40B4-BE49-F238E27FC236}">
                <a16:creationId xmlns="" xmlns:a16="http://schemas.microsoft.com/office/drawing/2014/main" id="{942F0310-B4F0-0043-9361-E32B8AE40ACB}"/>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 xmlns:a16="http://schemas.microsoft.com/office/drawing/2014/main" id="{88EE9F85-8DED-C949-8D4F-24246CABB493}"/>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7" name="TextBox 6">
            <a:extLst>
              <a:ext uri="{FF2B5EF4-FFF2-40B4-BE49-F238E27FC236}">
                <a16:creationId xmlns="" xmlns:a16="http://schemas.microsoft.com/office/drawing/2014/main" id="{46A4B3E0-BE7B-9949-A686-8E2C4FE580E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Tree>
    <p:extLst>
      <p:ext uri="{BB962C8B-B14F-4D97-AF65-F5344CB8AC3E}">
        <p14:creationId xmlns:p14="http://schemas.microsoft.com/office/powerpoint/2010/main" val="371550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3F15F0-9852-7549-BF03-70C55F621A63}"/>
              </a:ext>
            </a:extLst>
          </p:cNvPr>
          <p:cNvSpPr>
            <a:spLocks noGrp="1"/>
          </p:cNvSpPr>
          <p:nvPr>
            <p:ph idx="1"/>
          </p:nvPr>
        </p:nvSpPr>
        <p:spPr>
          <a:xfrm>
            <a:off x="421512" y="1747837"/>
            <a:ext cx="10932288" cy="44291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 xmlns:a16="http://schemas.microsoft.com/office/drawing/2014/main" id="{8F2BCD29-724A-D84E-B1DC-E2E96F6FEA15}"/>
              </a:ext>
            </a:extLst>
          </p:cNvPr>
          <p:cNvSpPr>
            <a:spLocks noGrp="1"/>
          </p:cNvSpPr>
          <p:nvPr>
            <p:ph type="dt" sz="half" idx="10"/>
          </p:nvPr>
        </p:nvSpPr>
        <p:spPr/>
        <p:txBody>
          <a:bodyPr/>
          <a:lstStyle/>
          <a:p>
            <a:fld id="{0A64DCB9-820D-4A44-814F-CC2269C342E4}" type="datetimeyyyy">
              <a:rPr lang="en-US" smtClean="0"/>
              <a:t>2023</a:t>
            </a:fld>
            <a:endParaRPr lang="x-none"/>
          </a:p>
        </p:txBody>
      </p:sp>
      <p:sp>
        <p:nvSpPr>
          <p:cNvPr id="5" name="Footer Placeholder 4">
            <a:extLst>
              <a:ext uri="{FF2B5EF4-FFF2-40B4-BE49-F238E27FC236}">
                <a16:creationId xmlns="" xmlns:a16="http://schemas.microsoft.com/office/drawing/2014/main" id="{E93DD201-7045-F345-ADA2-49D422B9E809}"/>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 xmlns:a16="http://schemas.microsoft.com/office/drawing/2014/main" id="{7F4AD794-F81A-A942-9ADA-694CBB9094F8}"/>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 xmlns:a16="http://schemas.microsoft.com/office/drawing/2014/main" id="{83D2573A-497E-A745-9EF2-0565C4D79BB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8" name="Title 1">
            <a:extLst>
              <a:ext uri="{FF2B5EF4-FFF2-40B4-BE49-F238E27FC236}">
                <a16:creationId xmlns="" xmlns:a16="http://schemas.microsoft.com/office/drawing/2014/main" id="{43D85E92-074F-B647-9BDA-10E2D5F9E5C5}"/>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38805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aus pavadinimas 2">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094D013-176D-4F44-8F3C-F396C29E5EB6}"/>
              </a:ext>
            </a:extLst>
          </p:cNvPr>
          <p:cNvPicPr>
            <a:picLocks noChangeAspect="1"/>
          </p:cNvPicPr>
          <p:nvPr userDrawn="1"/>
        </p:nvPicPr>
        <p:blipFill>
          <a:blip r:embed="rId2"/>
          <a:stretch>
            <a:fillRect/>
          </a:stretch>
        </p:blipFill>
        <p:spPr>
          <a:xfrm>
            <a:off x="5898266" y="0"/>
            <a:ext cx="4724400" cy="6858000"/>
          </a:xfrm>
          <a:prstGeom prst="rect">
            <a:avLst/>
          </a:prstGeom>
        </p:spPr>
      </p:pic>
      <p:sp>
        <p:nvSpPr>
          <p:cNvPr id="3" name="Date Placeholder 2">
            <a:extLst>
              <a:ext uri="{FF2B5EF4-FFF2-40B4-BE49-F238E27FC236}">
                <a16:creationId xmlns="" xmlns:a16="http://schemas.microsoft.com/office/drawing/2014/main" id="{9953873C-80A8-554F-96CD-67D07B516F0D}"/>
              </a:ext>
            </a:extLst>
          </p:cNvPr>
          <p:cNvSpPr>
            <a:spLocks noGrp="1"/>
          </p:cNvSpPr>
          <p:nvPr>
            <p:ph type="dt" sz="half" idx="10"/>
          </p:nvPr>
        </p:nvSpPr>
        <p:spPr/>
        <p:txBody>
          <a:bodyPr/>
          <a:lstStyle/>
          <a:p>
            <a:fld id="{DD3D760A-04F1-DB4A-B8B0-35D28779C216}" type="datetimeyyyy">
              <a:rPr lang="en-US" smtClean="0"/>
              <a:t>2023</a:t>
            </a:fld>
            <a:endParaRPr lang="x-none"/>
          </a:p>
        </p:txBody>
      </p:sp>
      <p:sp>
        <p:nvSpPr>
          <p:cNvPr id="5" name="Slide Number Placeholder 4">
            <a:extLst>
              <a:ext uri="{FF2B5EF4-FFF2-40B4-BE49-F238E27FC236}">
                <a16:creationId xmlns=""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 xmlns:a16="http://schemas.microsoft.com/office/drawing/2014/main" id="{51B0C18B-D541-5446-8736-D5B0A0A5FA7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2" name="Title 1">
            <a:extLst>
              <a:ext uri="{FF2B5EF4-FFF2-40B4-BE49-F238E27FC236}">
                <a16:creationId xmlns="" xmlns:a16="http://schemas.microsoft.com/office/drawing/2014/main" id="{2AACEE48-8E0E-F246-9199-FCBFEE0BF851}"/>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13" name="Text Placeholder 2">
            <a:extLst>
              <a:ext uri="{FF2B5EF4-FFF2-40B4-BE49-F238E27FC236}">
                <a16:creationId xmlns="" xmlns:a16="http://schemas.microsoft.com/office/drawing/2014/main" id="{2194EDF5-AA50-CB4C-8C52-EAA9211F3E08}"/>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30156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2BE53688-0B05-7742-9A77-3E5F79922D89}"/>
              </a:ext>
            </a:extLst>
          </p:cNvPr>
          <p:cNvSpPr txBox="1">
            <a:spLocks/>
          </p:cNvSpPr>
          <p:nvPr userDrawn="1"/>
        </p:nvSpPr>
        <p:spPr>
          <a:xfrm>
            <a:off x="1524000" y="3589711"/>
            <a:ext cx="9144000" cy="1018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Antipol" pitchFamily="2" charset="77"/>
                <a:ea typeface="+mj-ea"/>
                <a:cs typeface="+mj-cs"/>
              </a:defRPr>
            </a:lvl1pPr>
          </a:lstStyle>
          <a:p>
            <a:r>
              <a:rPr lang="en-GB" err="1"/>
              <a:t>Dėkojame</a:t>
            </a:r>
            <a:endParaRPr lang="x-none"/>
          </a:p>
        </p:txBody>
      </p:sp>
      <p:pic>
        <p:nvPicPr>
          <p:cNvPr id="7" name="Picture 6">
            <a:extLst>
              <a:ext uri="{FF2B5EF4-FFF2-40B4-BE49-F238E27FC236}">
                <a16:creationId xmlns="" xmlns:a16="http://schemas.microsoft.com/office/drawing/2014/main" id="{3736602C-7CF1-9948-AEC7-4E86E483B0AB}"/>
              </a:ext>
            </a:extLst>
          </p:cNvPr>
          <p:cNvPicPr>
            <a:picLocks noChangeAspect="1"/>
          </p:cNvPicPr>
          <p:nvPr userDrawn="1"/>
        </p:nvPicPr>
        <p:blipFill>
          <a:blip r:embed="rId2"/>
          <a:stretch>
            <a:fillRect/>
          </a:stretch>
        </p:blipFill>
        <p:spPr>
          <a:xfrm>
            <a:off x="462649" y="623324"/>
            <a:ext cx="3187155" cy="1018800"/>
          </a:xfrm>
          <a:prstGeom prst="rect">
            <a:avLst/>
          </a:prstGeom>
        </p:spPr>
      </p:pic>
      <p:pic>
        <p:nvPicPr>
          <p:cNvPr id="2" name="Picture 1">
            <a:extLst>
              <a:ext uri="{FF2B5EF4-FFF2-40B4-BE49-F238E27FC236}">
                <a16:creationId xmlns="" xmlns:a16="http://schemas.microsoft.com/office/drawing/2014/main" id="{E4C7740A-A3E5-2F40-BF5E-B5B06AC19AB5}"/>
              </a:ext>
            </a:extLst>
          </p:cNvPr>
          <p:cNvPicPr>
            <a:picLocks noChangeAspect="1"/>
          </p:cNvPicPr>
          <p:nvPr userDrawn="1"/>
        </p:nvPicPr>
        <p:blipFill>
          <a:blip r:embed="rId3"/>
          <a:stretch>
            <a:fillRect/>
          </a:stretch>
        </p:blipFill>
        <p:spPr>
          <a:xfrm>
            <a:off x="5608058" y="2513721"/>
            <a:ext cx="975884" cy="471600"/>
          </a:xfrm>
          <a:prstGeom prst="rect">
            <a:avLst/>
          </a:prstGeom>
        </p:spPr>
      </p:pic>
      <p:sp>
        <p:nvSpPr>
          <p:cNvPr id="9" name="Date Placeholder 3">
            <a:extLst>
              <a:ext uri="{FF2B5EF4-FFF2-40B4-BE49-F238E27FC236}">
                <a16:creationId xmlns="" xmlns:a16="http://schemas.microsoft.com/office/drawing/2014/main" id="{94902E5D-5F97-1947-B2B1-3D6B087500D3}"/>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bg1"/>
                </a:solidFill>
                <a:latin typeface="Antipol" pitchFamily="2" charset="77"/>
              </a:defRPr>
            </a:lvl1pPr>
          </a:lstStyle>
          <a:p>
            <a:fld id="{411E0E2E-86A7-1740-9536-422DE669C107}" type="datetimeyyyy">
              <a:rPr lang="en-US" smtClean="0"/>
              <a:pPr/>
              <a:t>2023</a:t>
            </a:fld>
            <a:endParaRPr lang="x-none"/>
          </a:p>
        </p:txBody>
      </p:sp>
      <p:sp>
        <p:nvSpPr>
          <p:cNvPr id="17" name="Subtitle 2">
            <a:extLst>
              <a:ext uri="{FF2B5EF4-FFF2-40B4-BE49-F238E27FC236}">
                <a16:creationId xmlns="" xmlns:a16="http://schemas.microsoft.com/office/drawing/2014/main" id="{AFA3FE98-1EBE-FD4C-8A3E-4C09A7C435E5}"/>
              </a:ext>
            </a:extLst>
          </p:cNvPr>
          <p:cNvSpPr txBox="1">
            <a:spLocks/>
          </p:cNvSpPr>
          <p:nvPr userDrawn="1"/>
        </p:nvSpPr>
        <p:spPr>
          <a:xfrm>
            <a:off x="1524000" y="4687121"/>
            <a:ext cx="9144000" cy="365125"/>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err="1"/>
              <a:t>savivaldybe@post.rokiskis.lt</a:t>
            </a:r>
            <a:endParaRPr lang="x-none"/>
          </a:p>
        </p:txBody>
      </p:sp>
    </p:spTree>
    <p:extLst>
      <p:ext uri="{BB962C8B-B14F-4D97-AF65-F5344CB8AC3E}">
        <p14:creationId xmlns:p14="http://schemas.microsoft.com/office/powerpoint/2010/main" val="3222199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2023</a:t>
            </a:fld>
            <a:endParaRPr lang="en-US"/>
          </a:p>
        </p:txBody>
      </p:sp>
      <p:sp>
        <p:nvSpPr>
          <p:cNvPr id="6" name="Holder 6"/>
          <p:cNvSpPr>
            <a:spLocks noGrp="1"/>
          </p:cNvSpPr>
          <p:nvPr>
            <p:ph type="sldNum" sz="quarter" idx="7"/>
          </p:nvPr>
        </p:nvSpPr>
        <p:spPr/>
        <p:txBody>
          <a:bodyPr lIns="0" tIns="0" rIns="0" bIns="0"/>
          <a:lstStyle>
            <a:lvl1pPr>
              <a:defRPr sz="1300" b="0" i="0">
                <a:solidFill>
                  <a:srgbClr val="929292"/>
                </a:solidFill>
                <a:latin typeface="Tahoma"/>
                <a:cs typeface="Tahoma"/>
              </a:defRPr>
            </a:lvl1pPr>
          </a:lstStyle>
          <a:p>
            <a:pPr marL="50799">
              <a:spcBef>
                <a:spcPts val="47"/>
              </a:spcBef>
            </a:pPr>
            <a:fld id="{81D60167-4931-47E6-BA6A-407CBD079E47}" type="slidenum">
              <a:rPr lang="en-US" spc="-20" smtClean="0"/>
              <a:pPr marL="50799">
                <a:spcBef>
                  <a:spcPts val="47"/>
                </a:spcBef>
              </a:pPr>
              <a:t>‹#›</a:t>
            </a:fld>
            <a:endParaRPr lang="en-US" spc="-20" dirty="0"/>
          </a:p>
        </p:txBody>
      </p:sp>
    </p:spTree>
    <p:extLst>
      <p:ext uri="{BB962C8B-B14F-4D97-AF65-F5344CB8AC3E}">
        <p14:creationId xmlns:p14="http://schemas.microsoft.com/office/powerpoint/2010/main" val="575532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05">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 y="-1"/>
            <a:ext cx="12191999" cy="6858001"/>
          </a:xfrm>
          <a:prstGeom prst="rect">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51089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yriaus pavadinimas 3">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35D8085-E781-6849-9B9C-E5FCF6BB51EF}"/>
              </a:ext>
            </a:extLst>
          </p:cNvPr>
          <p:cNvPicPr>
            <a:picLocks noChangeAspect="1"/>
          </p:cNvPicPr>
          <p:nvPr userDrawn="1"/>
        </p:nvPicPr>
        <p:blipFill>
          <a:blip r:embed="rId2"/>
          <a:stretch>
            <a:fillRect/>
          </a:stretch>
        </p:blipFill>
        <p:spPr>
          <a:xfrm>
            <a:off x="6096000" y="182561"/>
            <a:ext cx="5511800" cy="6858000"/>
          </a:xfrm>
          <a:prstGeom prst="rect">
            <a:avLst/>
          </a:prstGeom>
        </p:spPr>
      </p:pic>
      <p:sp>
        <p:nvSpPr>
          <p:cNvPr id="3" name="Date Placeholder 2">
            <a:extLst>
              <a:ext uri="{FF2B5EF4-FFF2-40B4-BE49-F238E27FC236}">
                <a16:creationId xmlns="" xmlns:a16="http://schemas.microsoft.com/office/drawing/2014/main" id="{9953873C-80A8-554F-96CD-67D07B516F0D}"/>
              </a:ext>
            </a:extLst>
          </p:cNvPr>
          <p:cNvSpPr>
            <a:spLocks noGrp="1"/>
          </p:cNvSpPr>
          <p:nvPr>
            <p:ph type="dt" sz="half" idx="10"/>
          </p:nvPr>
        </p:nvSpPr>
        <p:spPr/>
        <p:txBody>
          <a:bodyPr/>
          <a:lstStyle>
            <a:lvl1pPr>
              <a:defRPr>
                <a:solidFill>
                  <a:schemeClr val="bg1"/>
                </a:solidFill>
              </a:defRPr>
            </a:lvl1pPr>
          </a:lstStyle>
          <a:p>
            <a:fld id="{DD3D760A-04F1-DB4A-B8B0-35D28779C216}" type="datetimeyyyy">
              <a:rPr lang="en-US" smtClean="0"/>
              <a:pPr/>
              <a:t>2023</a:t>
            </a:fld>
            <a:endParaRPr lang="x-none"/>
          </a:p>
        </p:txBody>
      </p:sp>
      <p:sp>
        <p:nvSpPr>
          <p:cNvPr id="5" name="Slide Number Placeholder 4">
            <a:extLst>
              <a:ext uri="{FF2B5EF4-FFF2-40B4-BE49-F238E27FC236}">
                <a16:creationId xmlns=""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lvl1pPr>
              <a:defRPr>
                <a:solidFill>
                  <a:schemeClr val="bg1"/>
                </a:solidFill>
              </a:defRPr>
            </a:lvl1pPr>
          </a:lstStyle>
          <a:p>
            <a:fld id="{3FAD04EE-1878-2047-8E3A-873E54783374}" type="slidenum">
              <a:rPr lang="x-none" smtClean="0"/>
              <a:pPr/>
              <a:t>‹#›</a:t>
            </a:fld>
            <a:endParaRPr lang="x-none"/>
          </a:p>
        </p:txBody>
      </p:sp>
      <p:sp>
        <p:nvSpPr>
          <p:cNvPr id="11" name="TextBox 10">
            <a:extLst>
              <a:ext uri="{FF2B5EF4-FFF2-40B4-BE49-F238E27FC236}">
                <a16:creationId xmlns="" xmlns:a16="http://schemas.microsoft.com/office/drawing/2014/main" id="{6F168A30-BB0B-EF49-98AB-A013D175952D}"/>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bg1"/>
                </a:solidFill>
                <a:latin typeface="Antipol" pitchFamily="2" charset="77"/>
              </a:rPr>
              <a:t>Rokiškis</a:t>
            </a:r>
            <a:endParaRPr lang="x-none" sz="1200">
              <a:solidFill>
                <a:schemeClr val="bg1"/>
              </a:solidFill>
              <a:latin typeface="Antipol" pitchFamily="2" charset="77"/>
            </a:endParaRPr>
          </a:p>
        </p:txBody>
      </p:sp>
      <p:sp>
        <p:nvSpPr>
          <p:cNvPr id="13" name="Title 1">
            <a:extLst>
              <a:ext uri="{FF2B5EF4-FFF2-40B4-BE49-F238E27FC236}">
                <a16:creationId xmlns="" xmlns:a16="http://schemas.microsoft.com/office/drawing/2014/main" id="{E729CDFD-19D8-2043-B3BD-A60AF56C9D3F}"/>
              </a:ext>
            </a:extLst>
          </p:cNvPr>
          <p:cNvSpPr>
            <a:spLocks noGrp="1"/>
          </p:cNvSpPr>
          <p:nvPr>
            <p:ph type="title"/>
          </p:nvPr>
        </p:nvSpPr>
        <p:spPr>
          <a:xfrm>
            <a:off x="421512" y="4316741"/>
            <a:ext cx="10869593" cy="1754326"/>
          </a:xfrm>
        </p:spPr>
        <p:txBody>
          <a:bodyPr wrap="square" anchor="b" anchorCtr="0">
            <a:spAutoFit/>
          </a:bodyPr>
          <a:lstStyle>
            <a:lvl1pPr>
              <a:defRPr sz="12000">
                <a:solidFill>
                  <a:schemeClr val="bg1"/>
                </a:solidFill>
              </a:defRPr>
            </a:lvl1pPr>
          </a:lstStyle>
          <a:p>
            <a:r>
              <a:rPr lang="en-GB" dirty="0"/>
              <a:t>Click to edit</a:t>
            </a:r>
            <a:endParaRPr lang="x-none" dirty="0"/>
          </a:p>
        </p:txBody>
      </p:sp>
      <p:sp>
        <p:nvSpPr>
          <p:cNvPr id="14" name="Text Placeholder 2">
            <a:extLst>
              <a:ext uri="{FF2B5EF4-FFF2-40B4-BE49-F238E27FC236}">
                <a16:creationId xmlns="" xmlns:a16="http://schemas.microsoft.com/office/drawing/2014/main" id="{4E9116D8-54B3-404A-AD73-E56A13D150CF}"/>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746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err="1"/>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 xmlns:a16="http://schemas.microsoft.com/office/drawing/2014/main"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 xmlns:a16="http://schemas.microsoft.com/office/drawing/2014/main"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3" name="Title 1">
            <a:extLst>
              <a:ext uri="{FF2B5EF4-FFF2-40B4-BE49-F238E27FC236}">
                <a16:creationId xmlns="" xmlns:a16="http://schemas.microsoft.com/office/drawing/2014/main" id="{7DC7AF68-89D2-1D47-9B34-BAF2D0BCB99C}"/>
              </a:ext>
            </a:extLst>
          </p:cNvPr>
          <p:cNvSpPr>
            <a:spLocks noGrp="1"/>
          </p:cNvSpPr>
          <p:nvPr>
            <p:ph type="title"/>
          </p:nvPr>
        </p:nvSpPr>
        <p:spPr>
          <a:xfrm>
            <a:off x="421512" y="365125"/>
            <a:ext cx="6155134"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 xmlns:a16="http://schemas.microsoft.com/office/drawing/2014/main" id="{22411B1A-A0D0-0E4C-96AD-D635BF61319F}"/>
              </a:ext>
            </a:extLst>
          </p:cNvPr>
          <p:cNvSpPr>
            <a:spLocks noGrp="1"/>
          </p:cNvSpPr>
          <p:nvPr>
            <p:ph type="body" sz="quarter" idx="13"/>
          </p:nvPr>
        </p:nvSpPr>
        <p:spPr>
          <a:xfrm>
            <a:off x="412750" y="2430203"/>
            <a:ext cx="6163896" cy="4062672"/>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6668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ir nuotrauka 1">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 xmlns:a16="http://schemas.microsoft.com/office/drawing/2014/main" id="{5DC379A6-60E5-874A-ACE1-7298E62E0C3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9" name="Text Placeholder 7">
            <a:extLst>
              <a:ext uri="{FF2B5EF4-FFF2-40B4-BE49-F238E27FC236}">
                <a16:creationId xmlns="" xmlns:a16="http://schemas.microsoft.com/office/drawing/2014/main" id="{36270CD4-0488-A54A-8A7B-DE70E6A14CA7}"/>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1" name="TextBox 10">
            <a:extLst>
              <a:ext uri="{FF2B5EF4-FFF2-40B4-BE49-F238E27FC236}">
                <a16:creationId xmlns="" xmlns:a16="http://schemas.microsoft.com/office/drawing/2014/main" id="{29ABFCCF-6942-E14A-BAE9-D133FC9B6AC4}"/>
              </a:ext>
            </a:extLst>
          </p:cNvPr>
          <p:cNvSpPr txBox="1"/>
          <p:nvPr userDrawn="1"/>
        </p:nvSpPr>
        <p:spPr>
          <a:xfrm>
            <a:off x="9520497" y="44062"/>
            <a:ext cx="267600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2" name="Picture Placeholder 2">
            <a:extLst>
              <a:ext uri="{FF2B5EF4-FFF2-40B4-BE49-F238E27FC236}">
                <a16:creationId xmlns="" xmlns:a16="http://schemas.microsoft.com/office/drawing/2014/main" id="{62DED5DF-12FE-884C-87FC-BD5D662B8127}"/>
              </a:ext>
            </a:extLst>
          </p:cNvPr>
          <p:cNvSpPr>
            <a:spLocks noGrp="1"/>
          </p:cNvSpPr>
          <p:nvPr>
            <p:ph type="pic" sz="quarter" idx="14"/>
          </p:nvPr>
        </p:nvSpPr>
        <p:spPr>
          <a:xfrm>
            <a:off x="4537710" y="365124"/>
            <a:ext cx="7353750" cy="6127749"/>
          </a:xfrm>
          <a:ln w="6350">
            <a:solidFill>
              <a:schemeClr val="accent1"/>
            </a:solidFill>
          </a:ln>
        </p:spPr>
        <p:txBody>
          <a:bodyPr/>
          <a:lstStyle/>
          <a:p>
            <a:endParaRPr lang="x-none"/>
          </a:p>
        </p:txBody>
      </p:sp>
    </p:spTree>
    <p:extLst>
      <p:ext uri="{BB962C8B-B14F-4D97-AF65-F5344CB8AC3E}">
        <p14:creationId xmlns:p14="http://schemas.microsoft.com/office/powerpoint/2010/main" val="24465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 ir nuotrauka 2">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70DF5FD7-3C2D-4242-B70F-13223FEE73CA}"/>
              </a:ext>
            </a:extLst>
          </p:cNvPr>
          <p:cNvSpPr>
            <a:spLocks noGrp="1"/>
          </p:cNvSpPr>
          <p:nvPr>
            <p:ph type="pic" sz="quarter" idx="16"/>
          </p:nvPr>
        </p:nvSpPr>
        <p:spPr>
          <a:xfrm>
            <a:off x="6144016" y="1747838"/>
            <a:ext cx="5747444" cy="4745037"/>
          </a:xfrm>
          <a:ln>
            <a:solidFill>
              <a:schemeClr val="accent1"/>
            </a:solidFill>
          </a:ln>
        </p:spPr>
        <p:txBody>
          <a:bodyPr/>
          <a:lstStyle/>
          <a:p>
            <a:endParaRPr lang="x-none"/>
          </a:p>
        </p:txBody>
      </p:sp>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2" name="Title 1">
            <a:extLst>
              <a:ext uri="{FF2B5EF4-FFF2-40B4-BE49-F238E27FC236}">
                <a16:creationId xmlns="" xmlns:a16="http://schemas.microsoft.com/office/drawing/2014/main" id="{28AC4B99-2E47-BF46-BE38-14697C3B30AB}"/>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
        <p:nvSpPr>
          <p:cNvPr id="13" name="Picture Placeholder 2">
            <a:extLst>
              <a:ext uri="{FF2B5EF4-FFF2-40B4-BE49-F238E27FC236}">
                <a16:creationId xmlns="" xmlns:a16="http://schemas.microsoft.com/office/drawing/2014/main" id="{DA5B82A9-0D3F-7D4F-945B-A1AEE0E46A71}"/>
              </a:ext>
            </a:extLst>
          </p:cNvPr>
          <p:cNvSpPr>
            <a:spLocks noGrp="1"/>
          </p:cNvSpPr>
          <p:nvPr>
            <p:ph type="pic" sz="quarter" idx="17"/>
          </p:nvPr>
        </p:nvSpPr>
        <p:spPr>
          <a:xfrm>
            <a:off x="421512" y="1747837"/>
            <a:ext cx="5559666" cy="4745037"/>
          </a:xfrm>
          <a:ln>
            <a:solidFill>
              <a:schemeClr val="accent1"/>
            </a:solidFill>
          </a:ln>
        </p:spPr>
        <p:txBody>
          <a:bodyPr/>
          <a:lstStyle/>
          <a:p>
            <a:endParaRPr lang="x-none"/>
          </a:p>
        </p:txBody>
      </p:sp>
    </p:spTree>
    <p:extLst>
      <p:ext uri="{BB962C8B-B14F-4D97-AF65-F5344CB8AC3E}">
        <p14:creationId xmlns:p14="http://schemas.microsoft.com/office/powerpoint/2010/main" val="8611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nuotrauka 3">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70DF5FD7-3C2D-4242-B70F-13223FEE73CA}"/>
              </a:ext>
            </a:extLst>
          </p:cNvPr>
          <p:cNvSpPr>
            <a:spLocks noGrp="1"/>
          </p:cNvSpPr>
          <p:nvPr>
            <p:ph type="pic" sz="quarter" idx="16"/>
          </p:nvPr>
        </p:nvSpPr>
        <p:spPr>
          <a:xfrm>
            <a:off x="412750" y="1747838"/>
            <a:ext cx="3702050" cy="4745037"/>
          </a:xfrm>
          <a:ln>
            <a:solidFill>
              <a:schemeClr val="accent1"/>
            </a:solidFill>
          </a:ln>
        </p:spPr>
        <p:txBody>
          <a:bodyPr/>
          <a:lstStyle/>
          <a:p>
            <a:endParaRPr lang="x-none"/>
          </a:p>
        </p:txBody>
      </p:sp>
      <p:sp>
        <p:nvSpPr>
          <p:cNvPr id="8" name="Picture Placeholder 7">
            <a:extLst>
              <a:ext uri="{FF2B5EF4-FFF2-40B4-BE49-F238E27FC236}">
                <a16:creationId xmlns="" xmlns:a16="http://schemas.microsoft.com/office/drawing/2014/main" id="{43A06B36-E33E-7E4A-9B9F-318AD8F25112}"/>
              </a:ext>
            </a:extLst>
          </p:cNvPr>
          <p:cNvSpPr>
            <a:spLocks noGrp="1"/>
          </p:cNvSpPr>
          <p:nvPr>
            <p:ph type="pic" sz="quarter" idx="17"/>
          </p:nvPr>
        </p:nvSpPr>
        <p:spPr>
          <a:xfrm>
            <a:off x="4301080" y="1747838"/>
            <a:ext cx="3702050" cy="4745037"/>
          </a:xfrm>
          <a:ln>
            <a:solidFill>
              <a:schemeClr val="accent1"/>
            </a:solidFill>
          </a:ln>
        </p:spPr>
        <p:txBody>
          <a:bodyPr/>
          <a:lstStyle/>
          <a:p>
            <a:endParaRPr lang="x-none"/>
          </a:p>
        </p:txBody>
      </p:sp>
      <p:sp>
        <p:nvSpPr>
          <p:cNvPr id="18" name="Picture Placeholder 7">
            <a:extLst>
              <a:ext uri="{FF2B5EF4-FFF2-40B4-BE49-F238E27FC236}">
                <a16:creationId xmlns="" xmlns:a16="http://schemas.microsoft.com/office/drawing/2014/main" id="{2152CF5E-3F8D-314F-AEA8-24B73D2A52DD}"/>
              </a:ext>
            </a:extLst>
          </p:cNvPr>
          <p:cNvSpPr>
            <a:spLocks noGrp="1"/>
          </p:cNvSpPr>
          <p:nvPr>
            <p:ph type="pic" sz="quarter" idx="18"/>
          </p:nvPr>
        </p:nvSpPr>
        <p:spPr>
          <a:xfrm>
            <a:off x="8189410" y="1747838"/>
            <a:ext cx="3702050" cy="4745037"/>
          </a:xfrm>
          <a:ln>
            <a:solidFill>
              <a:schemeClr val="accent1"/>
            </a:solidFill>
          </a:ln>
        </p:spPr>
        <p:txBody>
          <a:bodyPr/>
          <a:lstStyle/>
          <a:p>
            <a:endParaRPr lang="x-none"/>
          </a:p>
        </p:txBody>
      </p:sp>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sp>
        <p:nvSpPr>
          <p:cNvPr id="11" name="Title 1">
            <a:extLst>
              <a:ext uri="{FF2B5EF4-FFF2-40B4-BE49-F238E27FC236}">
                <a16:creationId xmlns="" xmlns:a16="http://schemas.microsoft.com/office/drawing/2014/main" id="{C221D297-715A-E14C-8202-2588E0744BC1}"/>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63965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Įžanga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 xmlns:a16="http://schemas.microsoft.com/office/drawing/2014/main"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 xmlns:a16="http://schemas.microsoft.com/office/drawing/2014/main"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latin typeface="Antipol" pitchFamily="2" charset="77"/>
              </a:rPr>
              <a:t>Rokiškis</a:t>
            </a:r>
            <a:endParaRPr lang="x-none" sz="1200">
              <a:latin typeface="Antipol" pitchFamily="2" charset="77"/>
            </a:endParaRPr>
          </a:p>
        </p:txBody>
      </p:sp>
      <p:pic>
        <p:nvPicPr>
          <p:cNvPr id="3" name="Picture 2">
            <a:extLst>
              <a:ext uri="{FF2B5EF4-FFF2-40B4-BE49-F238E27FC236}">
                <a16:creationId xmlns="" xmlns:a16="http://schemas.microsoft.com/office/drawing/2014/main" id="{A1E2B530-5EB1-744F-9DF4-F6E26384123D}"/>
              </a:ext>
            </a:extLst>
          </p:cNvPr>
          <p:cNvPicPr>
            <a:picLocks noChangeAspect="1"/>
          </p:cNvPicPr>
          <p:nvPr userDrawn="1"/>
        </p:nvPicPr>
        <p:blipFill>
          <a:blip r:embed="rId2"/>
          <a:stretch>
            <a:fillRect/>
          </a:stretch>
        </p:blipFill>
        <p:spPr>
          <a:xfrm>
            <a:off x="5606374" y="1577871"/>
            <a:ext cx="975884" cy="471600"/>
          </a:xfrm>
          <a:prstGeom prst="rect">
            <a:avLst/>
          </a:prstGeom>
        </p:spPr>
      </p:pic>
    </p:spTree>
    <p:extLst>
      <p:ext uri="{BB962C8B-B14F-4D97-AF65-F5344CB8AC3E}">
        <p14:creationId xmlns:p14="http://schemas.microsoft.com/office/powerpoint/2010/main" val="16704985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B106021-8F33-8344-B6B4-02DCE67C9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6EF173B2-1E72-EC40-885B-31B6744B6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 xmlns:a16="http://schemas.microsoft.com/office/drawing/2014/main" id="{5B23B740-B259-4C4E-B173-477DC1FA777E}"/>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fld id="{411E0E2E-86A7-1740-9536-422DE669C107}" type="datetimeyyyy">
              <a:rPr lang="en-US" smtClean="0"/>
              <a:t>2023</a:t>
            </a:fld>
            <a:endParaRPr lang="x-none"/>
          </a:p>
        </p:txBody>
      </p:sp>
      <p:sp>
        <p:nvSpPr>
          <p:cNvPr id="5" name="Footer Placeholder 4">
            <a:extLst>
              <a:ext uri="{FF2B5EF4-FFF2-40B4-BE49-F238E27FC236}">
                <a16:creationId xmlns="" xmlns:a16="http://schemas.microsoft.com/office/drawing/2014/main" id="{60913586-84D6-1B44-BD52-6A3AAB2AFDB9}"/>
              </a:ext>
            </a:extLst>
          </p:cNvPr>
          <p:cNvSpPr>
            <a:spLocks noGrp="1"/>
          </p:cNvSpPr>
          <p:nvPr>
            <p:ph type="ftr" sz="quarter" idx="3"/>
          </p:nvPr>
        </p:nvSpPr>
        <p:spPr>
          <a:xfrm>
            <a:off x="0" y="0"/>
            <a:ext cx="41148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r>
              <a:rPr lang="en-GB"/>
              <a:t>Tema</a:t>
            </a:r>
            <a:endParaRPr lang="x-none"/>
          </a:p>
        </p:txBody>
      </p:sp>
      <p:sp>
        <p:nvSpPr>
          <p:cNvPr id="6" name="Slide Number Placeholder 5">
            <a:extLst>
              <a:ext uri="{FF2B5EF4-FFF2-40B4-BE49-F238E27FC236}">
                <a16:creationId xmlns="" xmlns:a16="http://schemas.microsoft.com/office/drawing/2014/main" id="{9C1E91F0-E7C1-DA4B-8FE5-308035E3D38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aseline="0">
                <a:solidFill>
                  <a:schemeClr val="tx1"/>
                </a:solidFill>
                <a:latin typeface="Antipol" pitchFamily="2" charset="77"/>
              </a:defRPr>
            </a:lvl1pPr>
          </a:lstStyle>
          <a:p>
            <a:fld id="{3FAD04EE-1878-2047-8E3A-873E54783374}" type="slidenum">
              <a:rPr lang="x-none" smtClean="0"/>
              <a:pPr/>
              <a:t>‹#›</a:t>
            </a:fld>
            <a:endParaRPr lang="x-none"/>
          </a:p>
        </p:txBody>
      </p:sp>
    </p:spTree>
    <p:extLst>
      <p:ext uri="{BB962C8B-B14F-4D97-AF65-F5344CB8AC3E}">
        <p14:creationId xmlns:p14="http://schemas.microsoft.com/office/powerpoint/2010/main" val="2877068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2" r:id="rId4"/>
    <p:sldLayoutId id="2147483688" r:id="rId5"/>
    <p:sldLayoutId id="2147483681" r:id="rId6"/>
    <p:sldLayoutId id="2147483684" r:id="rId7"/>
    <p:sldLayoutId id="2147483683" r:id="rId8"/>
    <p:sldLayoutId id="2147483675" r:id="rId9"/>
    <p:sldLayoutId id="2147483682" r:id="rId10"/>
    <p:sldLayoutId id="2147483665" r:id="rId11"/>
    <p:sldLayoutId id="2147483687" r:id="rId12"/>
    <p:sldLayoutId id="2147483664" r:id="rId13"/>
    <p:sldLayoutId id="2147483666" r:id="rId14"/>
    <p:sldLayoutId id="2147483686" r:id="rId15"/>
    <p:sldLayoutId id="2147483667" r:id="rId16"/>
    <p:sldLayoutId id="2147483672" r:id="rId17"/>
    <p:sldLayoutId id="2147483673" r:id="rId18"/>
    <p:sldLayoutId id="2147483685" r:id="rId19"/>
    <p:sldLayoutId id="2147483670" r:id="rId20"/>
    <p:sldLayoutId id="2147483671" r:id="rId21"/>
    <p:sldLayoutId id="2147483669" r:id="rId22"/>
    <p:sldLayoutId id="2147483674" r:id="rId23"/>
    <p:sldLayoutId id="2147483676" r:id="rId24"/>
    <p:sldLayoutId id="2147483677" r:id="rId25"/>
    <p:sldLayoutId id="2147483655" r:id="rId26"/>
    <p:sldLayoutId id="2147483678" r:id="rId27"/>
    <p:sldLayoutId id="2147483679" r:id="rId28"/>
    <p:sldLayoutId id="2147483650" r:id="rId29"/>
    <p:sldLayoutId id="2147483680" r:id="rId30"/>
    <p:sldLayoutId id="2147483689" r:id="rId31"/>
    <p:sldLayoutId id="2147483690" r:id="rId32"/>
  </p:sldLayoutIdLst>
  <p:hf hdr="0"/>
  <p:txStyles>
    <p:title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fif"/><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jfif"/><Relationship Id="rId21" Type="http://schemas.openxmlformats.org/officeDocument/2006/relationships/image" Target="../media/image36.jfif"/><Relationship Id="rId7" Type="http://schemas.openxmlformats.org/officeDocument/2006/relationships/image" Target="../media/image22.jfif"/><Relationship Id="rId12" Type="http://schemas.openxmlformats.org/officeDocument/2006/relationships/image" Target="../media/image27.jfif"/><Relationship Id="rId17" Type="http://schemas.openxmlformats.org/officeDocument/2006/relationships/image" Target="../media/image32.jpeg"/><Relationship Id="rId2" Type="http://schemas.openxmlformats.org/officeDocument/2006/relationships/image" Target="../media/image17.png"/><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1.jfif"/><Relationship Id="rId11" Type="http://schemas.openxmlformats.org/officeDocument/2006/relationships/image" Target="../media/image26.jfif"/><Relationship Id="rId5" Type="http://schemas.openxmlformats.org/officeDocument/2006/relationships/image" Target="../media/image20.jfif"/><Relationship Id="rId15" Type="http://schemas.openxmlformats.org/officeDocument/2006/relationships/image" Target="../media/image30.jpe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fif"/><Relationship Id="rId9" Type="http://schemas.openxmlformats.org/officeDocument/2006/relationships/image" Target="../media/image24.jfif"/><Relationship Id="rId14" Type="http://schemas.openxmlformats.org/officeDocument/2006/relationships/image" Target="../media/image29.jpeg"/><Relationship Id="rId22" Type="http://schemas.openxmlformats.org/officeDocument/2006/relationships/image" Target="../media/image37.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mailto:o@ktusa.lt" TargetMode="External"/><Relationship Id="rId2" Type="http://schemas.openxmlformats.org/officeDocument/2006/relationships/hyperlink" Target="mailto:info@ktusa.lt"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e-tar.lt/portal/lt/legalAct/c2dd3290c53e11e79122ea2db7aeb5f0/asr" TargetMode="External"/><Relationship Id="rId2" Type="http://schemas.openxmlformats.org/officeDocument/2006/relationships/hyperlink" Target="https://www.infolex.lt/ta/320618"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8490DD3-F993-4794-9A61-33CCC18A3D5D}"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a:t>
            </a:fld>
            <a:endParaRPr lang="x-none"/>
          </a:p>
        </p:txBody>
      </p:sp>
      <p:sp>
        <p:nvSpPr>
          <p:cNvPr id="8" name="Date Placeholder 1">
            <a:extLst>
              <a:ext uri="{FF2B5EF4-FFF2-40B4-BE49-F238E27FC236}">
                <a16:creationId xmlns:a16="http://schemas.microsoft.com/office/drawing/2014/main" xmlns="" id="{E35730AB-7030-D04D-B198-A675508CAC3D}"/>
              </a:ext>
            </a:extLst>
          </p:cNvPr>
          <p:cNvSpPr txBox="1">
            <a:spLocks/>
          </p:cNvSpPr>
          <p:nvPr/>
        </p:nvSpPr>
        <p:spPr>
          <a:xfrm>
            <a:off x="4724400" y="6492875"/>
            <a:ext cx="2743200" cy="365125"/>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59A5A5-FE41-5741-BC1F-77375B4DFD74}" type="datetimeyyyy">
              <a:rPr lang="en-US" smtClean="0"/>
              <a:pPr/>
              <a:t>2023</a:t>
            </a:fld>
            <a:endParaRPr lang="x-none"/>
          </a:p>
        </p:txBody>
      </p:sp>
      <p:sp>
        <p:nvSpPr>
          <p:cNvPr id="9" name="Slide Number Placeholder 3">
            <a:extLst>
              <a:ext uri="{FF2B5EF4-FFF2-40B4-BE49-F238E27FC236}">
                <a16:creationId xmlns:a16="http://schemas.microsoft.com/office/drawing/2014/main" xmlns="" id="{5B02637B-83A3-BD49-B2AC-1E4FC21058B0}"/>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baseline="0">
                <a:solidFill>
                  <a:schemeClr val="tx1"/>
                </a:solidFill>
                <a:latin typeface="Antipol"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AD04EE-1878-2047-8E3A-873E54783374}" type="slidenum">
              <a:rPr lang="x-none" smtClean="0"/>
              <a:pPr/>
              <a:t>1</a:t>
            </a:fld>
            <a:endParaRPr lang="x-none"/>
          </a:p>
        </p:txBody>
      </p:sp>
      <p:pic>
        <p:nvPicPr>
          <p:cNvPr id="10" name="Paveikslėlis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1349"/>
            <a:ext cx="4110754" cy="3046651"/>
          </a:xfrm>
          <a:prstGeom prst="rect">
            <a:avLst/>
          </a:prstGeom>
        </p:spPr>
      </p:pic>
      <p:sp>
        <p:nvSpPr>
          <p:cNvPr id="11" name="TextBox 10">
            <a:extLst>
              <a:ext uri="{FF2B5EF4-FFF2-40B4-BE49-F238E27FC236}">
                <a16:creationId xmlns="" xmlns:a16="http://schemas.microsoft.com/office/drawing/2014/main" id="{2BF23095-04C5-184E-9DC0-FC7629A47FD0}"/>
              </a:ext>
            </a:extLst>
          </p:cNvPr>
          <p:cNvSpPr txBox="1"/>
          <p:nvPr/>
        </p:nvSpPr>
        <p:spPr>
          <a:xfrm>
            <a:off x="3544310" y="1678543"/>
            <a:ext cx="5132239" cy="707886"/>
          </a:xfrm>
          <a:prstGeom prst="rect">
            <a:avLst/>
          </a:prstGeom>
          <a:noFill/>
        </p:spPr>
        <p:txBody>
          <a:bodyPr wrap="square" rtlCol="0">
            <a:spAutoFit/>
          </a:bodyPr>
          <a:lstStyle/>
          <a:p>
            <a:pPr algn="ctr"/>
            <a:r>
              <a:rPr lang="lt-LT" sz="4000" b="1" smtClean="0">
                <a:latin typeface="Gloucester MT Extra Condensed" panose="02030808020601010101" pitchFamily="18" charset="0"/>
                <a:ea typeface="Lato" charset="0"/>
                <a:cs typeface="Lato" charset="0"/>
              </a:rPr>
              <a:t>2023 </a:t>
            </a:r>
            <a:r>
              <a:rPr lang="lt-LT" sz="4000" b="1" dirty="0" smtClean="0">
                <a:latin typeface="Gloucester MT Extra Condensed" panose="02030808020601010101" pitchFamily="18" charset="0"/>
                <a:ea typeface="Lato" charset="0"/>
                <a:cs typeface="Lato" charset="0"/>
              </a:rPr>
              <a:t>m. </a:t>
            </a:r>
            <a:endParaRPr lang="en-US" sz="4000" b="1" dirty="0">
              <a:latin typeface="Gloucester MT Extra Condensed" panose="02030808020601010101" pitchFamily="18" charset="0"/>
              <a:ea typeface="Lato" charset="0"/>
              <a:cs typeface="Lato" charset="0"/>
            </a:endParaRPr>
          </a:p>
        </p:txBody>
      </p:sp>
      <p:sp>
        <p:nvSpPr>
          <p:cNvPr id="12" name="Subtitle 2">
            <a:extLst>
              <a:ext uri="{FF2B5EF4-FFF2-40B4-BE49-F238E27FC236}">
                <a16:creationId xmlns="" xmlns:a16="http://schemas.microsoft.com/office/drawing/2014/main" id="{95044859-4B45-5C4B-8C10-1AAF1EB92CED}"/>
              </a:ext>
            </a:extLst>
          </p:cNvPr>
          <p:cNvSpPr txBox="1">
            <a:spLocks/>
          </p:cNvSpPr>
          <p:nvPr/>
        </p:nvSpPr>
        <p:spPr>
          <a:xfrm>
            <a:off x="618553" y="2464615"/>
            <a:ext cx="11416462" cy="133454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lt-LT" sz="2500" b="1" dirty="0" smtClean="0">
                <a:solidFill>
                  <a:schemeClr val="bg1"/>
                </a:solidFill>
                <a:latin typeface="Lato" charset="0"/>
                <a:ea typeface="Lato" charset="0"/>
                <a:cs typeface="Lato" charset="0"/>
              </a:rPr>
              <a:t>Nauja SVV plėtros programos redakcija.</a:t>
            </a:r>
          </a:p>
          <a:p>
            <a:pPr>
              <a:lnSpc>
                <a:spcPts val="4299"/>
              </a:lnSpc>
            </a:pPr>
            <a:r>
              <a:rPr lang="lt-LT" sz="2500" b="1" dirty="0" smtClean="0">
                <a:solidFill>
                  <a:schemeClr val="bg1"/>
                </a:solidFill>
                <a:latin typeface="Lato" charset="0"/>
                <a:ea typeface="Lato" charset="0"/>
                <a:cs typeface="Lato" charset="0"/>
              </a:rPr>
              <a:t>Kokių pokyčių tikėtis? </a:t>
            </a:r>
            <a:endParaRPr lang="en-US" sz="2500" b="1" dirty="0">
              <a:solidFill>
                <a:schemeClr val="bg1"/>
              </a:solidFill>
              <a:latin typeface="Lato" charset="0"/>
              <a:ea typeface="Lato" charset="0"/>
              <a:cs typeface="Lato" charset="0"/>
            </a:endParaRPr>
          </a:p>
        </p:txBody>
      </p:sp>
      <p:pic>
        <p:nvPicPr>
          <p:cNvPr id="13" name="Paveikslėlis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754" y="5721068"/>
            <a:ext cx="1894885" cy="1136931"/>
          </a:xfrm>
          <a:prstGeom prst="rect">
            <a:avLst/>
          </a:prstGeom>
        </p:spPr>
      </p:pic>
      <p:pic>
        <p:nvPicPr>
          <p:cNvPr id="14" name="Paveikslėlis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39" y="6209878"/>
            <a:ext cx="1244232" cy="648121"/>
          </a:xfrm>
          <a:prstGeom prst="rect">
            <a:avLst/>
          </a:prstGeom>
        </p:spPr>
      </p:pic>
      <p:pic>
        <p:nvPicPr>
          <p:cNvPr id="15" name="Paveikslėlis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754" y="4099034"/>
            <a:ext cx="1894885" cy="1622034"/>
          </a:xfrm>
          <a:prstGeom prst="rect">
            <a:avLst/>
          </a:prstGeom>
        </p:spPr>
      </p:pic>
      <p:pic>
        <p:nvPicPr>
          <p:cNvPr id="16" name="Paveikslėlis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639" y="5064181"/>
            <a:ext cx="1244232" cy="1145697"/>
          </a:xfrm>
          <a:prstGeom prst="rect">
            <a:avLst/>
          </a:prstGeom>
        </p:spPr>
      </p:pic>
      <p:pic>
        <p:nvPicPr>
          <p:cNvPr id="17" name="Paveikslėlis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4828" y="1476478"/>
            <a:ext cx="2248890" cy="1222192"/>
          </a:xfrm>
          <a:prstGeom prst="rect">
            <a:avLst/>
          </a:prstGeom>
        </p:spPr>
      </p:pic>
      <p:pic>
        <p:nvPicPr>
          <p:cNvPr id="18" name="Paveikslėlis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7490" y="4779786"/>
            <a:ext cx="1534509" cy="2078214"/>
          </a:xfrm>
          <a:prstGeom prst="rect">
            <a:avLst/>
          </a:prstGeom>
        </p:spPr>
      </p:pic>
      <p:pic>
        <p:nvPicPr>
          <p:cNvPr id="19" name="Paveikslėlis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1489" y="4764111"/>
            <a:ext cx="1951866" cy="1323889"/>
          </a:xfrm>
          <a:prstGeom prst="rect">
            <a:avLst/>
          </a:prstGeom>
        </p:spPr>
      </p:pic>
      <p:pic>
        <p:nvPicPr>
          <p:cNvPr id="20" name="Paveikslėlis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3354" y="4438892"/>
            <a:ext cx="1518993" cy="1109041"/>
          </a:xfrm>
          <a:prstGeom prst="rect">
            <a:avLst/>
          </a:prstGeom>
        </p:spPr>
      </p:pic>
      <p:pic>
        <p:nvPicPr>
          <p:cNvPr id="21" name="Paveikslėlis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678543"/>
            <a:ext cx="1071563" cy="1071563"/>
          </a:xfrm>
          <a:prstGeom prst="rect">
            <a:avLst/>
          </a:prstGeom>
        </p:spPr>
      </p:pic>
      <p:pic>
        <p:nvPicPr>
          <p:cNvPr id="22" name="Paveikslėlis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3345" y="2750106"/>
            <a:ext cx="1294725" cy="1111874"/>
          </a:xfrm>
          <a:prstGeom prst="rect">
            <a:avLst/>
          </a:prstGeom>
        </p:spPr>
      </p:pic>
      <p:pic>
        <p:nvPicPr>
          <p:cNvPr id="23" name="Paveikslėlis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50106"/>
            <a:ext cx="1173345" cy="1061242"/>
          </a:xfrm>
          <a:prstGeom prst="rect">
            <a:avLst/>
          </a:prstGeom>
        </p:spPr>
      </p:pic>
      <p:sp>
        <p:nvSpPr>
          <p:cNvPr id="24" name="AutoShape 2" descr="Paslaugos | AK dirbtuvė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4" descr="Paslaugos | AK dirbtuvė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6" descr="Paslaugos | AK dirbtuvė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8" descr="Paslaugos | AK dirbtuvė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3354" y="5547933"/>
            <a:ext cx="1514135" cy="1323889"/>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0" descr="Rokiškyje besikuriantys verslai – už natūralumą ir ekologiją - Gimtasis  Rokišk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12" descr="Rokiškyje besikuriantys verslai – už natūralumą ir ekologiją - Gimtasis  Rokišk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14" descr="Rokiškyje besikuriantys verslai – už natūralumą ir ekologiją - Gimtasis  Rokiški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57489" y="2698670"/>
            <a:ext cx="1576229" cy="20811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s://www.grokiskis.lt/zmones/i-glampinga-misko-viesbuti-jau-geguze/attachment/2-glampingo-pavyzdy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76885" y="7937"/>
            <a:ext cx="1915114" cy="14685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https://rokiskiosirena.lt/uploads/articleDescription/2022/10/25/Y2U5Yjk4Yz.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49337" y="7937"/>
            <a:ext cx="1927548" cy="1468541"/>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22" descr="TransBazė - Siuntos į Norvegiją ir Švediją iš ir į Lietuvą | Siuntos į  skandinaviją | Siuntinia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aveikslėlis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49871" y="5801171"/>
            <a:ext cx="1893483" cy="1056828"/>
          </a:xfrm>
          <a:prstGeom prst="rect">
            <a:avLst/>
          </a:prstGeom>
        </p:spPr>
      </p:pic>
      <p:sp>
        <p:nvSpPr>
          <p:cNvPr id="35" name="Subtitle 2">
            <a:extLst>
              <a:ext uri="{FF2B5EF4-FFF2-40B4-BE49-F238E27FC236}">
                <a16:creationId xmlns="" xmlns:a16="http://schemas.microsoft.com/office/drawing/2014/main" id="{95044859-4B45-5C4B-8C10-1AAF1EB92CED}"/>
              </a:ext>
            </a:extLst>
          </p:cNvPr>
          <p:cNvSpPr txBox="1">
            <a:spLocks/>
          </p:cNvSpPr>
          <p:nvPr/>
        </p:nvSpPr>
        <p:spPr>
          <a:xfrm>
            <a:off x="402198" y="2360818"/>
            <a:ext cx="11416462" cy="141475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lt-LT" sz="3000" b="1" dirty="0" smtClean="0">
                <a:solidFill>
                  <a:schemeClr val="tx1"/>
                </a:solidFill>
                <a:latin typeface="Bahnschrift SemiBold" panose="020B0502040204020203" pitchFamily="34" charset="0"/>
                <a:ea typeface="Lato" charset="0"/>
                <a:cs typeface="Lato" charset="0"/>
              </a:rPr>
              <a:t>Nauja SVV plėtros programos redakcija.</a:t>
            </a:r>
          </a:p>
          <a:p>
            <a:pPr>
              <a:lnSpc>
                <a:spcPts val="4299"/>
              </a:lnSpc>
            </a:pPr>
            <a:r>
              <a:rPr lang="lt-LT" sz="3000" b="1" dirty="0" smtClean="0">
                <a:solidFill>
                  <a:schemeClr val="tx1"/>
                </a:solidFill>
                <a:latin typeface="Bahnschrift SemiBold" panose="020B0502040204020203" pitchFamily="34" charset="0"/>
                <a:ea typeface="Lato" charset="0"/>
                <a:cs typeface="Lato" charset="0"/>
              </a:rPr>
              <a:t>Kokių pokyčių tikėtis? </a:t>
            </a:r>
            <a:endParaRPr lang="en-US" sz="3000" b="1" dirty="0">
              <a:solidFill>
                <a:schemeClr val="tx1"/>
              </a:solidFill>
              <a:latin typeface="Bahnschrift SemiBold" panose="020B0502040204020203" pitchFamily="34" charset="0"/>
              <a:ea typeface="Lato" charset="0"/>
              <a:cs typeface="Lato" charset="0"/>
            </a:endParaRPr>
          </a:p>
        </p:txBody>
      </p:sp>
      <p:pic>
        <p:nvPicPr>
          <p:cNvPr id="36" name="Paveikslėlis 3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8613" y="517836"/>
            <a:ext cx="2189333" cy="1160707"/>
          </a:xfrm>
          <a:prstGeom prst="rect">
            <a:avLst/>
          </a:prstGeom>
        </p:spPr>
      </p:pic>
      <p:pic>
        <p:nvPicPr>
          <p:cNvPr id="38" name="Paveikslėlis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33737" y="2974427"/>
            <a:ext cx="1628610" cy="1360765"/>
          </a:xfrm>
          <a:prstGeom prst="rect">
            <a:avLst/>
          </a:prstGeom>
        </p:spPr>
      </p:pic>
      <p:pic>
        <p:nvPicPr>
          <p:cNvPr id="39" name="Paveikslėlis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16489" y="49986"/>
            <a:ext cx="1439903" cy="1439903"/>
          </a:xfrm>
          <a:prstGeom prst="rect">
            <a:avLst/>
          </a:prstGeom>
        </p:spPr>
      </p:pic>
      <p:pic>
        <p:nvPicPr>
          <p:cNvPr id="40" name="Paveikslėlis 3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56392" y="0"/>
            <a:ext cx="1392945" cy="1473444"/>
          </a:xfrm>
          <a:prstGeom prst="rect">
            <a:avLst/>
          </a:prstGeom>
        </p:spPr>
      </p:pic>
      <p:pic>
        <p:nvPicPr>
          <p:cNvPr id="42" name="Paveikslėlis 4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59835" y="163449"/>
            <a:ext cx="2902341" cy="1720435"/>
          </a:xfrm>
          <a:prstGeom prst="rect">
            <a:avLst/>
          </a:prstGeom>
        </p:spPr>
      </p:pic>
    </p:spTree>
    <p:extLst>
      <p:ext uri="{BB962C8B-B14F-4D97-AF65-F5344CB8AC3E}">
        <p14:creationId xmlns:p14="http://schemas.microsoft.com/office/powerpoint/2010/main" val="186306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19996B7-667F-43D3-8340-498CA73AE4BE}"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10</a:t>
            </a:fld>
            <a:endParaRPr lang="x-none"/>
          </a:p>
        </p:txBody>
      </p:sp>
      <p:sp>
        <p:nvSpPr>
          <p:cNvPr id="7" name="Antraštė 1"/>
          <p:cNvSpPr>
            <a:spLocks noGrp="1"/>
          </p:cNvSpPr>
          <p:nvPr>
            <p:ph type="title"/>
          </p:nvPr>
        </p:nvSpPr>
        <p:spPr/>
        <p:txBody>
          <a:bodyPr/>
          <a:lstStyle/>
          <a:p>
            <a:pPr algn="ctr"/>
            <a:r>
              <a:rPr lang="lt-LT" b="1" dirty="0" smtClean="0">
                <a:solidFill>
                  <a:schemeClr val="bg1"/>
                </a:solidFill>
                <a:latin typeface="Century Gothic" panose="020B0502020202020204" pitchFamily="34" charset="0"/>
              </a:rPr>
              <a:t>Ko neremiame?</a:t>
            </a:r>
            <a:endParaRPr lang="en-GB" b="1" dirty="0">
              <a:solidFill>
                <a:schemeClr val="bg1"/>
              </a:solidFill>
              <a:latin typeface="Century Gothic" panose="020B0502020202020204" pitchFamily="34" charset="0"/>
            </a:endParaRPr>
          </a:p>
        </p:txBody>
      </p:sp>
      <p:sp>
        <p:nvSpPr>
          <p:cNvPr id="8" name="Antraštė 1"/>
          <p:cNvSpPr txBox="1">
            <a:spLocks/>
          </p:cNvSpPr>
          <p:nvPr/>
        </p:nvSpPr>
        <p:spPr>
          <a:xfrm>
            <a:off x="456339" y="179799"/>
            <a:ext cx="8246070" cy="66141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r>
              <a:rPr lang="lt-LT" sz="4000" b="1" smtClean="0">
                <a:solidFill>
                  <a:srgbClr val="0070C0"/>
                </a:solidFill>
                <a:latin typeface="Calibri" panose="020F0502020204030204" pitchFamily="34" charset="0"/>
                <a:cs typeface="Calibri" panose="020F0502020204030204" pitchFamily="34" charset="0"/>
              </a:rPr>
              <a:t>	Ko neremiame?</a:t>
            </a:r>
            <a:endParaRPr lang="en-GB" sz="4000" b="1" dirty="0">
              <a:solidFill>
                <a:srgbClr val="0070C0"/>
              </a:solidFill>
              <a:latin typeface="Calibri" panose="020F0502020204030204" pitchFamily="34" charset="0"/>
              <a:cs typeface="Calibri" panose="020F0502020204030204" pitchFamily="34" charset="0"/>
            </a:endParaRPr>
          </a:p>
        </p:txBody>
      </p:sp>
      <p:sp>
        <p:nvSpPr>
          <p:cNvPr id="9" name="Antraštė 1"/>
          <p:cNvSpPr txBox="1">
            <a:spLocks/>
          </p:cNvSpPr>
          <p:nvPr/>
        </p:nvSpPr>
        <p:spPr>
          <a:xfrm>
            <a:off x="608739" y="510508"/>
            <a:ext cx="8246070" cy="101803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algn="ctr"/>
            <a:endParaRPr lang="en-GB" b="1" dirty="0">
              <a:solidFill>
                <a:schemeClr val="bg1"/>
              </a:solidFill>
              <a:latin typeface="Century Gothic" panose="020B0502020202020204" pitchFamily="34" charset="0"/>
            </a:endParaRPr>
          </a:p>
        </p:txBody>
      </p:sp>
      <p:sp>
        <p:nvSpPr>
          <p:cNvPr id="10" name="Antraštė 1"/>
          <p:cNvSpPr txBox="1">
            <a:spLocks/>
          </p:cNvSpPr>
          <p:nvPr/>
        </p:nvSpPr>
        <p:spPr>
          <a:xfrm>
            <a:off x="761139" y="662908"/>
            <a:ext cx="8246070" cy="101803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algn="ctr"/>
            <a:r>
              <a:rPr lang="lt-LT" b="1" smtClean="0">
                <a:solidFill>
                  <a:schemeClr val="bg1"/>
                </a:solidFill>
                <a:latin typeface="Century Gothic" panose="020B0502020202020204" pitchFamily="34" charset="0"/>
              </a:rPr>
              <a:t>?</a:t>
            </a:r>
            <a:endParaRPr lang="en-GB" b="1" dirty="0">
              <a:solidFill>
                <a:schemeClr val="bg1"/>
              </a:solidFill>
              <a:latin typeface="Century Gothic" panose="020B0502020202020204" pitchFamily="34" charset="0"/>
            </a:endParaRPr>
          </a:p>
        </p:txBody>
      </p:sp>
      <p:sp>
        <p:nvSpPr>
          <p:cNvPr id="11" name="Turinio vietos rezervavimo ženklas 2"/>
          <p:cNvSpPr txBox="1">
            <a:spLocks/>
          </p:cNvSpPr>
          <p:nvPr/>
        </p:nvSpPr>
        <p:spPr>
          <a:xfrm>
            <a:off x="301046" y="863269"/>
            <a:ext cx="5777023" cy="57039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lt-LT" sz="1900" b="1" smtClean="0">
                <a:solidFill>
                  <a:srgbClr val="0070C0"/>
                </a:solidFill>
                <a:latin typeface="Calibri" panose="020F0502020204030204" pitchFamily="34" charset="0"/>
                <a:cs typeface="Calibri" panose="020F0502020204030204" pitchFamily="34" charset="0"/>
              </a:rPr>
              <a:t>Programa remia visas legalias ūkines komercines veiklos rūšys, išskyrus: </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medžioklės, gaudymo spąstais ir susijusių paslaugų veiklą;</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gėrimų gamybą, išskyrus salyklo, nealkoholinių gėrimų, mineralinio ir kito, pilstomo į butelius, vandens gamybą, išskyrus edukacijas, susijusias su paveldo puoselėjimu.</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tabako gaminių gamybą;</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didmeninę prekybą, išskyrus didmeninę prekybą savo pagaminta produkcija;</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finansinę ir draudimo veiklą (finansinių paslaugų veiklą, draudimo, perdraudimo ir pensijų lėšų kaupimo, veiklą, pagalbinę finansinių paslaugų ir draudimo veiklą);</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nekilnojamojo turto operacijas;</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teisinę veiklą;</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azartinių žaidimų, lažybų organizavimo veiklą;</a:t>
            </a:r>
          </a:p>
          <a:p>
            <a:pPr>
              <a:lnSpc>
                <a:spcPct val="100000"/>
              </a:lnSpc>
              <a:spcBef>
                <a:spcPts val="0"/>
              </a:spcBef>
            </a:pPr>
            <a:r>
              <a:rPr lang="lt-LT" sz="1900" smtClean="0">
                <a:solidFill>
                  <a:srgbClr val="0070C0"/>
                </a:solidFill>
                <a:latin typeface="Calibri" panose="020F0502020204030204" pitchFamily="34" charset="0"/>
                <a:cs typeface="Calibri" panose="020F0502020204030204" pitchFamily="34" charset="0"/>
              </a:rPr>
              <a:t>lombardų veiklą.</a:t>
            </a:r>
          </a:p>
          <a:p>
            <a:pPr>
              <a:lnSpc>
                <a:spcPct val="100000"/>
              </a:lnSpc>
              <a:spcBef>
                <a:spcPts val="0"/>
              </a:spcBef>
            </a:pPr>
            <a:endParaRPr lang="en-GB" sz="19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58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0FF46-2A90-EF42-A198-DD096B048993}"/>
              </a:ext>
            </a:extLst>
          </p:cNvPr>
          <p:cNvSpPr>
            <a:spLocks noGrp="1"/>
          </p:cNvSpPr>
          <p:nvPr>
            <p:ph type="dt" sz="half" idx="10"/>
          </p:nvPr>
        </p:nvSpPr>
        <p:spPr/>
        <p:txBody>
          <a:bodyPr/>
          <a:lstStyle/>
          <a:p>
            <a:fld id="{B059A5A5-FE41-5741-BC1F-77375B4DFD74}" type="datetimeyyyy">
              <a:rPr lang="en-US" b="1" smtClean="0">
                <a:solidFill>
                  <a:schemeClr val="bg1"/>
                </a:solidFill>
              </a:rPr>
              <a:t>2023</a:t>
            </a:fld>
            <a:endParaRPr lang="x-none" b="1">
              <a:solidFill>
                <a:schemeClr val="bg1"/>
              </a:solidFill>
            </a:endParaRPr>
          </a:p>
        </p:txBody>
      </p:sp>
      <p:sp>
        <p:nvSpPr>
          <p:cNvPr id="4" name="Slide Number Placeholder 3">
            <a:extLst>
              <a:ext uri="{FF2B5EF4-FFF2-40B4-BE49-F238E27FC236}">
                <a16:creationId xmlns="" xmlns:a16="http://schemas.microsoft.com/office/drawing/2014/main" id="{56F426B7-3FA7-354E-BB24-527E8226735F}"/>
              </a:ext>
            </a:extLst>
          </p:cNvPr>
          <p:cNvSpPr>
            <a:spLocks noGrp="1"/>
          </p:cNvSpPr>
          <p:nvPr>
            <p:ph type="sldNum" sz="quarter" idx="12"/>
          </p:nvPr>
        </p:nvSpPr>
        <p:spPr/>
        <p:txBody>
          <a:bodyPr/>
          <a:lstStyle/>
          <a:p>
            <a:fld id="{3FAD04EE-1878-2047-8E3A-873E54783374}" type="slidenum">
              <a:rPr lang="x-none" b="1" smtClean="0">
                <a:solidFill>
                  <a:schemeClr val="bg1"/>
                </a:solidFill>
              </a:rPr>
              <a:t>11</a:t>
            </a:fld>
            <a:endParaRPr lang="x-none" b="1">
              <a:solidFill>
                <a:schemeClr val="bg1"/>
              </a:solidFill>
            </a:endParaRPr>
          </a:p>
        </p:txBody>
      </p:sp>
      <p:grpSp>
        <p:nvGrpSpPr>
          <p:cNvPr id="10" name="object 4"/>
          <p:cNvGrpSpPr/>
          <p:nvPr/>
        </p:nvGrpSpPr>
        <p:grpSpPr>
          <a:xfrm>
            <a:off x="193964" y="681181"/>
            <a:ext cx="6871854" cy="5334945"/>
            <a:chOff x="652272" y="819911"/>
            <a:chExt cx="8059420" cy="3604260"/>
          </a:xfrm>
        </p:grpSpPr>
        <p:sp>
          <p:nvSpPr>
            <p:cNvPr id="11" name="object 5"/>
            <p:cNvSpPr/>
            <p:nvPr/>
          </p:nvSpPr>
          <p:spPr>
            <a:xfrm>
              <a:off x="652272" y="1898903"/>
              <a:ext cx="8059420" cy="208915"/>
            </a:xfrm>
            <a:custGeom>
              <a:avLst/>
              <a:gdLst/>
              <a:ahLst/>
              <a:cxnLst/>
              <a:rect l="l" t="t" r="r" b="b"/>
              <a:pathLst>
                <a:path w="8059420" h="208914">
                  <a:moveTo>
                    <a:pt x="0" y="208787"/>
                  </a:moveTo>
                  <a:lnTo>
                    <a:pt x="8058911" y="208787"/>
                  </a:lnTo>
                  <a:lnTo>
                    <a:pt x="8058911" y="0"/>
                  </a:lnTo>
                  <a:lnTo>
                    <a:pt x="0" y="0"/>
                  </a:lnTo>
                  <a:lnTo>
                    <a:pt x="0" y="208787"/>
                  </a:lnTo>
                  <a:close/>
                </a:path>
              </a:pathLst>
            </a:custGeom>
            <a:solidFill>
              <a:srgbClr val="168EA6"/>
            </a:solidFill>
          </p:spPr>
          <p:txBody>
            <a:bodyPr wrap="square" lIns="0" tIns="0" rIns="0" bIns="0" rtlCol="0"/>
            <a:lstStyle/>
            <a:p>
              <a:endParaRPr b="1">
                <a:solidFill>
                  <a:schemeClr val="bg1"/>
                </a:solidFill>
              </a:endParaRPr>
            </a:p>
          </p:txBody>
        </p:sp>
        <p:sp>
          <p:nvSpPr>
            <p:cNvPr id="12" name="object 6"/>
            <p:cNvSpPr/>
            <p:nvPr/>
          </p:nvSpPr>
          <p:spPr>
            <a:xfrm>
              <a:off x="652272" y="1662683"/>
              <a:ext cx="8059420" cy="236220"/>
            </a:xfrm>
            <a:custGeom>
              <a:avLst/>
              <a:gdLst/>
              <a:ahLst/>
              <a:cxnLst/>
              <a:rect l="l" t="t" r="r" b="b"/>
              <a:pathLst>
                <a:path w="8059420" h="236219">
                  <a:moveTo>
                    <a:pt x="8058911" y="0"/>
                  </a:moveTo>
                  <a:lnTo>
                    <a:pt x="0" y="0"/>
                  </a:lnTo>
                  <a:lnTo>
                    <a:pt x="0" y="236219"/>
                  </a:lnTo>
                  <a:lnTo>
                    <a:pt x="8058911" y="236219"/>
                  </a:lnTo>
                  <a:lnTo>
                    <a:pt x="8058911" y="0"/>
                  </a:lnTo>
                  <a:close/>
                </a:path>
              </a:pathLst>
            </a:custGeom>
            <a:solidFill>
              <a:srgbClr val="42BCC5"/>
            </a:solidFill>
          </p:spPr>
          <p:txBody>
            <a:bodyPr wrap="square" lIns="0" tIns="0" rIns="0" bIns="0" rtlCol="0"/>
            <a:lstStyle/>
            <a:p>
              <a:endParaRPr b="1">
                <a:solidFill>
                  <a:schemeClr val="bg1"/>
                </a:solidFill>
              </a:endParaRPr>
            </a:p>
          </p:txBody>
        </p:sp>
        <p:sp>
          <p:nvSpPr>
            <p:cNvPr id="13" name="object 7"/>
            <p:cNvSpPr/>
            <p:nvPr/>
          </p:nvSpPr>
          <p:spPr>
            <a:xfrm>
              <a:off x="652272" y="1449323"/>
              <a:ext cx="8059420" cy="213360"/>
            </a:xfrm>
            <a:custGeom>
              <a:avLst/>
              <a:gdLst/>
              <a:ahLst/>
              <a:cxnLst/>
              <a:rect l="l" t="t" r="r" b="b"/>
              <a:pathLst>
                <a:path w="8059420" h="213360">
                  <a:moveTo>
                    <a:pt x="0" y="213360"/>
                  </a:moveTo>
                  <a:lnTo>
                    <a:pt x="8058911" y="213360"/>
                  </a:lnTo>
                  <a:lnTo>
                    <a:pt x="8058911" y="0"/>
                  </a:lnTo>
                  <a:lnTo>
                    <a:pt x="0" y="0"/>
                  </a:lnTo>
                  <a:lnTo>
                    <a:pt x="0" y="213360"/>
                  </a:lnTo>
                  <a:close/>
                </a:path>
              </a:pathLst>
            </a:custGeom>
            <a:solidFill>
              <a:srgbClr val="52C3CA"/>
            </a:solidFill>
          </p:spPr>
          <p:txBody>
            <a:bodyPr wrap="square" lIns="0" tIns="0" rIns="0" bIns="0" rtlCol="0"/>
            <a:lstStyle/>
            <a:p>
              <a:endParaRPr b="1">
                <a:solidFill>
                  <a:schemeClr val="bg1"/>
                </a:solidFill>
              </a:endParaRPr>
            </a:p>
          </p:txBody>
        </p:sp>
        <p:sp>
          <p:nvSpPr>
            <p:cNvPr id="14" name="object 8"/>
            <p:cNvSpPr/>
            <p:nvPr/>
          </p:nvSpPr>
          <p:spPr>
            <a:xfrm>
              <a:off x="652272" y="1237487"/>
              <a:ext cx="8059420" cy="212090"/>
            </a:xfrm>
            <a:custGeom>
              <a:avLst/>
              <a:gdLst/>
              <a:ahLst/>
              <a:cxnLst/>
              <a:rect l="l" t="t" r="r" b="b"/>
              <a:pathLst>
                <a:path w="8059420" h="212090">
                  <a:moveTo>
                    <a:pt x="0" y="211836"/>
                  </a:moveTo>
                  <a:lnTo>
                    <a:pt x="8058911" y="211836"/>
                  </a:lnTo>
                  <a:lnTo>
                    <a:pt x="8058911" y="0"/>
                  </a:lnTo>
                  <a:lnTo>
                    <a:pt x="0" y="0"/>
                  </a:lnTo>
                  <a:lnTo>
                    <a:pt x="0" y="211836"/>
                  </a:lnTo>
                  <a:close/>
                </a:path>
              </a:pathLst>
            </a:custGeom>
            <a:solidFill>
              <a:srgbClr val="1AA3BD"/>
            </a:solidFill>
          </p:spPr>
          <p:txBody>
            <a:bodyPr wrap="square" lIns="0" tIns="0" rIns="0" bIns="0" rtlCol="0"/>
            <a:lstStyle/>
            <a:p>
              <a:endParaRPr b="1">
                <a:solidFill>
                  <a:schemeClr val="bg1"/>
                </a:solidFill>
              </a:endParaRPr>
            </a:p>
          </p:txBody>
        </p:sp>
        <p:sp>
          <p:nvSpPr>
            <p:cNvPr id="15" name="object 9"/>
            <p:cNvSpPr/>
            <p:nvPr/>
          </p:nvSpPr>
          <p:spPr>
            <a:xfrm>
              <a:off x="652272" y="1034795"/>
              <a:ext cx="8059420" cy="203200"/>
            </a:xfrm>
            <a:custGeom>
              <a:avLst/>
              <a:gdLst/>
              <a:ahLst/>
              <a:cxnLst/>
              <a:rect l="l" t="t" r="r" b="b"/>
              <a:pathLst>
                <a:path w="8059420" h="203200">
                  <a:moveTo>
                    <a:pt x="0" y="202691"/>
                  </a:moveTo>
                  <a:lnTo>
                    <a:pt x="8058911" y="202691"/>
                  </a:lnTo>
                  <a:lnTo>
                    <a:pt x="8058911" y="0"/>
                  </a:lnTo>
                  <a:lnTo>
                    <a:pt x="0" y="0"/>
                  </a:lnTo>
                  <a:lnTo>
                    <a:pt x="0" y="202691"/>
                  </a:lnTo>
                  <a:close/>
                </a:path>
              </a:pathLst>
            </a:custGeom>
            <a:solidFill>
              <a:srgbClr val="0086AC"/>
            </a:solidFill>
          </p:spPr>
          <p:txBody>
            <a:bodyPr wrap="square" lIns="0" tIns="0" rIns="0" bIns="0" rtlCol="0"/>
            <a:lstStyle/>
            <a:p>
              <a:endParaRPr b="1">
                <a:solidFill>
                  <a:schemeClr val="bg1"/>
                </a:solidFill>
              </a:endParaRPr>
            </a:p>
          </p:txBody>
        </p:sp>
        <p:sp>
          <p:nvSpPr>
            <p:cNvPr id="16" name="object 10"/>
            <p:cNvSpPr/>
            <p:nvPr/>
          </p:nvSpPr>
          <p:spPr>
            <a:xfrm>
              <a:off x="652272" y="819911"/>
              <a:ext cx="8059420" cy="215265"/>
            </a:xfrm>
            <a:custGeom>
              <a:avLst/>
              <a:gdLst/>
              <a:ahLst/>
              <a:cxnLst/>
              <a:rect l="l" t="t" r="r" b="b"/>
              <a:pathLst>
                <a:path w="8059420" h="215265">
                  <a:moveTo>
                    <a:pt x="8058911" y="0"/>
                  </a:moveTo>
                  <a:lnTo>
                    <a:pt x="0" y="0"/>
                  </a:lnTo>
                  <a:lnTo>
                    <a:pt x="0" y="214884"/>
                  </a:lnTo>
                  <a:lnTo>
                    <a:pt x="8058911" y="214884"/>
                  </a:lnTo>
                  <a:lnTo>
                    <a:pt x="8058911" y="0"/>
                  </a:lnTo>
                  <a:close/>
                </a:path>
              </a:pathLst>
            </a:custGeom>
            <a:solidFill>
              <a:srgbClr val="176390"/>
            </a:solidFill>
          </p:spPr>
          <p:txBody>
            <a:bodyPr wrap="square" lIns="0" tIns="0" rIns="0" bIns="0" rtlCol="0"/>
            <a:lstStyle/>
            <a:p>
              <a:endParaRPr b="1">
                <a:solidFill>
                  <a:schemeClr val="bg1"/>
                </a:solidFill>
              </a:endParaRPr>
            </a:p>
          </p:txBody>
        </p:sp>
        <p:sp>
          <p:nvSpPr>
            <p:cNvPr id="17" name="object 11"/>
            <p:cNvSpPr/>
            <p:nvPr/>
          </p:nvSpPr>
          <p:spPr>
            <a:xfrm>
              <a:off x="652272" y="3156204"/>
              <a:ext cx="8059420" cy="210820"/>
            </a:xfrm>
            <a:custGeom>
              <a:avLst/>
              <a:gdLst/>
              <a:ahLst/>
              <a:cxnLst/>
              <a:rect l="l" t="t" r="r" b="b"/>
              <a:pathLst>
                <a:path w="8059420" h="210820">
                  <a:moveTo>
                    <a:pt x="0" y="210312"/>
                  </a:moveTo>
                  <a:lnTo>
                    <a:pt x="8058911" y="210312"/>
                  </a:lnTo>
                  <a:lnTo>
                    <a:pt x="8058911" y="0"/>
                  </a:lnTo>
                  <a:lnTo>
                    <a:pt x="0" y="0"/>
                  </a:lnTo>
                  <a:lnTo>
                    <a:pt x="0" y="210312"/>
                  </a:lnTo>
                  <a:close/>
                </a:path>
              </a:pathLst>
            </a:custGeom>
            <a:solidFill>
              <a:srgbClr val="168EA6"/>
            </a:solidFill>
          </p:spPr>
          <p:txBody>
            <a:bodyPr wrap="square" lIns="0" tIns="0" rIns="0" bIns="0" rtlCol="0"/>
            <a:lstStyle/>
            <a:p>
              <a:endParaRPr b="1">
                <a:solidFill>
                  <a:schemeClr val="bg1"/>
                </a:solidFill>
              </a:endParaRPr>
            </a:p>
          </p:txBody>
        </p:sp>
        <p:sp>
          <p:nvSpPr>
            <p:cNvPr id="18" name="object 12"/>
            <p:cNvSpPr/>
            <p:nvPr/>
          </p:nvSpPr>
          <p:spPr>
            <a:xfrm>
              <a:off x="652272" y="2948939"/>
              <a:ext cx="8059420" cy="207645"/>
            </a:xfrm>
            <a:custGeom>
              <a:avLst/>
              <a:gdLst/>
              <a:ahLst/>
              <a:cxnLst/>
              <a:rect l="l" t="t" r="r" b="b"/>
              <a:pathLst>
                <a:path w="8059420" h="207644">
                  <a:moveTo>
                    <a:pt x="0" y="207264"/>
                  </a:moveTo>
                  <a:lnTo>
                    <a:pt x="8058911" y="207264"/>
                  </a:lnTo>
                  <a:lnTo>
                    <a:pt x="8058911" y="0"/>
                  </a:lnTo>
                  <a:lnTo>
                    <a:pt x="0" y="0"/>
                  </a:lnTo>
                  <a:lnTo>
                    <a:pt x="0" y="207264"/>
                  </a:lnTo>
                  <a:close/>
                </a:path>
              </a:pathLst>
            </a:custGeom>
            <a:solidFill>
              <a:srgbClr val="42BCC5"/>
            </a:solidFill>
          </p:spPr>
          <p:txBody>
            <a:bodyPr wrap="square" lIns="0" tIns="0" rIns="0" bIns="0" rtlCol="0"/>
            <a:lstStyle/>
            <a:p>
              <a:endParaRPr b="1">
                <a:solidFill>
                  <a:schemeClr val="bg1"/>
                </a:solidFill>
              </a:endParaRPr>
            </a:p>
          </p:txBody>
        </p:sp>
        <p:sp>
          <p:nvSpPr>
            <p:cNvPr id="19" name="object 13"/>
            <p:cNvSpPr/>
            <p:nvPr/>
          </p:nvSpPr>
          <p:spPr>
            <a:xfrm>
              <a:off x="652272" y="2737104"/>
              <a:ext cx="8059420" cy="212090"/>
            </a:xfrm>
            <a:custGeom>
              <a:avLst/>
              <a:gdLst/>
              <a:ahLst/>
              <a:cxnLst/>
              <a:rect l="l" t="t" r="r" b="b"/>
              <a:pathLst>
                <a:path w="8059420" h="212089">
                  <a:moveTo>
                    <a:pt x="0" y="211835"/>
                  </a:moveTo>
                  <a:lnTo>
                    <a:pt x="8058911" y="211835"/>
                  </a:lnTo>
                  <a:lnTo>
                    <a:pt x="8058911" y="0"/>
                  </a:lnTo>
                  <a:lnTo>
                    <a:pt x="0" y="0"/>
                  </a:lnTo>
                  <a:lnTo>
                    <a:pt x="0" y="211835"/>
                  </a:lnTo>
                  <a:close/>
                </a:path>
              </a:pathLst>
            </a:custGeom>
            <a:solidFill>
              <a:srgbClr val="52C3CA"/>
            </a:solidFill>
          </p:spPr>
          <p:txBody>
            <a:bodyPr wrap="square" lIns="0" tIns="0" rIns="0" bIns="0" rtlCol="0"/>
            <a:lstStyle/>
            <a:p>
              <a:endParaRPr b="1">
                <a:solidFill>
                  <a:schemeClr val="bg1"/>
                </a:solidFill>
              </a:endParaRPr>
            </a:p>
          </p:txBody>
        </p:sp>
        <p:sp>
          <p:nvSpPr>
            <p:cNvPr id="20" name="object 14"/>
            <p:cNvSpPr/>
            <p:nvPr/>
          </p:nvSpPr>
          <p:spPr>
            <a:xfrm>
              <a:off x="652272" y="2528316"/>
              <a:ext cx="8059420" cy="208915"/>
            </a:xfrm>
            <a:custGeom>
              <a:avLst/>
              <a:gdLst/>
              <a:ahLst/>
              <a:cxnLst/>
              <a:rect l="l" t="t" r="r" b="b"/>
              <a:pathLst>
                <a:path w="8059420" h="208914">
                  <a:moveTo>
                    <a:pt x="0" y="208787"/>
                  </a:moveTo>
                  <a:lnTo>
                    <a:pt x="8058911" y="208787"/>
                  </a:lnTo>
                  <a:lnTo>
                    <a:pt x="8058911" y="0"/>
                  </a:lnTo>
                  <a:lnTo>
                    <a:pt x="0" y="0"/>
                  </a:lnTo>
                  <a:lnTo>
                    <a:pt x="0" y="208787"/>
                  </a:lnTo>
                  <a:close/>
                </a:path>
              </a:pathLst>
            </a:custGeom>
            <a:solidFill>
              <a:srgbClr val="1AA3BD"/>
            </a:solidFill>
          </p:spPr>
          <p:txBody>
            <a:bodyPr wrap="square" lIns="0" tIns="0" rIns="0" bIns="0" rtlCol="0"/>
            <a:lstStyle/>
            <a:p>
              <a:endParaRPr b="1">
                <a:solidFill>
                  <a:schemeClr val="bg1"/>
                </a:solidFill>
              </a:endParaRPr>
            </a:p>
          </p:txBody>
        </p:sp>
        <p:sp>
          <p:nvSpPr>
            <p:cNvPr id="21" name="object 15"/>
            <p:cNvSpPr/>
            <p:nvPr/>
          </p:nvSpPr>
          <p:spPr>
            <a:xfrm>
              <a:off x="652272" y="2313431"/>
              <a:ext cx="8059420" cy="215265"/>
            </a:xfrm>
            <a:custGeom>
              <a:avLst/>
              <a:gdLst/>
              <a:ahLst/>
              <a:cxnLst/>
              <a:rect l="l" t="t" r="r" b="b"/>
              <a:pathLst>
                <a:path w="8059420" h="215264">
                  <a:moveTo>
                    <a:pt x="8058911" y="0"/>
                  </a:moveTo>
                  <a:lnTo>
                    <a:pt x="0" y="0"/>
                  </a:lnTo>
                  <a:lnTo>
                    <a:pt x="0" y="214883"/>
                  </a:lnTo>
                  <a:lnTo>
                    <a:pt x="8058911" y="214883"/>
                  </a:lnTo>
                  <a:lnTo>
                    <a:pt x="8058911" y="0"/>
                  </a:lnTo>
                  <a:close/>
                </a:path>
              </a:pathLst>
            </a:custGeom>
            <a:solidFill>
              <a:srgbClr val="0086AC"/>
            </a:solidFill>
          </p:spPr>
          <p:txBody>
            <a:bodyPr wrap="square" lIns="0" tIns="0" rIns="0" bIns="0" rtlCol="0"/>
            <a:lstStyle/>
            <a:p>
              <a:endParaRPr b="1">
                <a:solidFill>
                  <a:schemeClr val="bg1"/>
                </a:solidFill>
              </a:endParaRPr>
            </a:p>
          </p:txBody>
        </p:sp>
        <p:sp>
          <p:nvSpPr>
            <p:cNvPr id="22" name="object 16"/>
            <p:cNvSpPr/>
            <p:nvPr/>
          </p:nvSpPr>
          <p:spPr>
            <a:xfrm>
              <a:off x="652272" y="2107691"/>
              <a:ext cx="8059420" cy="205740"/>
            </a:xfrm>
            <a:custGeom>
              <a:avLst/>
              <a:gdLst/>
              <a:ahLst/>
              <a:cxnLst/>
              <a:rect l="l" t="t" r="r" b="b"/>
              <a:pathLst>
                <a:path w="8059420" h="205739">
                  <a:moveTo>
                    <a:pt x="8058911" y="0"/>
                  </a:moveTo>
                  <a:lnTo>
                    <a:pt x="0" y="0"/>
                  </a:lnTo>
                  <a:lnTo>
                    <a:pt x="0" y="205739"/>
                  </a:lnTo>
                  <a:lnTo>
                    <a:pt x="8058911" y="205739"/>
                  </a:lnTo>
                  <a:lnTo>
                    <a:pt x="8058911" y="0"/>
                  </a:lnTo>
                  <a:close/>
                </a:path>
              </a:pathLst>
            </a:custGeom>
            <a:solidFill>
              <a:srgbClr val="176390"/>
            </a:solidFill>
          </p:spPr>
          <p:txBody>
            <a:bodyPr wrap="square" lIns="0" tIns="0" rIns="0" bIns="0" rtlCol="0"/>
            <a:lstStyle/>
            <a:p>
              <a:endParaRPr b="1">
                <a:solidFill>
                  <a:schemeClr val="bg1"/>
                </a:solidFill>
              </a:endParaRPr>
            </a:p>
          </p:txBody>
        </p:sp>
        <p:sp>
          <p:nvSpPr>
            <p:cNvPr id="23" name="object 17"/>
            <p:cNvSpPr/>
            <p:nvPr/>
          </p:nvSpPr>
          <p:spPr>
            <a:xfrm>
              <a:off x="652272" y="4209288"/>
              <a:ext cx="8059420" cy="215265"/>
            </a:xfrm>
            <a:custGeom>
              <a:avLst/>
              <a:gdLst/>
              <a:ahLst/>
              <a:cxnLst/>
              <a:rect l="l" t="t" r="r" b="b"/>
              <a:pathLst>
                <a:path w="8059420" h="215264">
                  <a:moveTo>
                    <a:pt x="8058911" y="0"/>
                  </a:moveTo>
                  <a:lnTo>
                    <a:pt x="0" y="0"/>
                  </a:lnTo>
                  <a:lnTo>
                    <a:pt x="0" y="214884"/>
                  </a:lnTo>
                  <a:lnTo>
                    <a:pt x="8058911" y="214884"/>
                  </a:lnTo>
                  <a:lnTo>
                    <a:pt x="8058911" y="0"/>
                  </a:lnTo>
                  <a:close/>
                </a:path>
              </a:pathLst>
            </a:custGeom>
            <a:solidFill>
              <a:srgbClr val="42BCC5"/>
            </a:solidFill>
          </p:spPr>
          <p:txBody>
            <a:bodyPr wrap="square" lIns="0" tIns="0" rIns="0" bIns="0" rtlCol="0"/>
            <a:lstStyle/>
            <a:p>
              <a:r>
                <a:rPr lang="lt-LT" b="1" smtClean="0">
                  <a:solidFill>
                    <a:schemeClr val="bg1"/>
                  </a:solidFill>
                </a:rPr>
                <a:t> </a:t>
              </a:r>
              <a:endParaRPr b="1">
                <a:solidFill>
                  <a:schemeClr val="bg1"/>
                </a:solidFill>
              </a:endParaRPr>
            </a:p>
          </p:txBody>
        </p:sp>
        <p:sp>
          <p:nvSpPr>
            <p:cNvPr id="24" name="object 18"/>
            <p:cNvSpPr/>
            <p:nvPr/>
          </p:nvSpPr>
          <p:spPr>
            <a:xfrm>
              <a:off x="652272" y="3992879"/>
              <a:ext cx="8059420" cy="216535"/>
            </a:xfrm>
            <a:custGeom>
              <a:avLst/>
              <a:gdLst/>
              <a:ahLst/>
              <a:cxnLst/>
              <a:rect l="l" t="t" r="r" b="b"/>
              <a:pathLst>
                <a:path w="8059420" h="216535">
                  <a:moveTo>
                    <a:pt x="8058911" y="0"/>
                  </a:moveTo>
                  <a:lnTo>
                    <a:pt x="0" y="0"/>
                  </a:lnTo>
                  <a:lnTo>
                    <a:pt x="0" y="216408"/>
                  </a:lnTo>
                  <a:lnTo>
                    <a:pt x="8058911" y="216408"/>
                  </a:lnTo>
                  <a:lnTo>
                    <a:pt x="8058911" y="0"/>
                  </a:lnTo>
                  <a:close/>
                </a:path>
              </a:pathLst>
            </a:custGeom>
            <a:solidFill>
              <a:srgbClr val="52C3CA"/>
            </a:solidFill>
          </p:spPr>
          <p:txBody>
            <a:bodyPr wrap="square" lIns="0" tIns="0" rIns="0" bIns="0" rtlCol="0"/>
            <a:lstStyle/>
            <a:p>
              <a:r>
                <a:rPr lang="en-US" b="1" smtClean="0">
                  <a:solidFill>
                    <a:schemeClr val="bg1"/>
                  </a:solidFill>
                </a:rPr>
                <a:t> </a:t>
              </a:r>
              <a:endParaRPr b="1">
                <a:solidFill>
                  <a:schemeClr val="bg1"/>
                </a:solidFill>
              </a:endParaRPr>
            </a:p>
          </p:txBody>
        </p:sp>
        <p:sp>
          <p:nvSpPr>
            <p:cNvPr id="25" name="object 19"/>
            <p:cNvSpPr/>
            <p:nvPr/>
          </p:nvSpPr>
          <p:spPr>
            <a:xfrm>
              <a:off x="652272" y="3785616"/>
              <a:ext cx="8059420" cy="208915"/>
            </a:xfrm>
            <a:custGeom>
              <a:avLst/>
              <a:gdLst/>
              <a:ahLst/>
              <a:cxnLst/>
              <a:rect l="l" t="t" r="r" b="b"/>
              <a:pathLst>
                <a:path w="8059420" h="208914">
                  <a:moveTo>
                    <a:pt x="0" y="208788"/>
                  </a:moveTo>
                  <a:lnTo>
                    <a:pt x="8058911" y="208788"/>
                  </a:lnTo>
                  <a:lnTo>
                    <a:pt x="8058911" y="0"/>
                  </a:lnTo>
                  <a:lnTo>
                    <a:pt x="0" y="0"/>
                  </a:lnTo>
                  <a:lnTo>
                    <a:pt x="0" y="208788"/>
                  </a:lnTo>
                  <a:close/>
                </a:path>
              </a:pathLst>
            </a:custGeom>
            <a:solidFill>
              <a:srgbClr val="1AA3BD"/>
            </a:solidFill>
          </p:spPr>
          <p:txBody>
            <a:bodyPr wrap="square" lIns="0" tIns="0" rIns="0" bIns="0" rtlCol="0"/>
            <a:lstStyle/>
            <a:p>
              <a:endParaRPr b="1">
                <a:solidFill>
                  <a:schemeClr val="bg1"/>
                </a:solidFill>
              </a:endParaRPr>
            </a:p>
          </p:txBody>
        </p:sp>
        <p:sp>
          <p:nvSpPr>
            <p:cNvPr id="26" name="object 20"/>
            <p:cNvSpPr/>
            <p:nvPr/>
          </p:nvSpPr>
          <p:spPr>
            <a:xfrm>
              <a:off x="652272" y="3581400"/>
              <a:ext cx="8059420" cy="204470"/>
            </a:xfrm>
            <a:custGeom>
              <a:avLst/>
              <a:gdLst/>
              <a:ahLst/>
              <a:cxnLst/>
              <a:rect l="l" t="t" r="r" b="b"/>
              <a:pathLst>
                <a:path w="8059420" h="204470">
                  <a:moveTo>
                    <a:pt x="0" y="204215"/>
                  </a:moveTo>
                  <a:lnTo>
                    <a:pt x="8058911" y="204215"/>
                  </a:lnTo>
                  <a:lnTo>
                    <a:pt x="8058911" y="0"/>
                  </a:lnTo>
                  <a:lnTo>
                    <a:pt x="0" y="0"/>
                  </a:lnTo>
                  <a:lnTo>
                    <a:pt x="0" y="204215"/>
                  </a:lnTo>
                  <a:close/>
                </a:path>
              </a:pathLst>
            </a:custGeom>
            <a:solidFill>
              <a:srgbClr val="0086AC"/>
            </a:solidFill>
          </p:spPr>
          <p:txBody>
            <a:bodyPr wrap="square" lIns="0" tIns="0" rIns="0" bIns="0" rtlCol="0"/>
            <a:lstStyle/>
            <a:p>
              <a:endParaRPr b="1">
                <a:solidFill>
                  <a:schemeClr val="bg1"/>
                </a:solidFill>
              </a:endParaRPr>
            </a:p>
          </p:txBody>
        </p:sp>
        <p:sp>
          <p:nvSpPr>
            <p:cNvPr id="27" name="object 21"/>
            <p:cNvSpPr/>
            <p:nvPr/>
          </p:nvSpPr>
          <p:spPr>
            <a:xfrm>
              <a:off x="652272" y="3364991"/>
              <a:ext cx="8059420" cy="216535"/>
            </a:xfrm>
            <a:custGeom>
              <a:avLst/>
              <a:gdLst/>
              <a:ahLst/>
              <a:cxnLst/>
              <a:rect l="l" t="t" r="r" b="b"/>
              <a:pathLst>
                <a:path w="8059420" h="216535">
                  <a:moveTo>
                    <a:pt x="8058911" y="0"/>
                  </a:moveTo>
                  <a:lnTo>
                    <a:pt x="0" y="0"/>
                  </a:lnTo>
                  <a:lnTo>
                    <a:pt x="0" y="216407"/>
                  </a:lnTo>
                  <a:lnTo>
                    <a:pt x="8058911" y="216407"/>
                  </a:lnTo>
                  <a:lnTo>
                    <a:pt x="8058911" y="0"/>
                  </a:lnTo>
                  <a:close/>
                </a:path>
              </a:pathLst>
            </a:custGeom>
            <a:solidFill>
              <a:srgbClr val="176390"/>
            </a:solidFill>
          </p:spPr>
          <p:txBody>
            <a:bodyPr wrap="square" lIns="0" tIns="0" rIns="0" bIns="0" rtlCol="0"/>
            <a:lstStyle/>
            <a:p>
              <a:endParaRPr b="1">
                <a:solidFill>
                  <a:schemeClr val="bg1"/>
                </a:solidFill>
              </a:endParaRPr>
            </a:p>
          </p:txBody>
        </p:sp>
      </p:grpSp>
      <p:sp>
        <p:nvSpPr>
          <p:cNvPr id="31" name="TextBox 30"/>
          <p:cNvSpPr txBox="1"/>
          <p:nvPr/>
        </p:nvSpPr>
        <p:spPr>
          <a:xfrm>
            <a:off x="193967" y="686790"/>
            <a:ext cx="4959927" cy="369332"/>
          </a:xfrm>
          <a:prstGeom prst="rect">
            <a:avLst/>
          </a:prstGeom>
          <a:noFill/>
        </p:spPr>
        <p:txBody>
          <a:bodyPr wrap="square" rtlCol="0">
            <a:spAutoFit/>
          </a:bodyPr>
          <a:lstStyle/>
          <a:p>
            <a:r>
              <a:rPr lang="lt-LT" b="1" smtClean="0">
                <a:solidFill>
                  <a:schemeClr val="bg1"/>
                </a:solidFill>
              </a:rPr>
              <a:t>1. Priemonės kryptis</a:t>
            </a:r>
            <a:endParaRPr lang="en-US" b="1">
              <a:solidFill>
                <a:schemeClr val="bg1"/>
              </a:solidFill>
            </a:endParaRPr>
          </a:p>
        </p:txBody>
      </p:sp>
      <p:sp>
        <p:nvSpPr>
          <p:cNvPr id="32" name="TextBox 31"/>
          <p:cNvSpPr txBox="1"/>
          <p:nvPr/>
        </p:nvSpPr>
        <p:spPr>
          <a:xfrm>
            <a:off x="193963" y="957198"/>
            <a:ext cx="3229609" cy="369332"/>
          </a:xfrm>
          <a:prstGeom prst="rect">
            <a:avLst/>
          </a:prstGeom>
          <a:noFill/>
        </p:spPr>
        <p:txBody>
          <a:bodyPr wrap="square" rtlCol="0">
            <a:spAutoFit/>
          </a:bodyPr>
          <a:lstStyle/>
          <a:p>
            <a:r>
              <a:rPr lang="lt-LT" b="1" smtClean="0">
                <a:solidFill>
                  <a:schemeClr val="bg1"/>
                </a:solidFill>
              </a:rPr>
              <a:t>2. Projekto pavadinimas</a:t>
            </a:r>
            <a:endParaRPr lang="en-US" b="1">
              <a:solidFill>
                <a:schemeClr val="bg1"/>
              </a:solidFill>
            </a:endParaRPr>
          </a:p>
        </p:txBody>
      </p:sp>
      <p:sp>
        <p:nvSpPr>
          <p:cNvPr id="33" name="TextBox 32"/>
          <p:cNvSpPr txBox="1"/>
          <p:nvPr/>
        </p:nvSpPr>
        <p:spPr>
          <a:xfrm>
            <a:off x="193967" y="1271567"/>
            <a:ext cx="3229609" cy="369332"/>
          </a:xfrm>
          <a:prstGeom prst="rect">
            <a:avLst/>
          </a:prstGeom>
          <a:noFill/>
        </p:spPr>
        <p:txBody>
          <a:bodyPr wrap="square" rtlCol="0">
            <a:spAutoFit/>
          </a:bodyPr>
          <a:lstStyle/>
          <a:p>
            <a:r>
              <a:rPr lang="lt-LT" b="1" smtClean="0">
                <a:solidFill>
                  <a:schemeClr val="bg1"/>
                </a:solidFill>
              </a:rPr>
              <a:t>3. Pareiškėjas</a:t>
            </a:r>
            <a:endParaRPr lang="en-US" b="1">
              <a:solidFill>
                <a:schemeClr val="bg1"/>
              </a:solidFill>
            </a:endParaRPr>
          </a:p>
        </p:txBody>
      </p:sp>
      <p:sp>
        <p:nvSpPr>
          <p:cNvPr id="34" name="TextBox 33"/>
          <p:cNvSpPr txBox="1"/>
          <p:nvPr/>
        </p:nvSpPr>
        <p:spPr>
          <a:xfrm>
            <a:off x="193967" y="1612823"/>
            <a:ext cx="4959927" cy="369332"/>
          </a:xfrm>
          <a:prstGeom prst="rect">
            <a:avLst/>
          </a:prstGeom>
          <a:noFill/>
        </p:spPr>
        <p:txBody>
          <a:bodyPr wrap="square" rtlCol="0">
            <a:spAutoFit/>
          </a:bodyPr>
          <a:lstStyle/>
          <a:p>
            <a:r>
              <a:rPr lang="lt-LT" b="1">
                <a:solidFill>
                  <a:schemeClr val="bg1"/>
                </a:solidFill>
              </a:rPr>
              <a:t>4. </a:t>
            </a:r>
            <a:r>
              <a:rPr lang="lt-LT" b="1" smtClean="0">
                <a:solidFill>
                  <a:schemeClr val="bg1"/>
                </a:solidFill>
              </a:rPr>
              <a:t>Banko sąskaitos rekvizitai</a:t>
            </a:r>
            <a:endParaRPr lang="en-US" b="1">
              <a:solidFill>
                <a:schemeClr val="bg1"/>
              </a:solidFill>
            </a:endParaRPr>
          </a:p>
        </p:txBody>
      </p:sp>
      <p:sp>
        <p:nvSpPr>
          <p:cNvPr id="35" name="TextBox 34"/>
          <p:cNvSpPr txBox="1"/>
          <p:nvPr/>
        </p:nvSpPr>
        <p:spPr>
          <a:xfrm>
            <a:off x="193963" y="1928633"/>
            <a:ext cx="6303818" cy="369332"/>
          </a:xfrm>
          <a:prstGeom prst="rect">
            <a:avLst/>
          </a:prstGeom>
          <a:noFill/>
        </p:spPr>
        <p:txBody>
          <a:bodyPr wrap="square" rtlCol="0">
            <a:spAutoFit/>
          </a:bodyPr>
          <a:lstStyle/>
          <a:p>
            <a:r>
              <a:rPr lang="lt-LT" b="1" smtClean="0">
                <a:solidFill>
                  <a:schemeClr val="bg1"/>
                </a:solidFill>
              </a:rPr>
              <a:t>5. </a:t>
            </a:r>
            <a:r>
              <a:rPr lang="pt-BR" b="1" smtClean="0">
                <a:solidFill>
                  <a:schemeClr val="bg1"/>
                </a:solidFill>
              </a:rPr>
              <a:t>Pareiškėjo </a:t>
            </a:r>
            <a:r>
              <a:rPr lang="pt-BR" b="1">
                <a:solidFill>
                  <a:schemeClr val="bg1"/>
                </a:solidFill>
              </a:rPr>
              <a:t>veiklos apibūdinimas </a:t>
            </a:r>
            <a:endParaRPr lang="en-US" b="1">
              <a:solidFill>
                <a:schemeClr val="bg1"/>
              </a:solidFill>
            </a:endParaRPr>
          </a:p>
        </p:txBody>
      </p:sp>
      <p:sp>
        <p:nvSpPr>
          <p:cNvPr id="36" name="TextBox 35"/>
          <p:cNvSpPr txBox="1"/>
          <p:nvPr/>
        </p:nvSpPr>
        <p:spPr>
          <a:xfrm>
            <a:off x="193964" y="2278281"/>
            <a:ext cx="5417127" cy="369332"/>
          </a:xfrm>
          <a:prstGeom prst="rect">
            <a:avLst/>
          </a:prstGeom>
          <a:noFill/>
        </p:spPr>
        <p:txBody>
          <a:bodyPr wrap="square" rtlCol="0">
            <a:spAutoFit/>
          </a:bodyPr>
          <a:lstStyle/>
          <a:p>
            <a:r>
              <a:rPr lang="lt-LT" b="1">
                <a:solidFill>
                  <a:schemeClr val="bg1"/>
                </a:solidFill>
              </a:rPr>
              <a:t>6. Priemonės aprašymas</a:t>
            </a:r>
            <a:endParaRPr lang="en-US" b="1">
              <a:solidFill>
                <a:schemeClr val="bg1"/>
              </a:solidFill>
            </a:endParaRPr>
          </a:p>
        </p:txBody>
      </p:sp>
      <p:sp>
        <p:nvSpPr>
          <p:cNvPr id="37" name="TextBox 36"/>
          <p:cNvSpPr txBox="1"/>
          <p:nvPr/>
        </p:nvSpPr>
        <p:spPr>
          <a:xfrm>
            <a:off x="193963" y="2554924"/>
            <a:ext cx="6622472" cy="369332"/>
          </a:xfrm>
          <a:prstGeom prst="rect">
            <a:avLst/>
          </a:prstGeom>
          <a:noFill/>
        </p:spPr>
        <p:txBody>
          <a:bodyPr wrap="square" rtlCol="0">
            <a:spAutoFit/>
          </a:bodyPr>
          <a:lstStyle/>
          <a:p>
            <a:r>
              <a:rPr lang="lt-LT" b="1">
                <a:solidFill>
                  <a:schemeClr val="bg1"/>
                </a:solidFill>
              </a:rPr>
              <a:t>7. </a:t>
            </a:r>
            <a:r>
              <a:rPr lang="lt-LT" b="1" smtClean="0">
                <a:solidFill>
                  <a:schemeClr val="bg1"/>
                </a:solidFill>
              </a:rPr>
              <a:t>Informacija apie priemonės sąmatinę vertę</a:t>
            </a:r>
            <a:endParaRPr lang="en-US" b="1">
              <a:solidFill>
                <a:schemeClr val="bg1"/>
              </a:solidFill>
            </a:endParaRPr>
          </a:p>
        </p:txBody>
      </p:sp>
      <p:sp>
        <p:nvSpPr>
          <p:cNvPr id="38" name="TextBox 37"/>
          <p:cNvSpPr txBox="1"/>
          <p:nvPr/>
        </p:nvSpPr>
        <p:spPr>
          <a:xfrm>
            <a:off x="193963" y="2866505"/>
            <a:ext cx="6511636" cy="369332"/>
          </a:xfrm>
          <a:prstGeom prst="rect">
            <a:avLst/>
          </a:prstGeom>
          <a:noFill/>
        </p:spPr>
        <p:txBody>
          <a:bodyPr wrap="square" rtlCol="0">
            <a:spAutoFit/>
          </a:bodyPr>
          <a:lstStyle/>
          <a:p>
            <a:r>
              <a:rPr lang="lt-LT" b="1">
                <a:solidFill>
                  <a:schemeClr val="bg1"/>
                </a:solidFill>
              </a:rPr>
              <a:t>8. </a:t>
            </a:r>
            <a:r>
              <a:rPr lang="lt-LT" b="1" smtClean="0">
                <a:solidFill>
                  <a:schemeClr val="bg1"/>
                </a:solidFill>
              </a:rPr>
              <a:t>Informacija apie finansavimą </a:t>
            </a:r>
            <a:r>
              <a:rPr lang="lt-LT" b="1">
                <a:solidFill>
                  <a:schemeClr val="bg1"/>
                </a:solidFill>
              </a:rPr>
              <a:t>savo lėšomis </a:t>
            </a:r>
            <a:endParaRPr lang="en-US" b="1">
              <a:solidFill>
                <a:schemeClr val="bg1"/>
              </a:solidFill>
            </a:endParaRPr>
          </a:p>
        </p:txBody>
      </p:sp>
      <p:sp>
        <p:nvSpPr>
          <p:cNvPr id="39" name="TextBox 38"/>
          <p:cNvSpPr txBox="1"/>
          <p:nvPr/>
        </p:nvSpPr>
        <p:spPr>
          <a:xfrm>
            <a:off x="193967" y="3149823"/>
            <a:ext cx="7342910" cy="369332"/>
          </a:xfrm>
          <a:prstGeom prst="rect">
            <a:avLst/>
          </a:prstGeom>
          <a:noFill/>
        </p:spPr>
        <p:txBody>
          <a:bodyPr wrap="square" rtlCol="0">
            <a:spAutoFit/>
          </a:bodyPr>
          <a:lstStyle/>
          <a:p>
            <a:r>
              <a:rPr lang="lt-LT" b="1">
                <a:solidFill>
                  <a:schemeClr val="bg1"/>
                </a:solidFill>
              </a:rPr>
              <a:t>9. </a:t>
            </a:r>
            <a:r>
              <a:rPr lang="lt-LT" b="1" smtClean="0">
                <a:solidFill>
                  <a:schemeClr val="bg1"/>
                </a:solidFill>
              </a:rPr>
              <a:t>Informacija apie prašomą </a:t>
            </a:r>
            <a:r>
              <a:rPr lang="lt-LT" b="1">
                <a:solidFill>
                  <a:schemeClr val="bg1"/>
                </a:solidFill>
              </a:rPr>
              <a:t>Rokiškio </a:t>
            </a:r>
            <a:r>
              <a:rPr lang="lt-LT" b="1" smtClean="0">
                <a:solidFill>
                  <a:schemeClr val="bg1"/>
                </a:solidFill>
              </a:rPr>
              <a:t>r. </a:t>
            </a:r>
            <a:r>
              <a:rPr lang="lt-LT" b="1">
                <a:solidFill>
                  <a:schemeClr val="bg1"/>
                </a:solidFill>
              </a:rPr>
              <a:t>savivaldybės </a:t>
            </a:r>
            <a:r>
              <a:rPr lang="lt-LT" b="1" smtClean="0">
                <a:solidFill>
                  <a:schemeClr val="bg1"/>
                </a:solidFill>
              </a:rPr>
              <a:t>paramą</a:t>
            </a:r>
            <a:endParaRPr lang="en-US" b="1">
              <a:solidFill>
                <a:schemeClr val="bg1"/>
              </a:solidFill>
            </a:endParaRPr>
          </a:p>
        </p:txBody>
      </p:sp>
      <p:sp>
        <p:nvSpPr>
          <p:cNvPr id="40" name="TextBox 39"/>
          <p:cNvSpPr txBox="1"/>
          <p:nvPr/>
        </p:nvSpPr>
        <p:spPr>
          <a:xfrm>
            <a:off x="193964" y="3510973"/>
            <a:ext cx="7730836" cy="369332"/>
          </a:xfrm>
          <a:prstGeom prst="rect">
            <a:avLst/>
          </a:prstGeom>
          <a:noFill/>
        </p:spPr>
        <p:txBody>
          <a:bodyPr wrap="square" rtlCol="0">
            <a:spAutoFit/>
          </a:bodyPr>
          <a:lstStyle/>
          <a:p>
            <a:r>
              <a:rPr lang="en-US" b="1">
                <a:solidFill>
                  <a:schemeClr val="bg1"/>
                </a:solidFill>
              </a:rPr>
              <a:t>10. </a:t>
            </a:r>
            <a:r>
              <a:rPr lang="lt-LT" b="1" smtClean="0">
                <a:solidFill>
                  <a:schemeClr val="bg1"/>
                </a:solidFill>
              </a:rPr>
              <a:t>Informacija apie</a:t>
            </a:r>
            <a:r>
              <a:rPr lang="en-US" b="1" smtClean="0">
                <a:solidFill>
                  <a:schemeClr val="bg1"/>
                </a:solidFill>
              </a:rPr>
              <a:t> asmen</a:t>
            </a:r>
            <a:r>
              <a:rPr lang="lt-LT" b="1" smtClean="0">
                <a:solidFill>
                  <a:schemeClr val="bg1"/>
                </a:solidFill>
              </a:rPr>
              <a:t>i</a:t>
            </a:r>
            <a:r>
              <a:rPr lang="en-US" b="1" smtClean="0">
                <a:solidFill>
                  <a:schemeClr val="bg1"/>
                </a:solidFill>
              </a:rPr>
              <a:t>s </a:t>
            </a:r>
            <a:r>
              <a:rPr lang="lt-LT" b="1" smtClean="0">
                <a:solidFill>
                  <a:schemeClr val="bg1"/>
                </a:solidFill>
              </a:rPr>
              <a:t>remiančius </a:t>
            </a:r>
            <a:r>
              <a:rPr lang="en-US" b="1" smtClean="0">
                <a:solidFill>
                  <a:schemeClr val="bg1"/>
                </a:solidFill>
              </a:rPr>
              <a:t>priemonę</a:t>
            </a:r>
            <a:endParaRPr lang="en-US" b="1">
              <a:solidFill>
                <a:schemeClr val="bg1"/>
              </a:solidFill>
            </a:endParaRPr>
          </a:p>
        </p:txBody>
      </p:sp>
      <p:sp>
        <p:nvSpPr>
          <p:cNvPr id="41" name="TextBox 40"/>
          <p:cNvSpPr txBox="1"/>
          <p:nvPr/>
        </p:nvSpPr>
        <p:spPr>
          <a:xfrm>
            <a:off x="193963" y="3837530"/>
            <a:ext cx="5417127" cy="369332"/>
          </a:xfrm>
          <a:prstGeom prst="rect">
            <a:avLst/>
          </a:prstGeom>
          <a:noFill/>
        </p:spPr>
        <p:txBody>
          <a:bodyPr wrap="square" rtlCol="0">
            <a:spAutoFit/>
          </a:bodyPr>
          <a:lstStyle/>
          <a:p>
            <a:r>
              <a:rPr lang="lt-LT" b="1" smtClean="0">
                <a:solidFill>
                  <a:schemeClr val="bg1"/>
                </a:solidFill>
              </a:rPr>
              <a:t>11. Vadovo amžius</a:t>
            </a:r>
            <a:endParaRPr lang="en-US" b="1">
              <a:solidFill>
                <a:schemeClr val="bg1"/>
              </a:solidFill>
            </a:endParaRPr>
          </a:p>
        </p:txBody>
      </p:sp>
      <p:sp>
        <p:nvSpPr>
          <p:cNvPr id="42" name="TextBox 41"/>
          <p:cNvSpPr txBox="1"/>
          <p:nvPr/>
        </p:nvSpPr>
        <p:spPr>
          <a:xfrm>
            <a:off x="193963" y="4128411"/>
            <a:ext cx="6871854" cy="369332"/>
          </a:xfrm>
          <a:prstGeom prst="rect">
            <a:avLst/>
          </a:prstGeom>
          <a:noFill/>
        </p:spPr>
        <p:txBody>
          <a:bodyPr wrap="square" rtlCol="0">
            <a:spAutoFit/>
          </a:bodyPr>
          <a:lstStyle/>
          <a:p>
            <a:r>
              <a:rPr lang="lt-LT" b="1">
                <a:solidFill>
                  <a:schemeClr val="bg1"/>
                </a:solidFill>
              </a:rPr>
              <a:t>12. </a:t>
            </a:r>
            <a:r>
              <a:rPr lang="lt-LT" b="1" smtClean="0">
                <a:solidFill>
                  <a:schemeClr val="bg1"/>
                </a:solidFill>
              </a:rPr>
              <a:t>Informacija apie sukurtas naujas nuolatines </a:t>
            </a:r>
            <a:r>
              <a:rPr lang="lt-LT" b="1">
                <a:solidFill>
                  <a:schemeClr val="bg1"/>
                </a:solidFill>
              </a:rPr>
              <a:t>darbo </a:t>
            </a:r>
            <a:r>
              <a:rPr lang="lt-LT" b="1" smtClean="0">
                <a:solidFill>
                  <a:schemeClr val="bg1"/>
                </a:solidFill>
              </a:rPr>
              <a:t>vietas</a:t>
            </a:r>
            <a:endParaRPr lang="en-US" b="1">
              <a:solidFill>
                <a:schemeClr val="bg1"/>
              </a:solidFill>
            </a:endParaRPr>
          </a:p>
        </p:txBody>
      </p:sp>
      <p:sp>
        <p:nvSpPr>
          <p:cNvPr id="43" name="TextBox 42"/>
          <p:cNvSpPr txBox="1"/>
          <p:nvPr/>
        </p:nvSpPr>
        <p:spPr>
          <a:xfrm>
            <a:off x="193967" y="5353326"/>
            <a:ext cx="7730836" cy="369332"/>
          </a:xfrm>
          <a:prstGeom prst="rect">
            <a:avLst/>
          </a:prstGeom>
          <a:noFill/>
        </p:spPr>
        <p:txBody>
          <a:bodyPr wrap="square" rtlCol="0">
            <a:spAutoFit/>
          </a:bodyPr>
          <a:lstStyle/>
          <a:p>
            <a:r>
              <a:rPr lang="en-US" b="1" smtClean="0">
                <a:solidFill>
                  <a:schemeClr val="bg1"/>
                </a:solidFill>
              </a:rPr>
              <a:t>1</a:t>
            </a:r>
            <a:r>
              <a:rPr lang="lt-LT" b="1" smtClean="0">
                <a:solidFill>
                  <a:schemeClr val="bg1"/>
                </a:solidFill>
              </a:rPr>
              <a:t>6</a:t>
            </a:r>
            <a:r>
              <a:rPr lang="en-US" b="1" smtClean="0">
                <a:solidFill>
                  <a:schemeClr val="bg1"/>
                </a:solidFill>
              </a:rPr>
              <a:t>. Nurodyt</a:t>
            </a:r>
            <a:r>
              <a:rPr lang="lt-LT" b="1" smtClean="0">
                <a:solidFill>
                  <a:schemeClr val="bg1"/>
                </a:solidFill>
              </a:rPr>
              <a:t>os</a:t>
            </a:r>
            <a:r>
              <a:rPr lang="en-US" b="1" smtClean="0">
                <a:solidFill>
                  <a:schemeClr val="bg1"/>
                </a:solidFill>
              </a:rPr>
              <a:t> </a:t>
            </a:r>
            <a:r>
              <a:rPr lang="en-US" b="1">
                <a:solidFill>
                  <a:schemeClr val="bg1"/>
                </a:solidFill>
              </a:rPr>
              <a:t>ar </a:t>
            </a:r>
            <a:r>
              <a:rPr lang="en-US" b="1" smtClean="0">
                <a:solidFill>
                  <a:schemeClr val="bg1"/>
                </a:solidFill>
              </a:rPr>
              <a:t>pateikt</a:t>
            </a:r>
            <a:r>
              <a:rPr lang="lt-LT" b="1" smtClean="0">
                <a:solidFill>
                  <a:schemeClr val="bg1"/>
                </a:solidFill>
              </a:rPr>
              <a:t>os</a:t>
            </a:r>
            <a:r>
              <a:rPr lang="en-US" b="1" smtClean="0">
                <a:solidFill>
                  <a:schemeClr val="bg1"/>
                </a:solidFill>
              </a:rPr>
              <a:t> informacij</a:t>
            </a:r>
            <a:r>
              <a:rPr lang="lt-LT" b="1" smtClean="0">
                <a:solidFill>
                  <a:schemeClr val="bg1"/>
                </a:solidFill>
              </a:rPr>
              <a:t>os</a:t>
            </a:r>
            <a:r>
              <a:rPr lang="en-US" b="1" smtClean="0">
                <a:solidFill>
                  <a:schemeClr val="bg1"/>
                </a:solidFill>
              </a:rPr>
              <a:t> konfidencial</a:t>
            </a:r>
            <a:r>
              <a:rPr lang="lt-LT" b="1" smtClean="0">
                <a:solidFill>
                  <a:schemeClr val="bg1"/>
                </a:solidFill>
              </a:rPr>
              <a:t>umas</a:t>
            </a:r>
            <a:endParaRPr lang="en-US" b="1">
              <a:solidFill>
                <a:schemeClr val="bg1"/>
              </a:solidFill>
            </a:endParaRPr>
          </a:p>
        </p:txBody>
      </p:sp>
      <p:sp>
        <p:nvSpPr>
          <p:cNvPr id="44" name="TextBox 43"/>
          <p:cNvSpPr txBox="1"/>
          <p:nvPr/>
        </p:nvSpPr>
        <p:spPr>
          <a:xfrm>
            <a:off x="212946" y="5676004"/>
            <a:ext cx="5597236" cy="369332"/>
          </a:xfrm>
          <a:prstGeom prst="rect">
            <a:avLst/>
          </a:prstGeom>
          <a:noFill/>
        </p:spPr>
        <p:txBody>
          <a:bodyPr wrap="square" rtlCol="0">
            <a:spAutoFit/>
          </a:bodyPr>
          <a:lstStyle/>
          <a:p>
            <a:r>
              <a:rPr lang="en-US" b="1" smtClean="0">
                <a:solidFill>
                  <a:schemeClr val="bg1"/>
                </a:solidFill>
              </a:rPr>
              <a:t>1</a:t>
            </a:r>
            <a:r>
              <a:rPr lang="lt-LT" b="1" smtClean="0">
                <a:solidFill>
                  <a:schemeClr val="bg1"/>
                </a:solidFill>
              </a:rPr>
              <a:t>7</a:t>
            </a:r>
            <a:r>
              <a:rPr lang="en-US" b="1" smtClean="0">
                <a:solidFill>
                  <a:schemeClr val="bg1"/>
                </a:solidFill>
              </a:rPr>
              <a:t>. </a:t>
            </a:r>
            <a:r>
              <a:rPr lang="en-US" b="1">
                <a:solidFill>
                  <a:schemeClr val="bg1"/>
                </a:solidFill>
              </a:rPr>
              <a:t>Biudžetas</a:t>
            </a:r>
          </a:p>
        </p:txBody>
      </p:sp>
      <p:sp>
        <p:nvSpPr>
          <p:cNvPr id="47" name="object 3"/>
          <p:cNvSpPr txBox="1">
            <a:spLocks/>
          </p:cNvSpPr>
          <p:nvPr/>
        </p:nvSpPr>
        <p:spPr>
          <a:xfrm>
            <a:off x="281131" y="82333"/>
            <a:ext cx="6697518" cy="505908"/>
          </a:xfrm>
          <a:prstGeom prst="rect">
            <a:avLst/>
          </a:prstGeom>
        </p:spPr>
        <p:txBody>
          <a:bodyPr vert="horz" wrap="square" lIns="0" tIns="13335" rIns="0" bIns="0" rtlCol="0" anchor="b" anchorCtr="0">
            <a:sp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12700">
              <a:lnSpc>
                <a:spcPct val="100000"/>
              </a:lnSpc>
              <a:spcBef>
                <a:spcPts val="105"/>
              </a:spcBef>
            </a:pPr>
            <a:r>
              <a:rPr lang="en-US" sz="3200" spc="-30" smtClean="0">
                <a:solidFill>
                  <a:srgbClr val="929292"/>
                </a:solidFill>
                <a:latin typeface="Calibri"/>
                <a:cs typeface="Calibri"/>
              </a:rPr>
              <a:t>Paraiškos</a:t>
            </a:r>
            <a:r>
              <a:rPr lang="en-US" sz="3200" spc="-55" smtClean="0">
                <a:solidFill>
                  <a:srgbClr val="929292"/>
                </a:solidFill>
                <a:latin typeface="Calibri"/>
                <a:cs typeface="Calibri"/>
              </a:rPr>
              <a:t> </a:t>
            </a:r>
            <a:r>
              <a:rPr lang="en-US" sz="3200" spc="-20" smtClean="0">
                <a:solidFill>
                  <a:srgbClr val="929292"/>
                </a:solidFill>
                <a:latin typeface="Calibri"/>
                <a:cs typeface="Calibri"/>
              </a:rPr>
              <a:t>turinys</a:t>
            </a:r>
            <a:r>
              <a:rPr lang="lt-LT" sz="3200" spc="-20" smtClean="0">
                <a:solidFill>
                  <a:srgbClr val="929292"/>
                </a:solidFill>
                <a:latin typeface="Calibri"/>
                <a:cs typeface="Calibri"/>
              </a:rPr>
              <a:t>, paramos suteikimas</a:t>
            </a:r>
            <a:endParaRPr lang="en-US" sz="3200">
              <a:latin typeface="Calibri"/>
              <a:cs typeface="Calibri"/>
            </a:endParaRPr>
          </a:p>
        </p:txBody>
      </p:sp>
      <p:sp>
        <p:nvSpPr>
          <p:cNvPr id="46" name="object 3"/>
          <p:cNvSpPr txBox="1"/>
          <p:nvPr/>
        </p:nvSpPr>
        <p:spPr>
          <a:xfrm>
            <a:off x="193963" y="4470106"/>
            <a:ext cx="6871854" cy="276999"/>
          </a:xfrm>
          <a:prstGeom prst="rect">
            <a:avLst/>
          </a:prstGeom>
          <a:solidFill>
            <a:srgbClr val="0086AC"/>
          </a:solidFill>
        </p:spPr>
        <p:txBody>
          <a:bodyPr vert="horz" wrap="square" lIns="0" tIns="0" rIns="0" bIns="0" rtlCol="0">
            <a:spAutoFit/>
          </a:bodyPr>
          <a:lstStyle/>
          <a:p>
            <a:r>
              <a:rPr lang="lt-LT" b="1" smtClean="0">
                <a:solidFill>
                  <a:schemeClr val="bg1"/>
                </a:solidFill>
              </a:rPr>
              <a:t> 13. Inovacijos</a:t>
            </a:r>
            <a:endParaRPr lang="en-US" b="1">
              <a:solidFill>
                <a:schemeClr val="bg1"/>
              </a:solidFill>
            </a:endParaRPr>
          </a:p>
        </p:txBody>
      </p:sp>
      <p:sp>
        <p:nvSpPr>
          <p:cNvPr id="48" name="object 7"/>
          <p:cNvSpPr txBox="1">
            <a:spLocks/>
          </p:cNvSpPr>
          <p:nvPr/>
        </p:nvSpPr>
        <p:spPr>
          <a:xfrm>
            <a:off x="193965" y="6243576"/>
            <a:ext cx="6871855" cy="249299"/>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rPr>
              <a:t> 19. Vertinimo procesas</a:t>
            </a:r>
            <a:endParaRPr lang="en-US" sz="1800" b="1">
              <a:solidFill>
                <a:schemeClr val="bg1"/>
              </a:solidFill>
            </a:endParaRPr>
          </a:p>
        </p:txBody>
      </p:sp>
      <p:sp>
        <p:nvSpPr>
          <p:cNvPr id="49" name="object 5"/>
          <p:cNvSpPr/>
          <p:nvPr/>
        </p:nvSpPr>
        <p:spPr>
          <a:xfrm>
            <a:off x="193964" y="6476856"/>
            <a:ext cx="6871858" cy="334071"/>
          </a:xfrm>
          <a:custGeom>
            <a:avLst/>
            <a:gdLst/>
            <a:ahLst/>
            <a:cxnLst/>
            <a:rect l="l" t="t" r="r" b="b"/>
            <a:pathLst>
              <a:path w="8709660" h="216534">
                <a:moveTo>
                  <a:pt x="8709660" y="0"/>
                </a:moveTo>
                <a:lnTo>
                  <a:pt x="0" y="0"/>
                </a:lnTo>
                <a:lnTo>
                  <a:pt x="0" y="216408"/>
                </a:lnTo>
                <a:lnTo>
                  <a:pt x="8709660" y="216408"/>
                </a:lnTo>
                <a:lnTo>
                  <a:pt x="8709660" y="0"/>
                </a:lnTo>
                <a:close/>
              </a:path>
            </a:pathLst>
          </a:custGeom>
          <a:solidFill>
            <a:srgbClr val="176390"/>
          </a:solidFill>
        </p:spPr>
        <p:txBody>
          <a:bodyPr wrap="square" lIns="0" tIns="0" rIns="0" bIns="0" rtlCol="0"/>
          <a:lstStyle/>
          <a:p>
            <a:r>
              <a:rPr lang="lt-LT" b="1" smtClean="0">
                <a:solidFill>
                  <a:schemeClr val="bg1"/>
                </a:solidFill>
              </a:rPr>
              <a:t> 20</a:t>
            </a:r>
            <a:r>
              <a:rPr lang="en-US" b="1" smtClean="0">
                <a:solidFill>
                  <a:schemeClr val="bg1"/>
                </a:solidFill>
              </a:rPr>
              <a:t>. </a:t>
            </a:r>
            <a:r>
              <a:rPr lang="en-US" b="1">
                <a:solidFill>
                  <a:schemeClr val="bg1"/>
                </a:solidFill>
              </a:rPr>
              <a:t>Sutarties pasirašymas</a:t>
            </a:r>
          </a:p>
        </p:txBody>
      </p:sp>
      <p:sp>
        <p:nvSpPr>
          <p:cNvPr id="3" name="Stačiakampis 2"/>
          <p:cNvSpPr/>
          <p:nvPr/>
        </p:nvSpPr>
        <p:spPr>
          <a:xfrm>
            <a:off x="168116" y="4701619"/>
            <a:ext cx="2505814" cy="369332"/>
          </a:xfrm>
          <a:prstGeom prst="rect">
            <a:avLst/>
          </a:prstGeom>
        </p:spPr>
        <p:txBody>
          <a:bodyPr wrap="none">
            <a:spAutoFit/>
          </a:bodyPr>
          <a:lstStyle/>
          <a:p>
            <a:r>
              <a:rPr lang="lt-LT" b="1">
                <a:solidFill>
                  <a:schemeClr val="bg1"/>
                </a:solidFill>
              </a:rPr>
              <a:t>14. Socialinis verslas</a:t>
            </a:r>
            <a:endParaRPr lang="en-US"/>
          </a:p>
        </p:txBody>
      </p:sp>
      <p:sp>
        <p:nvSpPr>
          <p:cNvPr id="5" name="Stačiakampis 4"/>
          <p:cNvSpPr/>
          <p:nvPr/>
        </p:nvSpPr>
        <p:spPr>
          <a:xfrm>
            <a:off x="174990" y="5040900"/>
            <a:ext cx="1633781" cy="369332"/>
          </a:xfrm>
          <a:prstGeom prst="rect">
            <a:avLst/>
          </a:prstGeom>
        </p:spPr>
        <p:txBody>
          <a:bodyPr wrap="none">
            <a:spAutoFit/>
          </a:bodyPr>
          <a:lstStyle/>
          <a:p>
            <a:r>
              <a:rPr lang="lt-LT" b="1">
                <a:solidFill>
                  <a:schemeClr val="bg1"/>
                </a:solidFill>
              </a:rPr>
              <a:t>15. Stratuolis</a:t>
            </a:r>
            <a:endParaRPr lang="en-US" b="1">
              <a:solidFill>
                <a:schemeClr val="bg1"/>
              </a:solidFill>
            </a:endParaRPr>
          </a:p>
        </p:txBody>
      </p:sp>
      <p:sp>
        <p:nvSpPr>
          <p:cNvPr id="50" name="object 7"/>
          <p:cNvSpPr txBox="1">
            <a:spLocks/>
          </p:cNvSpPr>
          <p:nvPr/>
        </p:nvSpPr>
        <p:spPr>
          <a:xfrm>
            <a:off x="212946" y="6016690"/>
            <a:ext cx="6852876" cy="249299"/>
          </a:xfrm>
          <a:prstGeom prst="rect">
            <a:avLst/>
          </a:prstGeom>
          <a:solidFill>
            <a:srgbClr val="1AA3BD"/>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latin typeface="+mn-lt"/>
              </a:rPr>
              <a:t> </a:t>
            </a:r>
            <a:r>
              <a:rPr lang="en-US" sz="1800" b="1" smtClean="0">
                <a:solidFill>
                  <a:schemeClr val="bg1"/>
                </a:solidFill>
                <a:latin typeface="+mn-lt"/>
              </a:rPr>
              <a:t>1</a:t>
            </a:r>
            <a:r>
              <a:rPr lang="lt-LT" sz="1800" b="1" smtClean="0">
                <a:solidFill>
                  <a:schemeClr val="bg1"/>
                </a:solidFill>
                <a:latin typeface="+mn-lt"/>
              </a:rPr>
              <a:t>8</a:t>
            </a:r>
            <a:r>
              <a:rPr lang="en-US" sz="1800" b="1" smtClean="0">
                <a:solidFill>
                  <a:schemeClr val="bg1"/>
                </a:solidFill>
                <a:latin typeface="+mn-lt"/>
              </a:rPr>
              <a:t>. </a:t>
            </a:r>
            <a:r>
              <a:rPr lang="lt-LT" sz="1800" b="1" smtClean="0">
                <a:solidFill>
                  <a:schemeClr val="bg1"/>
                </a:solidFill>
                <a:latin typeface="+mn-lt"/>
              </a:rPr>
              <a:t>Paraiškos deklaracija</a:t>
            </a:r>
            <a:endParaRPr lang="en-US" sz="1800">
              <a:latin typeface="+mn-lt"/>
            </a:endParaRPr>
          </a:p>
        </p:txBody>
      </p:sp>
    </p:spTree>
    <p:extLst>
      <p:ext uri="{BB962C8B-B14F-4D97-AF65-F5344CB8AC3E}">
        <p14:creationId xmlns:p14="http://schemas.microsoft.com/office/powerpoint/2010/main" val="212741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751631C-0D42-4AF8-8335-640C44697247}"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12</a:t>
            </a:fld>
            <a:endParaRPr lang="x-none"/>
          </a:p>
        </p:txBody>
      </p:sp>
      <p:sp>
        <p:nvSpPr>
          <p:cNvPr id="5" name="object 3"/>
          <p:cNvSpPr txBox="1">
            <a:spLocks/>
          </p:cNvSpPr>
          <p:nvPr/>
        </p:nvSpPr>
        <p:spPr>
          <a:xfrm>
            <a:off x="955963" y="233552"/>
            <a:ext cx="2626995" cy="513715"/>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12700">
              <a:lnSpc>
                <a:spcPct val="100000"/>
              </a:lnSpc>
              <a:spcBef>
                <a:spcPts val="105"/>
              </a:spcBef>
            </a:pPr>
            <a:r>
              <a:rPr lang="en-US" sz="3200" spc="-30" smtClean="0">
                <a:solidFill>
                  <a:srgbClr val="929292"/>
                </a:solidFill>
                <a:latin typeface="Calibri"/>
                <a:cs typeface="Calibri"/>
              </a:rPr>
              <a:t>Paraiškos</a:t>
            </a:r>
            <a:r>
              <a:rPr lang="en-US" sz="3200" spc="-75" smtClean="0">
                <a:solidFill>
                  <a:srgbClr val="929292"/>
                </a:solidFill>
                <a:latin typeface="Calibri"/>
                <a:cs typeface="Calibri"/>
              </a:rPr>
              <a:t> </a:t>
            </a:r>
            <a:r>
              <a:rPr lang="en-US" sz="3200" spc="-20" smtClean="0">
                <a:solidFill>
                  <a:srgbClr val="929292"/>
                </a:solidFill>
                <a:latin typeface="Calibri"/>
                <a:cs typeface="Calibri"/>
              </a:rPr>
              <a:t>forma</a:t>
            </a:r>
            <a:endParaRPr lang="en-US" sz="3200">
              <a:latin typeface="Calibri"/>
              <a:cs typeface="Calibri"/>
            </a:endParaRPr>
          </a:p>
        </p:txBody>
      </p:sp>
      <p:sp>
        <p:nvSpPr>
          <p:cNvPr id="7" name="object 7"/>
          <p:cNvSpPr txBox="1"/>
          <p:nvPr/>
        </p:nvSpPr>
        <p:spPr>
          <a:xfrm>
            <a:off x="6718139" y="490409"/>
            <a:ext cx="2647534" cy="293670"/>
          </a:xfrm>
          <a:prstGeom prst="rect">
            <a:avLst/>
          </a:prstGeom>
          <a:ln w="25907">
            <a:solidFill>
              <a:srgbClr val="0086AC"/>
            </a:solidFill>
          </a:ln>
        </p:spPr>
        <p:txBody>
          <a:bodyPr vert="horz" wrap="square" lIns="0" tIns="46990" rIns="0" bIns="0" rtlCol="0">
            <a:spAutoFit/>
          </a:bodyPr>
          <a:lstStyle/>
          <a:p>
            <a:pPr marL="506095">
              <a:lnSpc>
                <a:spcPct val="100000"/>
              </a:lnSpc>
              <a:spcBef>
                <a:spcPts val="370"/>
              </a:spcBef>
            </a:pPr>
            <a:r>
              <a:rPr lang="lt-LT" sz="1600"/>
              <a:t>p</a:t>
            </a:r>
            <a:r>
              <a:rPr lang="en-US" sz="1600" smtClean="0"/>
              <a:t>ild</a:t>
            </a:r>
            <a:r>
              <a:rPr lang="lt-LT" sz="1600" smtClean="0"/>
              <a:t>oma </a:t>
            </a:r>
            <a:r>
              <a:rPr lang="en-US" sz="1600" smtClean="0"/>
              <a:t>kompiuteriu</a:t>
            </a:r>
            <a:endParaRPr sz="1600">
              <a:latin typeface="Calibri"/>
              <a:cs typeface="Calibri"/>
            </a:endParaRPr>
          </a:p>
        </p:txBody>
      </p:sp>
      <p:cxnSp>
        <p:nvCxnSpPr>
          <p:cNvPr id="14" name="Tiesioji rodyklės jungtis 13"/>
          <p:cNvCxnSpPr>
            <a:stCxn id="7" idx="1"/>
          </p:cNvCxnSpPr>
          <p:nvPr/>
        </p:nvCxnSpPr>
        <p:spPr>
          <a:xfrm flipH="1">
            <a:off x="5444837" y="637244"/>
            <a:ext cx="1273302" cy="228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bject 11"/>
          <p:cNvSpPr txBox="1"/>
          <p:nvPr/>
        </p:nvSpPr>
        <p:spPr>
          <a:xfrm>
            <a:off x="7708081" y="1429464"/>
            <a:ext cx="3707406" cy="321242"/>
          </a:xfrm>
          <a:prstGeom prst="rect">
            <a:avLst/>
          </a:prstGeom>
          <a:ln w="25907">
            <a:solidFill>
              <a:srgbClr val="0086AC"/>
            </a:solidFill>
          </a:ln>
        </p:spPr>
        <p:txBody>
          <a:bodyPr vert="horz" wrap="square" lIns="0" tIns="74295" rIns="0" bIns="0" rtlCol="0">
            <a:spAutoFit/>
          </a:bodyPr>
          <a:lstStyle/>
          <a:p>
            <a:pPr marL="494030">
              <a:lnSpc>
                <a:spcPct val="100000"/>
              </a:lnSpc>
              <a:spcBef>
                <a:spcPts val="585"/>
              </a:spcBef>
            </a:pPr>
            <a:r>
              <a:rPr lang="lt-LT" sz="1600" smtClean="0"/>
              <a:t>pateikta </a:t>
            </a:r>
            <a:r>
              <a:rPr lang="lt-LT" sz="1600"/>
              <a:t>lietuvių </a:t>
            </a:r>
            <a:r>
              <a:rPr lang="lt-LT" sz="1600" smtClean="0"/>
              <a:t>kalba</a:t>
            </a:r>
          </a:p>
        </p:txBody>
      </p:sp>
      <p:cxnSp>
        <p:nvCxnSpPr>
          <p:cNvPr id="21" name="Tiesioji rodyklės jungtis 20"/>
          <p:cNvCxnSpPr>
            <a:stCxn id="18" idx="1"/>
          </p:cNvCxnSpPr>
          <p:nvPr/>
        </p:nvCxnSpPr>
        <p:spPr>
          <a:xfrm flipH="1">
            <a:off x="6178469" y="1590085"/>
            <a:ext cx="1529612" cy="160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bject 7"/>
          <p:cNvSpPr txBox="1"/>
          <p:nvPr/>
        </p:nvSpPr>
        <p:spPr>
          <a:xfrm>
            <a:off x="8026995" y="2376303"/>
            <a:ext cx="4060699" cy="539891"/>
          </a:xfrm>
          <a:prstGeom prst="rect">
            <a:avLst/>
          </a:prstGeom>
          <a:ln w="25907">
            <a:solidFill>
              <a:srgbClr val="0086AC"/>
            </a:solidFill>
          </a:ln>
        </p:spPr>
        <p:txBody>
          <a:bodyPr vert="horz" wrap="square" lIns="0" tIns="46990" rIns="0" bIns="0" rtlCol="0">
            <a:spAutoFit/>
          </a:bodyPr>
          <a:lstStyle/>
          <a:p>
            <a:pPr marL="506095">
              <a:lnSpc>
                <a:spcPct val="100000"/>
              </a:lnSpc>
              <a:spcBef>
                <a:spcPts val="370"/>
              </a:spcBef>
            </a:pPr>
            <a:r>
              <a:rPr lang="lt-LT" sz="1600"/>
              <a:t>nurodomos išlaidų sumos turi būti pateiktos eurais</a:t>
            </a:r>
            <a:endParaRPr sz="1600">
              <a:latin typeface="Calibri"/>
              <a:cs typeface="Calibri"/>
            </a:endParaRPr>
          </a:p>
        </p:txBody>
      </p:sp>
      <p:cxnSp>
        <p:nvCxnSpPr>
          <p:cNvPr id="25" name="Tiesioji rodyklės jungtis 24"/>
          <p:cNvCxnSpPr>
            <a:stCxn id="23" idx="1"/>
          </p:cNvCxnSpPr>
          <p:nvPr/>
        </p:nvCxnSpPr>
        <p:spPr>
          <a:xfrm flipH="1" flipV="1">
            <a:off x="4675513" y="2515729"/>
            <a:ext cx="3351482" cy="130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bject 11"/>
          <p:cNvSpPr txBox="1"/>
          <p:nvPr/>
        </p:nvSpPr>
        <p:spPr>
          <a:xfrm>
            <a:off x="8380288" y="4200855"/>
            <a:ext cx="3707406" cy="567463"/>
          </a:xfrm>
          <a:prstGeom prst="rect">
            <a:avLst/>
          </a:prstGeom>
          <a:ln w="25907">
            <a:solidFill>
              <a:srgbClr val="0086AC"/>
            </a:solidFill>
          </a:ln>
        </p:spPr>
        <p:txBody>
          <a:bodyPr vert="horz" wrap="square" lIns="0" tIns="74295" rIns="0" bIns="0" rtlCol="0">
            <a:spAutoFit/>
          </a:bodyPr>
          <a:lstStyle/>
          <a:p>
            <a:pPr marL="494030">
              <a:lnSpc>
                <a:spcPct val="100000"/>
              </a:lnSpc>
              <a:spcBef>
                <a:spcPts val="585"/>
              </a:spcBef>
            </a:pPr>
            <a:r>
              <a:rPr lang="lt-LT" sz="1600" smtClean="0"/>
              <a:t>pridedamų </a:t>
            </a:r>
            <a:r>
              <a:rPr lang="lt-LT" sz="1600"/>
              <a:t>dokumentų kopijos turi būti patvirtintos </a:t>
            </a:r>
            <a:r>
              <a:rPr lang="lt-LT" sz="1600" smtClean="0"/>
              <a:t>parašu </a:t>
            </a:r>
            <a:r>
              <a:rPr lang="lt-LT" sz="1600"/>
              <a:t>ir data</a:t>
            </a:r>
          </a:p>
        </p:txBody>
      </p:sp>
      <p:cxnSp>
        <p:nvCxnSpPr>
          <p:cNvPr id="28" name="Tiesioji rodyklės jungtis 27"/>
          <p:cNvCxnSpPr>
            <a:stCxn id="26" idx="1"/>
          </p:cNvCxnSpPr>
          <p:nvPr/>
        </p:nvCxnSpPr>
        <p:spPr>
          <a:xfrm flipH="1" flipV="1">
            <a:off x="7297485" y="4484586"/>
            <a:ext cx="108280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7443" y="784079"/>
            <a:ext cx="4353340" cy="276999"/>
          </a:xfrm>
          <a:prstGeom prst="rect">
            <a:avLst/>
          </a:prstGeom>
          <a:solidFill>
            <a:srgbClr val="1AA3BD"/>
          </a:solidFill>
        </p:spPr>
        <p:txBody>
          <a:bodyPr vert="horz" wrap="square" lIns="0" tIns="0" rIns="0" bIns="0" rtlCol="0">
            <a:spAutoFit/>
          </a:bodyPr>
          <a:lstStyle/>
          <a:p>
            <a:endParaRPr lang="en-US" sz="1800" b="1" smtClean="0">
              <a:solidFill>
                <a:schemeClr val="bg1"/>
              </a:solidFill>
            </a:endParaRPr>
          </a:p>
        </p:txBody>
      </p:sp>
      <p:graphicFrame>
        <p:nvGraphicFramePr>
          <p:cNvPr id="10" name="Lentelė 9"/>
          <p:cNvGraphicFramePr>
            <a:graphicFrameLocks noGrp="1"/>
          </p:cNvGraphicFramePr>
          <p:nvPr>
            <p:extLst>
              <p:ext uri="{D42A27DB-BD31-4B8C-83A1-F6EECF244321}">
                <p14:modId xmlns:p14="http://schemas.microsoft.com/office/powerpoint/2010/main" val="2467583083"/>
              </p:ext>
            </p:extLst>
          </p:nvPr>
        </p:nvGraphicFramePr>
        <p:xfrm>
          <a:off x="515273" y="4809307"/>
          <a:ext cx="6135370" cy="1258382"/>
        </p:xfrm>
        <a:graphic>
          <a:graphicData uri="http://schemas.openxmlformats.org/drawingml/2006/table">
            <a:tbl>
              <a:tblPr firstRow="1" firstCol="1" bandRow="1">
                <a:tableStyleId>{5C22544A-7EE6-4342-B048-85BDC9FD1C3A}</a:tableStyleId>
              </a:tblPr>
              <a:tblGrid>
                <a:gridCol w="2045970"/>
                <a:gridCol w="2044700"/>
                <a:gridCol w="2044700"/>
              </a:tblGrid>
              <a:tr h="231140">
                <a:tc rowSpan="2">
                  <a:txBody>
                    <a:bodyPr/>
                    <a:lstStyle/>
                    <a:p>
                      <a:pPr algn="ctr">
                        <a:lnSpc>
                          <a:spcPct val="107000"/>
                        </a:lnSpc>
                        <a:spcAft>
                          <a:spcPts val="0"/>
                        </a:spcAft>
                      </a:pPr>
                      <a:r>
                        <a:rPr lang="lt-LT" sz="900">
                          <a:effectLst/>
                        </a:rPr>
                        <a:t>Išlaidų straipsniai</a:t>
                      </a:r>
                      <a:endParaRPr lang="en-US" sz="900">
                        <a:effectLst/>
                      </a:endParaRPr>
                    </a:p>
                    <a:p>
                      <a:pPr algn="ctr">
                        <a:lnSpc>
                          <a:spcPct val="107000"/>
                        </a:lnSpc>
                        <a:spcAft>
                          <a:spcPts val="0"/>
                        </a:spcAft>
                      </a:pPr>
                      <a:r>
                        <a:rPr lang="lt-LT" sz="900">
                          <a:effectLst/>
                        </a:rPr>
                        <a:t>(darbų pavadinimas)</a:t>
                      </a:r>
                      <a:endParaRPr lang="en-US" sz="900">
                        <a:effectLst/>
                        <a:latin typeface="Times New Roman"/>
                        <a:ea typeface="Times New Roman"/>
                        <a:cs typeface="Times New Roman"/>
                      </a:endParaRPr>
                    </a:p>
                  </a:txBody>
                  <a:tcPr marL="68580" marR="68580" marT="0" marB="0" anchor="ctr"/>
                </a:tc>
                <a:tc gridSpan="2">
                  <a:txBody>
                    <a:bodyPr/>
                    <a:lstStyle/>
                    <a:p>
                      <a:pPr algn="ctr">
                        <a:lnSpc>
                          <a:spcPct val="107000"/>
                        </a:lnSpc>
                        <a:spcAft>
                          <a:spcPts val="0"/>
                        </a:spcAft>
                      </a:pPr>
                      <a:r>
                        <a:rPr lang="lt-LT" sz="900">
                          <a:effectLst/>
                        </a:rPr>
                        <a:t>Išankstinė išlaidų sąmata (Eur)</a:t>
                      </a:r>
                      <a:endParaRPr lang="en-US" sz="900">
                        <a:effectLst/>
                        <a:latin typeface="Times New Roman"/>
                        <a:ea typeface="Times New Roman"/>
                        <a:cs typeface="Times New Roman"/>
                      </a:endParaRPr>
                    </a:p>
                  </a:txBody>
                  <a:tcPr marL="68580" marR="68580" marT="0" marB="0"/>
                </a:tc>
                <a:tc hMerge="1">
                  <a:txBody>
                    <a:bodyPr/>
                    <a:lstStyle/>
                    <a:p>
                      <a:endParaRPr lang="en-US"/>
                    </a:p>
                  </a:txBody>
                  <a:tcPr/>
                </a:tc>
              </a:tr>
              <a:tr h="0">
                <a:tc vMerge="1">
                  <a:txBody>
                    <a:bodyPr/>
                    <a:lstStyle/>
                    <a:p>
                      <a:endParaRPr lang="en-US"/>
                    </a:p>
                  </a:txBody>
                  <a:tcPr/>
                </a:tc>
                <a:tc>
                  <a:txBody>
                    <a:bodyPr/>
                    <a:lstStyle/>
                    <a:p>
                      <a:pPr algn="ctr">
                        <a:lnSpc>
                          <a:spcPct val="107000"/>
                        </a:lnSpc>
                        <a:spcAft>
                          <a:spcPts val="0"/>
                        </a:spcAft>
                      </a:pPr>
                      <a:r>
                        <a:rPr lang="lt-LT" sz="900">
                          <a:effectLst/>
                        </a:rPr>
                        <a:t>IŠ VISO</a:t>
                      </a:r>
                      <a:endParaRPr lang="en-US" sz="900">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t-LT" sz="900">
                          <a:effectLst/>
                        </a:rPr>
                        <a:t>Išlaidos, dengiamos iš Rokiškio rajono savivaldybės**</a:t>
                      </a:r>
                      <a:endParaRPr lang="en-US" sz="900">
                        <a:effectLst/>
                        <a:latin typeface="Times New Roman"/>
                        <a:ea typeface="Times New Roman"/>
                        <a:cs typeface="Times New Roman"/>
                      </a:endParaRPr>
                    </a:p>
                  </a:txBody>
                  <a:tcPr marL="68580" marR="68580" marT="0" marB="0"/>
                </a:tc>
              </a:tr>
              <a:tr h="0">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r>
              <a:tr h="0">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r>
              <a:tr h="0">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r>
              <a:tr h="0">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r>
              <a:tr h="0">
                <a:tc>
                  <a:txBody>
                    <a:bodyPr/>
                    <a:lstStyle/>
                    <a:p>
                      <a:pPr>
                        <a:lnSpc>
                          <a:spcPct val="107000"/>
                        </a:lnSpc>
                        <a:spcAft>
                          <a:spcPts val="0"/>
                        </a:spcAft>
                      </a:pPr>
                      <a:r>
                        <a:rPr lang="lt-LT" sz="900">
                          <a:effectLst/>
                        </a:rPr>
                        <a:t>IŠ VISO</a:t>
                      </a:r>
                      <a:endParaRPr lang="en-US" sz="900">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c>
                  <a:txBody>
                    <a:bodyPr/>
                    <a:lstStyle/>
                    <a:p>
                      <a:pPr algn="ctr">
                        <a:lnSpc>
                          <a:spcPct val="107000"/>
                        </a:lnSpc>
                        <a:spcAft>
                          <a:spcPts val="0"/>
                        </a:spcAft>
                      </a:pPr>
                      <a:r>
                        <a:rPr lang="lt-LT" sz="900">
                          <a:effectLst/>
                        </a:rPr>
                        <a:t> </a:t>
                      </a:r>
                      <a:endParaRPr lang="en-US" sz="900">
                        <a:effectLst/>
                        <a:latin typeface="Times New Roman"/>
                        <a:ea typeface="Times New Roman"/>
                        <a:cs typeface="Times New Roman"/>
                      </a:endParaRPr>
                    </a:p>
                  </a:txBody>
                  <a:tcPr marL="68580" marR="68580" marT="0" marB="0"/>
                </a:tc>
              </a:tr>
            </a:tbl>
          </a:graphicData>
        </a:graphic>
      </p:graphicFrame>
      <p:sp>
        <p:nvSpPr>
          <p:cNvPr id="11" name="Rectangle 2"/>
          <p:cNvSpPr>
            <a:spLocks noChangeArrowheads="1"/>
          </p:cNvSpPr>
          <p:nvPr/>
        </p:nvSpPr>
        <p:spPr bwMode="auto">
          <a:xfrm>
            <a:off x="417443" y="1073183"/>
            <a:ext cx="76244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PROJEKTO PARAIŠKA</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(Data)</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1.Priemonės kryptis:</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2. Projekto pavadinimas (iki 5 žodžių):</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3. Pareiškėjas (verslo subjekto pavadinimas, vadovo vardas, pavardė, adresas, kodas, tel</a:t>
            </a:r>
            <a:r>
              <a:rPr kumimoji="0" lang="lt-LT" altLang="en-US" sz="900" b="1"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el. paštas):</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4. Bankas, sąskaitos rūšis, sąskaitos Nr.:</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5. Pareiškėjo veiklos apibūdinimas ir EVRK kodas: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6. Priemonės aprašymas (tikslas, dalyviai, laikotarpis, </a:t>
            </a:r>
            <a:r>
              <a:rPr kumimoji="0" lang="lt-LT" altLang="en-US" sz="900" b="1"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atlikti darbai, numatomi partneriai, pasiektų susitarimų kopijos, projekto paraiškoje prašomų kompensuoti išlaidų pobūdžio detalus pagrindimas).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7. Priemonės sąmatinė </a:t>
            </a:r>
            <a:r>
              <a:rPr kumimoji="0" lang="lt-LT" altLang="en-US" sz="900" b="1"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vertė be PVM (Eur):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8. Iš jų numatoma finansuoti savo lėšomis be PVM (Eur):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9. Prašoma Rokiškio rajono savivaldybės parama be PVM (Eur):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10. Kokie asmenys ir kiek (Eur) priemonę remia: </a:t>
            </a:r>
            <a:endParaRPr kumimoji="0" lang="en-US" altLang="en-US" sz="9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11. Vadovas priklauso nurodytai kategorijai paraiškos pateikimo dieną:  iki 29 m.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virš 55 m.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  neįgalus asmuo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nepriklauso nė vienai iš nurodytų kategorijų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12. Sukurtų naujų nuolatinių darbo vietų</a:t>
            </a:r>
            <a:r>
              <a:rPr kumimoji="0" lang="lt-LT" altLang="en-US" sz="900" b="1" i="0" u="none" strike="noStrike" cap="none" normalizeH="0" baseline="0" smtClean="0">
                <a:ln>
                  <a:noFill/>
                </a:ln>
                <a:solidFill>
                  <a:schemeClr val="tx1"/>
                </a:solidFill>
                <a:effectLst/>
                <a:latin typeface="Times New Roman" pitchFamily="18" charset="0"/>
                <a:ea typeface="Times New Roman" pitchFamily="18" charset="0"/>
                <a:cs typeface="Times New Roman" panose="02020603050405020304" pitchFamily="18" charset="0"/>
                <a:sym typeface="Wingdings 2" pitchFamily="18" charset="2"/>
              </a:rPr>
              <a:t>*</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 skaičius per paskutinius 12 mėn. laikotarpį:</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13. Inovacijos 				 	 TAIP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NE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Pagrindimas:</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14. Socialinis verslas				  TAIP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NE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Pagrindimas: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15. Startuolis					  TAIP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NE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Pagrindimas:</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16. Nurodyti ar pateikta informacija yra konfidenciali                      		  TAIP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NE  </a:t>
            </a:r>
            <a:r>
              <a:rPr kumimoji="0" lang="lt-LT" altLang="en-US" sz="900" b="1" i="0" u="none" strike="noStrike" cap="none" normalizeH="0" baseline="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Pažymėjus langelį „TAIP“, nurodyti kurie dokumentai yra konfidencialūs:</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 ..............................................................................................................................................................</a:t>
            </a:r>
            <a:endParaRPr kumimoji="0" lang="en-US" altLang="en-US" sz="900" b="1" i="0" u="none" strike="noStrike" cap="none" normalizeH="0" baseline="0" smtClean="0">
              <a:ln>
                <a:noFill/>
              </a:ln>
              <a:solidFill>
                <a:schemeClr val="tx1"/>
              </a:solidFill>
              <a:effectLst/>
              <a:latin typeface="Times New Roman" pitchFamily="18" charset="0"/>
              <a:cs typeface="Times New Roman" panose="02020603050405020304"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anose="02020603050405020304" pitchFamily="18" charset="0"/>
                <a:sym typeface="Wingdings 2" pitchFamily="18" charset="2"/>
              </a:rPr>
              <a:t>17. Biudžetas</a:t>
            </a:r>
          </a:p>
        </p:txBody>
      </p:sp>
    </p:spTree>
    <p:extLst>
      <p:ext uri="{BB962C8B-B14F-4D97-AF65-F5344CB8AC3E}">
        <p14:creationId xmlns:p14="http://schemas.microsoft.com/office/powerpoint/2010/main" val="85036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B4B3CAA-B102-4B33-A461-E959C07015CF}"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13</a:t>
            </a:fld>
            <a:endParaRPr lang="x-none"/>
          </a:p>
        </p:txBody>
      </p:sp>
      <p:sp>
        <p:nvSpPr>
          <p:cNvPr id="5" name="object 5"/>
          <p:cNvSpPr/>
          <p:nvPr/>
        </p:nvSpPr>
        <p:spPr>
          <a:xfrm>
            <a:off x="342900" y="205740"/>
            <a:ext cx="8709660" cy="417715"/>
          </a:xfrm>
          <a:custGeom>
            <a:avLst/>
            <a:gdLst/>
            <a:ahLst/>
            <a:cxnLst/>
            <a:rect l="l" t="t" r="r" b="b"/>
            <a:pathLst>
              <a:path w="8709660" h="216534">
                <a:moveTo>
                  <a:pt x="8709660" y="0"/>
                </a:moveTo>
                <a:lnTo>
                  <a:pt x="0" y="0"/>
                </a:lnTo>
                <a:lnTo>
                  <a:pt x="0" y="216408"/>
                </a:lnTo>
                <a:lnTo>
                  <a:pt x="8709660" y="216408"/>
                </a:lnTo>
                <a:lnTo>
                  <a:pt x="8709660" y="0"/>
                </a:lnTo>
                <a:close/>
              </a:path>
            </a:pathLst>
          </a:custGeom>
          <a:solidFill>
            <a:srgbClr val="176390"/>
          </a:solidFill>
        </p:spPr>
        <p:txBody>
          <a:bodyPr wrap="square" lIns="0" tIns="0" rIns="0" bIns="0" rtlCol="0"/>
          <a:lstStyle/>
          <a:p>
            <a:endParaRPr/>
          </a:p>
        </p:txBody>
      </p:sp>
      <p:sp>
        <p:nvSpPr>
          <p:cNvPr id="6" name="TextBox 5"/>
          <p:cNvSpPr txBox="1"/>
          <p:nvPr/>
        </p:nvSpPr>
        <p:spPr>
          <a:xfrm>
            <a:off x="193964" y="819911"/>
            <a:ext cx="4959927" cy="369332"/>
          </a:xfrm>
          <a:prstGeom prst="rect">
            <a:avLst/>
          </a:prstGeom>
          <a:noFill/>
        </p:spPr>
        <p:txBody>
          <a:bodyPr wrap="square" rtlCol="0">
            <a:spAutoFit/>
          </a:bodyPr>
          <a:lstStyle/>
          <a:p>
            <a:r>
              <a:rPr lang="lt-LT" b="1" smtClean="0">
                <a:solidFill>
                  <a:schemeClr val="bg1"/>
                </a:solidFill>
              </a:rPr>
              <a:t>1. Priemonės kryptis</a:t>
            </a:r>
            <a:endParaRPr lang="en-US" b="1">
              <a:solidFill>
                <a:schemeClr val="bg1"/>
              </a:solidFill>
            </a:endParaRPr>
          </a:p>
        </p:txBody>
      </p:sp>
      <p:sp>
        <p:nvSpPr>
          <p:cNvPr id="7" name="TextBox 6"/>
          <p:cNvSpPr txBox="1"/>
          <p:nvPr/>
        </p:nvSpPr>
        <p:spPr>
          <a:xfrm>
            <a:off x="346364" y="229931"/>
            <a:ext cx="4959927" cy="369332"/>
          </a:xfrm>
          <a:prstGeom prst="rect">
            <a:avLst/>
          </a:prstGeom>
          <a:noFill/>
        </p:spPr>
        <p:txBody>
          <a:bodyPr wrap="square" rtlCol="0">
            <a:spAutoFit/>
          </a:bodyPr>
          <a:lstStyle/>
          <a:p>
            <a:r>
              <a:rPr lang="lt-LT" b="1" smtClean="0">
                <a:solidFill>
                  <a:schemeClr val="bg1"/>
                </a:solidFill>
              </a:rPr>
              <a:t>1. Priemonės kryptis</a:t>
            </a:r>
            <a:endParaRPr lang="en-US" b="1">
              <a:solidFill>
                <a:schemeClr val="bg1"/>
              </a:solidFill>
            </a:endParaRPr>
          </a:p>
        </p:txBody>
      </p:sp>
      <p:sp>
        <p:nvSpPr>
          <p:cNvPr id="8" name="object 22"/>
          <p:cNvSpPr/>
          <p:nvPr/>
        </p:nvSpPr>
        <p:spPr>
          <a:xfrm>
            <a:off x="7490535" y="1004577"/>
            <a:ext cx="4505995" cy="2533753"/>
          </a:xfrm>
          <a:custGeom>
            <a:avLst/>
            <a:gdLst/>
            <a:ahLst/>
            <a:cxnLst/>
            <a:rect l="l" t="t" r="r" b="b"/>
            <a:pathLst>
              <a:path w="3148965" h="2207895">
                <a:moveTo>
                  <a:pt x="3148609" y="0"/>
                </a:moveTo>
                <a:lnTo>
                  <a:pt x="0" y="0"/>
                </a:lnTo>
                <a:lnTo>
                  <a:pt x="0" y="2207285"/>
                </a:lnTo>
                <a:lnTo>
                  <a:pt x="3148609" y="2207285"/>
                </a:lnTo>
                <a:lnTo>
                  <a:pt x="3148609" y="0"/>
                </a:lnTo>
                <a:close/>
              </a:path>
            </a:pathLst>
          </a:custGeom>
          <a:solidFill>
            <a:srgbClr val="28316C">
              <a:alpha val="29998"/>
            </a:srgbClr>
          </a:solidFill>
        </p:spPr>
        <p:txBody>
          <a:bodyPr wrap="square" lIns="0" tIns="0" rIns="0" bIns="0" rtlCol="0"/>
          <a:lstStyle/>
          <a:p>
            <a:pPr marL="12700" marR="5080" algn="ctr">
              <a:lnSpc>
                <a:spcPct val="109300"/>
              </a:lnSpc>
              <a:spcBef>
                <a:spcPts val="100"/>
              </a:spcBef>
            </a:pPr>
            <a:r>
              <a:rPr lang="lt-LT" spc="-65">
                <a:solidFill>
                  <a:srgbClr val="231F20"/>
                </a:solidFill>
                <a:latin typeface="Trebuchet MS" panose="020B0603020202020204" pitchFamily="34" charset="0"/>
                <a:cs typeface="Trebuchet MS"/>
              </a:rPr>
              <a:t>Šioje </a:t>
            </a:r>
            <a:r>
              <a:rPr lang="lt-LT" spc="-80">
                <a:solidFill>
                  <a:srgbClr val="231F20"/>
                </a:solidFill>
                <a:latin typeface="Trebuchet MS" panose="020B0603020202020204" pitchFamily="34" charset="0"/>
                <a:cs typeface="Trebuchet MS"/>
              </a:rPr>
              <a:t>skiltyje </a:t>
            </a:r>
            <a:r>
              <a:rPr lang="lt-LT" spc="-40" smtClean="0">
                <a:solidFill>
                  <a:srgbClr val="231F20"/>
                </a:solidFill>
                <a:latin typeface="Trebuchet MS" panose="020B0603020202020204" pitchFamily="34" charset="0"/>
                <a:cs typeface="Trebuchet MS"/>
              </a:rPr>
              <a:t>nurodoma </a:t>
            </a:r>
            <a:r>
              <a:rPr lang="lt-LT" spc="-35" smtClean="0">
                <a:solidFill>
                  <a:srgbClr val="231F20"/>
                </a:solidFill>
                <a:latin typeface="Trebuchet MS" panose="020B0603020202020204" pitchFamily="34" charset="0"/>
                <a:cs typeface="Trebuchet MS"/>
              </a:rPr>
              <a:t>priemonės kryptis</a:t>
            </a:r>
            <a:r>
              <a:rPr lang="lt-LT" spc="-55" smtClean="0">
                <a:solidFill>
                  <a:srgbClr val="231F20"/>
                </a:solidFill>
                <a:latin typeface="Trebuchet MS" panose="020B0603020202020204" pitchFamily="34" charset="0"/>
                <a:cs typeface="Trebuchet MS"/>
              </a:rPr>
              <a:t>.</a:t>
            </a:r>
            <a:endParaRPr lang="lt-LT">
              <a:latin typeface="Trebuchet MS" panose="020B0603020202020204" pitchFamily="34" charset="0"/>
              <a:cs typeface="Trebuchet MS"/>
            </a:endParaRPr>
          </a:p>
          <a:p>
            <a:pPr marL="12700" marR="86995" algn="ctr">
              <a:lnSpc>
                <a:spcPct val="109300"/>
              </a:lnSpc>
            </a:pPr>
            <a:r>
              <a:rPr lang="lt-LT" i="1" spc="-140">
                <a:solidFill>
                  <a:srgbClr val="231F20"/>
                </a:solidFill>
                <a:latin typeface="Trebuchet MS" panose="020B0603020202020204" pitchFamily="34" charset="0"/>
                <a:cs typeface="Trebuchet MS"/>
              </a:rPr>
              <a:t>Pvz.: </a:t>
            </a:r>
            <a:r>
              <a:rPr lang="lt-LT" i="1" spc="-85" smtClean="0">
                <a:solidFill>
                  <a:srgbClr val="231F20"/>
                </a:solidFill>
                <a:latin typeface="Trebuchet MS" panose="020B0603020202020204" pitchFamily="34" charset="0"/>
                <a:cs typeface="Trebuchet MS"/>
              </a:rPr>
              <a:t>„</a:t>
            </a:r>
            <a:r>
              <a:rPr lang="lt-LT">
                <a:latin typeface="Trebuchet MS" panose="020B0603020202020204" pitchFamily="34" charset="0"/>
              </a:rPr>
              <a:t>4.4.4. </a:t>
            </a:r>
            <a:r>
              <a:rPr lang="lt-LT"/>
              <a:t>iki 50 proc. pramonės, sandėliavimo ir komercinės paskirties žemės, žemės nuomos arba nekilnojamojo turto negyvenamosios paskirties pastatų mokesčio (mokesčio lengvatą pasirenka pats SVV subjektas) kompensavimas už paskutinį mokestinį laikotarpį;</a:t>
            </a:r>
            <a:endParaRPr lang="lt-LT">
              <a:latin typeface="Trebuchet MS" panose="020B0603020202020204" pitchFamily="34" charset="0"/>
              <a:cs typeface="Trebuchet MS"/>
            </a:endParaRPr>
          </a:p>
        </p:txBody>
      </p:sp>
      <p:pic>
        <p:nvPicPr>
          <p:cNvPr id="10" name="Paveikslėlis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4" y="637135"/>
            <a:ext cx="6950301" cy="1617290"/>
          </a:xfrm>
          <a:prstGeom prst="rect">
            <a:avLst/>
          </a:prstGeom>
        </p:spPr>
      </p:pic>
      <p:sp>
        <p:nvSpPr>
          <p:cNvPr id="11" name="object 9"/>
          <p:cNvSpPr/>
          <p:nvPr/>
        </p:nvSpPr>
        <p:spPr>
          <a:xfrm>
            <a:off x="342900" y="2025728"/>
            <a:ext cx="6210300" cy="242570"/>
          </a:xfrm>
          <a:custGeom>
            <a:avLst/>
            <a:gdLst/>
            <a:ahLst/>
            <a:cxnLst/>
            <a:rect l="l" t="t" r="r" b="b"/>
            <a:pathLst>
              <a:path w="6210300" h="242569">
                <a:moveTo>
                  <a:pt x="0" y="242315"/>
                </a:moveTo>
                <a:lnTo>
                  <a:pt x="6210299" y="242315"/>
                </a:lnTo>
                <a:lnTo>
                  <a:pt x="6210299" y="0"/>
                </a:lnTo>
                <a:lnTo>
                  <a:pt x="0" y="0"/>
                </a:lnTo>
                <a:lnTo>
                  <a:pt x="0" y="242315"/>
                </a:lnTo>
                <a:close/>
              </a:path>
            </a:pathLst>
          </a:custGeom>
          <a:ln w="25908">
            <a:solidFill>
              <a:srgbClr val="0086AC"/>
            </a:solidFill>
          </a:ln>
        </p:spPr>
        <p:txBody>
          <a:bodyPr wrap="square" lIns="0" tIns="0" rIns="0" bIns="0" rtlCol="0"/>
          <a:lstStyle/>
          <a:p>
            <a:endParaRPr/>
          </a:p>
        </p:txBody>
      </p:sp>
      <p:sp>
        <p:nvSpPr>
          <p:cNvPr id="15" name="Rodyklė kairėn 14"/>
          <p:cNvSpPr/>
          <p:nvPr/>
        </p:nvSpPr>
        <p:spPr>
          <a:xfrm>
            <a:off x="6650182" y="2025728"/>
            <a:ext cx="840353" cy="1212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7"/>
          <p:cNvSpPr/>
          <p:nvPr/>
        </p:nvSpPr>
        <p:spPr>
          <a:xfrm>
            <a:off x="395893" y="3816175"/>
            <a:ext cx="8603673" cy="431047"/>
          </a:xfrm>
          <a:custGeom>
            <a:avLst/>
            <a:gdLst/>
            <a:ahLst/>
            <a:cxnLst/>
            <a:rect l="l" t="t" r="r" b="b"/>
            <a:pathLst>
              <a:path w="8709660" h="216535">
                <a:moveTo>
                  <a:pt x="8709660" y="0"/>
                </a:moveTo>
                <a:lnTo>
                  <a:pt x="0" y="0"/>
                </a:lnTo>
                <a:lnTo>
                  <a:pt x="0" y="216407"/>
                </a:lnTo>
                <a:lnTo>
                  <a:pt x="8709660" y="216407"/>
                </a:lnTo>
                <a:lnTo>
                  <a:pt x="8709660" y="0"/>
                </a:lnTo>
                <a:close/>
              </a:path>
            </a:pathLst>
          </a:custGeom>
          <a:solidFill>
            <a:srgbClr val="0086AC"/>
          </a:solidFill>
        </p:spPr>
        <p:txBody>
          <a:bodyPr wrap="square" lIns="0" tIns="0" rIns="0" bIns="0" rtlCol="0"/>
          <a:lstStyle/>
          <a:p>
            <a:endParaRPr/>
          </a:p>
        </p:txBody>
      </p:sp>
      <p:sp>
        <p:nvSpPr>
          <p:cNvPr id="17" name="TextBox 16"/>
          <p:cNvSpPr txBox="1"/>
          <p:nvPr/>
        </p:nvSpPr>
        <p:spPr>
          <a:xfrm>
            <a:off x="591905" y="3877890"/>
            <a:ext cx="3229609" cy="369332"/>
          </a:xfrm>
          <a:prstGeom prst="rect">
            <a:avLst/>
          </a:prstGeom>
          <a:noFill/>
        </p:spPr>
        <p:txBody>
          <a:bodyPr wrap="square" rtlCol="0">
            <a:spAutoFit/>
          </a:bodyPr>
          <a:lstStyle/>
          <a:p>
            <a:r>
              <a:rPr lang="lt-LT" b="1" smtClean="0">
                <a:solidFill>
                  <a:schemeClr val="bg1"/>
                </a:solidFill>
              </a:rPr>
              <a:t>2. Projekto pavadinimas</a:t>
            </a:r>
            <a:endParaRPr lang="en-US" b="1">
              <a:solidFill>
                <a:schemeClr val="bg1"/>
              </a:solidFill>
            </a:endParaRPr>
          </a:p>
        </p:txBody>
      </p:sp>
      <p:sp>
        <p:nvSpPr>
          <p:cNvPr id="18" name="object 24"/>
          <p:cNvSpPr/>
          <p:nvPr/>
        </p:nvSpPr>
        <p:spPr>
          <a:xfrm>
            <a:off x="7490535" y="4389668"/>
            <a:ext cx="3148965" cy="1817168"/>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Projekto pavadinimas turėtų būti trumpas </a:t>
            </a:r>
            <a:r>
              <a:rPr lang="lt-LT" spc="-85">
                <a:solidFill>
                  <a:srgbClr val="231F20"/>
                </a:solidFill>
                <a:latin typeface="Trebuchet MS" panose="020B0603020202020204" pitchFamily="34" charset="0"/>
                <a:cs typeface="Trebuchet MS"/>
              </a:rPr>
              <a:t>(iki</a:t>
            </a:r>
            <a:r>
              <a:rPr lang="lt-LT" spc="-150">
                <a:solidFill>
                  <a:srgbClr val="231F20"/>
                </a:solidFill>
                <a:latin typeface="Trebuchet MS" panose="020B0603020202020204" pitchFamily="34" charset="0"/>
                <a:cs typeface="Trebuchet MS"/>
              </a:rPr>
              <a:t> </a:t>
            </a:r>
            <a:r>
              <a:rPr lang="lt-LT" spc="-20">
                <a:solidFill>
                  <a:srgbClr val="231F20"/>
                </a:solidFill>
                <a:latin typeface="Trebuchet MS" panose="020B0603020202020204" pitchFamily="34" charset="0"/>
                <a:cs typeface="Trebuchet MS"/>
              </a:rPr>
              <a:t>5</a:t>
            </a:r>
            <a:r>
              <a:rPr lang="lt-LT" spc="-145">
                <a:solidFill>
                  <a:srgbClr val="231F20"/>
                </a:solidFill>
                <a:latin typeface="Trebuchet MS" panose="020B0603020202020204" pitchFamily="34" charset="0"/>
                <a:cs typeface="Trebuchet MS"/>
              </a:rPr>
              <a:t> </a:t>
            </a:r>
            <a:r>
              <a:rPr lang="lt-LT" spc="-75">
                <a:solidFill>
                  <a:srgbClr val="231F20"/>
                </a:solidFill>
                <a:latin typeface="Trebuchet MS" panose="020B0603020202020204" pitchFamily="34" charset="0"/>
                <a:cs typeface="Trebuchet MS"/>
              </a:rPr>
              <a:t>žodžių),</a:t>
            </a:r>
            <a:r>
              <a:rPr lang="lt-LT" spc="-150">
                <a:solidFill>
                  <a:srgbClr val="231F20"/>
                </a:solidFill>
                <a:latin typeface="Trebuchet MS" panose="020B0603020202020204" pitchFamily="34" charset="0"/>
                <a:cs typeface="Trebuchet MS"/>
              </a:rPr>
              <a:t> </a:t>
            </a:r>
            <a:r>
              <a:rPr lang="lt-LT" spc="-40">
                <a:solidFill>
                  <a:srgbClr val="231F20"/>
                </a:solidFill>
                <a:latin typeface="Trebuchet MS" panose="020B0603020202020204" pitchFamily="34" charset="0"/>
                <a:cs typeface="Trebuchet MS"/>
              </a:rPr>
              <a:t>aiškus  </a:t>
            </a:r>
            <a:r>
              <a:rPr lang="lt-LT" spc="-95">
                <a:solidFill>
                  <a:srgbClr val="231F20"/>
                </a:solidFill>
                <a:latin typeface="Trebuchet MS" panose="020B0603020202020204" pitchFamily="34" charset="0"/>
                <a:cs typeface="Trebuchet MS"/>
              </a:rPr>
              <a:t>ir </a:t>
            </a:r>
            <a:r>
              <a:rPr lang="lt-LT" spc="-60">
                <a:solidFill>
                  <a:srgbClr val="231F20"/>
                </a:solidFill>
                <a:latin typeface="Trebuchet MS" panose="020B0603020202020204" pitchFamily="34" charset="0"/>
                <a:cs typeface="Trebuchet MS"/>
              </a:rPr>
              <a:t>traukiantis </a:t>
            </a:r>
            <a:r>
              <a:rPr lang="lt-LT" spc="-110">
                <a:solidFill>
                  <a:srgbClr val="231F20"/>
                </a:solidFill>
                <a:latin typeface="Trebuchet MS" panose="020B0603020202020204" pitchFamily="34" charset="0"/>
                <a:cs typeface="Trebuchet MS"/>
              </a:rPr>
              <a:t>akį. </a:t>
            </a:r>
            <a:r>
              <a:rPr lang="lt-LT" spc="-45" smtClean="0">
                <a:solidFill>
                  <a:srgbClr val="231F20"/>
                </a:solidFill>
                <a:latin typeface="Trebuchet MS" panose="020B0603020202020204" pitchFamily="34" charset="0"/>
                <a:cs typeface="Trebuchet MS"/>
              </a:rPr>
              <a:t>Geriausia, kad </a:t>
            </a:r>
            <a:r>
              <a:rPr lang="lt-LT" spc="-65">
                <a:solidFill>
                  <a:srgbClr val="231F20"/>
                </a:solidFill>
                <a:latin typeface="Trebuchet MS"/>
                <a:cs typeface="Trebuchet MS"/>
              </a:rPr>
              <a:t>projekto </a:t>
            </a:r>
            <a:r>
              <a:rPr lang="lt-LT" spc="-35">
                <a:solidFill>
                  <a:srgbClr val="231F20"/>
                </a:solidFill>
                <a:latin typeface="Trebuchet MS"/>
                <a:cs typeface="Trebuchet MS"/>
              </a:rPr>
              <a:t>pavadinimas</a:t>
            </a:r>
            <a:r>
              <a:rPr lang="lt-LT" spc="-250">
                <a:solidFill>
                  <a:srgbClr val="231F20"/>
                </a:solidFill>
                <a:latin typeface="Trebuchet MS"/>
                <a:cs typeface="Trebuchet MS"/>
              </a:rPr>
              <a:t> </a:t>
            </a:r>
            <a:r>
              <a:rPr lang="lt-LT" spc="-45" smtClean="0">
                <a:solidFill>
                  <a:srgbClr val="231F20"/>
                </a:solidFill>
                <a:latin typeface="Trebuchet MS"/>
                <a:cs typeface="Trebuchet MS"/>
              </a:rPr>
              <a:t>atspindėtų projekto turinį.</a:t>
            </a:r>
            <a:endParaRPr lang="lt-LT">
              <a:latin typeface="Trebuchet MS"/>
              <a:cs typeface="Trebuchet MS"/>
            </a:endParaRPr>
          </a:p>
          <a:p>
            <a:endParaRPr lang="lt-LT">
              <a:latin typeface="Trebuchet MS" panose="020B0603020202020204" pitchFamily="34" charset="0"/>
              <a:cs typeface="Trebuchet MS"/>
            </a:endParaRPr>
          </a:p>
          <a:p>
            <a:endParaRPr>
              <a:latin typeface="Trebuchet MS" panose="020B0603020202020204" pitchFamily="34" charset="0"/>
            </a:endParaRPr>
          </a:p>
        </p:txBody>
      </p:sp>
      <p:sp>
        <p:nvSpPr>
          <p:cNvPr id="19" name="TextBox 18"/>
          <p:cNvSpPr txBox="1"/>
          <p:nvPr/>
        </p:nvSpPr>
        <p:spPr>
          <a:xfrm>
            <a:off x="734291" y="4752109"/>
            <a:ext cx="6179127" cy="276999"/>
          </a:xfrm>
          <a:prstGeom prst="rect">
            <a:avLst/>
          </a:prstGeom>
          <a:noFill/>
        </p:spPr>
        <p:txBody>
          <a:bodyPr wrap="square" rtlCol="0">
            <a:spAutoFit/>
          </a:bodyPr>
          <a:lstStyle/>
          <a:p>
            <a:r>
              <a:rPr lang="lt-LT" sz="1200" smtClean="0">
                <a:latin typeface="Times New Roman" panose="02020603050405020304" pitchFamily="18" charset="0"/>
                <a:cs typeface="Times New Roman" panose="02020603050405020304" pitchFamily="18" charset="0"/>
              </a:rPr>
              <a:t>2. Projekto pavadinimas (iki 5 žodžių:)</a:t>
            </a:r>
            <a:endParaRPr lang="en-US" sz="1200">
              <a:latin typeface="Times New Roman" panose="02020603050405020304" pitchFamily="18" charset="0"/>
              <a:cs typeface="Times New Roman" panose="02020603050405020304" pitchFamily="18" charset="0"/>
            </a:endParaRPr>
          </a:p>
        </p:txBody>
      </p:sp>
      <p:sp>
        <p:nvSpPr>
          <p:cNvPr id="20" name="object 9"/>
          <p:cNvSpPr/>
          <p:nvPr/>
        </p:nvSpPr>
        <p:spPr>
          <a:xfrm>
            <a:off x="346364" y="4752108"/>
            <a:ext cx="6210300" cy="276999"/>
          </a:xfrm>
          <a:custGeom>
            <a:avLst/>
            <a:gdLst/>
            <a:ahLst/>
            <a:cxnLst/>
            <a:rect l="l" t="t" r="r" b="b"/>
            <a:pathLst>
              <a:path w="6210300" h="242569">
                <a:moveTo>
                  <a:pt x="0" y="242315"/>
                </a:moveTo>
                <a:lnTo>
                  <a:pt x="6210299" y="242315"/>
                </a:lnTo>
                <a:lnTo>
                  <a:pt x="6210299" y="0"/>
                </a:lnTo>
                <a:lnTo>
                  <a:pt x="0" y="0"/>
                </a:lnTo>
                <a:lnTo>
                  <a:pt x="0" y="242315"/>
                </a:lnTo>
                <a:close/>
              </a:path>
            </a:pathLst>
          </a:custGeom>
          <a:ln w="25908">
            <a:solidFill>
              <a:srgbClr val="0086AC"/>
            </a:solidFill>
          </a:ln>
        </p:spPr>
        <p:txBody>
          <a:bodyPr wrap="square" lIns="0" tIns="0" rIns="0" bIns="0" rtlCol="0"/>
          <a:lstStyle/>
          <a:p>
            <a:endParaRPr/>
          </a:p>
        </p:txBody>
      </p:sp>
      <p:sp>
        <p:nvSpPr>
          <p:cNvPr id="21" name="Rodyklė kairėn 20"/>
          <p:cNvSpPr/>
          <p:nvPr/>
        </p:nvSpPr>
        <p:spPr>
          <a:xfrm>
            <a:off x="6650182" y="4752109"/>
            <a:ext cx="840353" cy="1384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2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4"/>
          <p:cNvSpPr txBox="1"/>
          <p:nvPr/>
        </p:nvSpPr>
        <p:spPr>
          <a:xfrm>
            <a:off x="304799" y="2356797"/>
            <a:ext cx="8409709" cy="365760"/>
          </a:xfrm>
          <a:prstGeom prst="rect">
            <a:avLst/>
          </a:prstGeom>
          <a:solidFill>
            <a:srgbClr val="52C3CA"/>
          </a:solidFill>
        </p:spPr>
        <p:txBody>
          <a:bodyPr vert="horz" wrap="square" lIns="0" tIns="0" rIns="0" bIns="0" rtlCol="0">
            <a:spAutoFit/>
          </a:bodyPr>
          <a:lstStyle/>
          <a:p>
            <a:pPr marL="60960">
              <a:lnSpc>
                <a:spcPts val="1540"/>
              </a:lnSpc>
            </a:pPr>
            <a:endParaRPr>
              <a:latin typeface="Calibri"/>
              <a:cs typeface="Calibri"/>
            </a:endParaRPr>
          </a:p>
        </p:txBody>
      </p:sp>
      <p:sp>
        <p:nvSpPr>
          <p:cNvPr id="2" name="Datos vietos rezervavimo ženklas 1"/>
          <p:cNvSpPr>
            <a:spLocks noGrp="1"/>
          </p:cNvSpPr>
          <p:nvPr>
            <p:ph type="dt" sz="half" idx="10"/>
          </p:nvPr>
        </p:nvSpPr>
        <p:spPr/>
        <p:txBody>
          <a:bodyPr/>
          <a:lstStyle/>
          <a:p>
            <a:fld id="{9631BBAC-8793-46BB-BE69-4B99DE241A6F}"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14</a:t>
            </a:fld>
            <a:endParaRPr lang="x-none"/>
          </a:p>
        </p:txBody>
      </p:sp>
      <p:sp>
        <p:nvSpPr>
          <p:cNvPr id="5" name="object 10"/>
          <p:cNvSpPr txBox="1">
            <a:spLocks/>
          </p:cNvSpPr>
          <p:nvPr/>
        </p:nvSpPr>
        <p:spPr>
          <a:xfrm>
            <a:off x="304800" y="210310"/>
            <a:ext cx="8621395" cy="249299"/>
          </a:xfrm>
          <a:prstGeom prst="rect">
            <a:avLst/>
          </a:prstGeom>
          <a:solidFill>
            <a:srgbClr val="1AA3BD"/>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rPr>
              <a:t>   3</a:t>
            </a:r>
            <a:r>
              <a:rPr lang="lt-LT" sz="1800" b="1">
                <a:solidFill>
                  <a:schemeClr val="bg1"/>
                </a:solidFill>
              </a:rPr>
              <a:t>. Pareiškėjas</a:t>
            </a:r>
            <a:endParaRPr lang="en-US" sz="1800" b="1">
              <a:solidFill>
                <a:schemeClr val="bg1"/>
              </a:solidFill>
            </a:endParaRPr>
          </a:p>
        </p:txBody>
      </p:sp>
      <p:sp>
        <p:nvSpPr>
          <p:cNvPr id="6" name="TextBox 5"/>
          <p:cNvSpPr txBox="1"/>
          <p:nvPr/>
        </p:nvSpPr>
        <p:spPr>
          <a:xfrm>
            <a:off x="471055" y="692727"/>
            <a:ext cx="7647709" cy="646331"/>
          </a:xfrm>
          <a:prstGeom prst="rect">
            <a:avLst/>
          </a:prstGeom>
          <a:noFill/>
        </p:spPr>
        <p:txBody>
          <a:bodyPr wrap="square" rtlCol="0">
            <a:spAutoFit/>
          </a:bodyPr>
          <a:lstStyle/>
          <a:p>
            <a:r>
              <a:rPr lang="lt-LT">
                <a:latin typeface="Times New Roman" panose="02020603050405020304" pitchFamily="18" charset="0"/>
                <a:cs typeface="Times New Roman" panose="02020603050405020304" pitchFamily="18" charset="0"/>
              </a:rPr>
              <a:t>3. Pareiškėjas (verslo subjekto pavadinimas, vadovo vardas, pavardė, adresas, kodas, tel., el. paštas): </a:t>
            </a:r>
            <a:endParaRPr lang="en-US">
              <a:latin typeface="Times New Roman" panose="02020603050405020304" pitchFamily="18" charset="0"/>
              <a:cs typeface="Times New Roman" panose="02020603050405020304" pitchFamily="18" charset="0"/>
            </a:endParaRPr>
          </a:p>
        </p:txBody>
      </p:sp>
      <p:sp>
        <p:nvSpPr>
          <p:cNvPr id="7" name="object 15"/>
          <p:cNvSpPr/>
          <p:nvPr/>
        </p:nvSpPr>
        <p:spPr>
          <a:xfrm>
            <a:off x="8562110" y="692727"/>
            <a:ext cx="3301365" cy="1237297"/>
          </a:xfrm>
          <a:custGeom>
            <a:avLst/>
            <a:gdLst/>
            <a:ahLst/>
            <a:cxnLst/>
            <a:rect l="l" t="t" r="r" b="b"/>
            <a:pathLst>
              <a:path w="3301365" h="2474595">
                <a:moveTo>
                  <a:pt x="3301009" y="0"/>
                </a:moveTo>
                <a:lnTo>
                  <a:pt x="0" y="0"/>
                </a:lnTo>
                <a:lnTo>
                  <a:pt x="0" y="2474214"/>
                </a:lnTo>
                <a:lnTo>
                  <a:pt x="3301009" y="2474214"/>
                </a:lnTo>
                <a:lnTo>
                  <a:pt x="3301009" y="0"/>
                </a:lnTo>
                <a:close/>
              </a:path>
            </a:pathLst>
          </a:custGeom>
          <a:solidFill>
            <a:srgbClr val="28316C">
              <a:alpha val="29998"/>
            </a:srgbClr>
          </a:solidFill>
        </p:spPr>
        <p:txBody>
          <a:bodyPr wrap="square" lIns="0" tIns="0" rIns="0" bIns="0" rtlCol="0"/>
          <a:lstStyle/>
          <a:p>
            <a:pPr marL="12700" algn="ctr"/>
            <a:r>
              <a:rPr lang="lt-LT" spc="-45" smtClean="0">
                <a:solidFill>
                  <a:srgbClr val="231F20"/>
                </a:solidFill>
                <a:latin typeface="Trebuchet MS"/>
                <a:cs typeface="Trebuchet MS"/>
              </a:rPr>
              <a:t>UAB „Paraiška“, Vardenis Pavardenis, </a:t>
            </a:r>
            <a:r>
              <a:rPr lang="en-US" spc="-55">
                <a:solidFill>
                  <a:srgbClr val="231F20"/>
                </a:solidFill>
                <a:latin typeface="Trebuchet MS"/>
                <a:cs typeface="Trebuchet MS"/>
              </a:rPr>
              <a:t>K.Donelaičio </a:t>
            </a:r>
            <a:r>
              <a:rPr lang="en-US" spc="-95">
                <a:solidFill>
                  <a:srgbClr val="231F20"/>
                </a:solidFill>
                <a:latin typeface="Trebuchet MS"/>
                <a:cs typeface="Trebuchet MS"/>
              </a:rPr>
              <a:t>g.</a:t>
            </a:r>
            <a:r>
              <a:rPr lang="en-US" spc="-360">
                <a:solidFill>
                  <a:srgbClr val="231F20"/>
                </a:solidFill>
                <a:latin typeface="Trebuchet MS"/>
                <a:cs typeface="Trebuchet MS"/>
              </a:rPr>
              <a:t> </a:t>
            </a:r>
            <a:r>
              <a:rPr lang="en-US" spc="-100">
                <a:solidFill>
                  <a:srgbClr val="231F20"/>
                </a:solidFill>
                <a:latin typeface="Trebuchet MS"/>
                <a:cs typeface="Trebuchet MS"/>
              </a:rPr>
              <a:t>73,</a:t>
            </a:r>
            <a:endParaRPr lang="en-US">
              <a:latin typeface="Trebuchet MS"/>
              <a:cs typeface="Trebuchet MS"/>
            </a:endParaRPr>
          </a:p>
          <a:p>
            <a:pPr marL="12700" algn="ctr"/>
            <a:r>
              <a:rPr lang="en-US" spc="-80">
                <a:solidFill>
                  <a:srgbClr val="231F20"/>
                </a:solidFill>
                <a:latin typeface="Trebuchet MS"/>
                <a:cs typeface="Trebuchet MS"/>
              </a:rPr>
              <a:t>LT-44029</a:t>
            </a:r>
            <a:r>
              <a:rPr lang="en-US" spc="-150">
                <a:solidFill>
                  <a:srgbClr val="231F20"/>
                </a:solidFill>
                <a:latin typeface="Trebuchet MS"/>
                <a:cs typeface="Trebuchet MS"/>
              </a:rPr>
              <a:t> </a:t>
            </a:r>
            <a:r>
              <a:rPr lang="en-US" spc="-30" smtClean="0">
                <a:solidFill>
                  <a:srgbClr val="231F20"/>
                </a:solidFill>
                <a:latin typeface="Trebuchet MS"/>
                <a:cs typeface="Trebuchet MS"/>
              </a:rPr>
              <a:t>Kaunas</a:t>
            </a:r>
            <a:r>
              <a:rPr lang="lt-LT" smtClean="0">
                <a:latin typeface="Trebuchet MS"/>
                <a:cs typeface="Trebuchet MS"/>
              </a:rPr>
              <a:t>, </a:t>
            </a:r>
            <a:r>
              <a:rPr lang="en-US" spc="-20" smtClean="0">
                <a:solidFill>
                  <a:srgbClr val="231F20"/>
                </a:solidFill>
                <a:latin typeface="Trebuchet MS"/>
                <a:cs typeface="Trebuchet MS"/>
              </a:rPr>
              <a:t>193422865</a:t>
            </a:r>
            <a:r>
              <a:rPr lang="lt-LT" spc="-20" smtClean="0">
                <a:solidFill>
                  <a:srgbClr val="231F20"/>
                </a:solidFill>
                <a:latin typeface="Trebuchet MS"/>
                <a:cs typeface="Trebuchet MS"/>
              </a:rPr>
              <a:t>, </a:t>
            </a:r>
            <a:r>
              <a:rPr lang="lt-LT" spc="-80" smtClean="0">
                <a:solidFill>
                  <a:srgbClr val="231F20"/>
                </a:solidFill>
                <a:latin typeface="Trebuchet MS"/>
                <a:cs typeface="Trebuchet MS"/>
              </a:rPr>
              <a:t>+370</a:t>
            </a:r>
            <a:r>
              <a:rPr lang="en-US" spc="-80" smtClean="0">
                <a:solidFill>
                  <a:srgbClr val="231F20"/>
                </a:solidFill>
                <a:latin typeface="Trebuchet MS"/>
                <a:cs typeface="Trebuchet MS"/>
              </a:rPr>
              <a:t> </a:t>
            </a:r>
            <a:r>
              <a:rPr lang="lt-LT" spc="-60" smtClean="0">
                <a:solidFill>
                  <a:srgbClr val="231F20"/>
                </a:solidFill>
                <a:latin typeface="Trebuchet MS"/>
                <a:cs typeface="Trebuchet MS"/>
              </a:rPr>
              <a:t>637</a:t>
            </a:r>
            <a:r>
              <a:rPr lang="en-US" spc="-315" smtClean="0">
                <a:solidFill>
                  <a:srgbClr val="231F20"/>
                </a:solidFill>
                <a:latin typeface="Trebuchet MS"/>
                <a:cs typeface="Trebuchet MS"/>
              </a:rPr>
              <a:t> </a:t>
            </a:r>
            <a:r>
              <a:rPr lang="en-US" spc="-20" smtClean="0">
                <a:solidFill>
                  <a:srgbClr val="231F20"/>
                </a:solidFill>
                <a:latin typeface="Trebuchet MS"/>
                <a:cs typeface="Trebuchet MS"/>
              </a:rPr>
              <a:t>3008</a:t>
            </a:r>
            <a:r>
              <a:rPr lang="lt-LT" spc="-20" smtClean="0">
                <a:solidFill>
                  <a:srgbClr val="231F20"/>
                </a:solidFill>
                <a:latin typeface="Trebuchet MS"/>
                <a:cs typeface="Trebuchet MS"/>
              </a:rPr>
              <a:t>5,</a:t>
            </a:r>
            <a:r>
              <a:rPr lang="en-US" spc="-150" smtClean="0">
                <a:solidFill>
                  <a:srgbClr val="231F20"/>
                </a:solidFill>
                <a:latin typeface="Trebuchet MS"/>
                <a:cs typeface="Trebuchet MS"/>
              </a:rPr>
              <a:t> </a:t>
            </a:r>
            <a:r>
              <a:rPr lang="en-US" spc="-75" smtClean="0">
                <a:solidFill>
                  <a:srgbClr val="231F20"/>
                </a:solidFill>
                <a:latin typeface="Trebuchet MS"/>
                <a:cs typeface="Trebuchet MS"/>
                <a:hlinkClick r:id="rId2"/>
              </a:rPr>
              <a:t>inf</a:t>
            </a:r>
            <a:r>
              <a:rPr lang="en-US" spc="-75" smtClean="0">
                <a:solidFill>
                  <a:srgbClr val="231F20"/>
                </a:solidFill>
                <a:latin typeface="Trebuchet MS"/>
                <a:cs typeface="Trebuchet MS"/>
                <a:hlinkClick r:id="rId3"/>
              </a:rPr>
              <a:t>o@</a:t>
            </a:r>
            <a:r>
              <a:rPr lang="lt-LT" spc="-75" smtClean="0">
                <a:solidFill>
                  <a:srgbClr val="231F20"/>
                </a:solidFill>
                <a:latin typeface="Trebuchet MS"/>
                <a:cs typeface="Trebuchet MS"/>
                <a:hlinkClick r:id="rId3"/>
              </a:rPr>
              <a:t>paraišk</a:t>
            </a:r>
            <a:r>
              <a:rPr lang="en-US" spc="-75" smtClean="0">
                <a:solidFill>
                  <a:srgbClr val="231F20"/>
                </a:solidFill>
                <a:latin typeface="Trebuchet MS"/>
                <a:cs typeface="Trebuchet MS"/>
                <a:hlinkClick r:id="rId3"/>
              </a:rPr>
              <a:t>a.lt</a:t>
            </a:r>
            <a:endParaRPr lang="en-US">
              <a:latin typeface="Trebuchet MS"/>
              <a:cs typeface="Trebuchet MS"/>
            </a:endParaRPr>
          </a:p>
          <a:p>
            <a:pPr marL="12700" algn="ctr"/>
            <a:endParaRPr lang="en-US">
              <a:latin typeface="Trebuchet MS"/>
              <a:cs typeface="Trebuchet MS"/>
            </a:endParaRPr>
          </a:p>
        </p:txBody>
      </p:sp>
      <p:sp>
        <p:nvSpPr>
          <p:cNvPr id="10" name="Rodyklė kairėn 9"/>
          <p:cNvSpPr/>
          <p:nvPr/>
        </p:nvSpPr>
        <p:spPr>
          <a:xfrm>
            <a:off x="7883236" y="1015892"/>
            <a:ext cx="678874" cy="2954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99FF"/>
              </a:solidFill>
            </a:endParaRPr>
          </a:p>
        </p:txBody>
      </p:sp>
      <p:sp>
        <p:nvSpPr>
          <p:cNvPr id="12" name="TextBox 11"/>
          <p:cNvSpPr txBox="1"/>
          <p:nvPr/>
        </p:nvSpPr>
        <p:spPr>
          <a:xfrm>
            <a:off x="304800" y="2409138"/>
            <a:ext cx="5500255" cy="754053"/>
          </a:xfrm>
          <a:prstGeom prst="rect">
            <a:avLst/>
          </a:prstGeom>
          <a:noFill/>
        </p:spPr>
        <p:txBody>
          <a:bodyPr wrap="square" rtlCol="0">
            <a:spAutoFit/>
          </a:bodyPr>
          <a:lstStyle/>
          <a:p>
            <a:pPr marL="60960">
              <a:lnSpc>
                <a:spcPts val="1540"/>
              </a:lnSpc>
            </a:pPr>
            <a:r>
              <a:rPr lang="lt-LT" b="1">
                <a:solidFill>
                  <a:schemeClr val="bg1"/>
                </a:solidFill>
                <a:latin typeface="+mj-lt"/>
              </a:rPr>
              <a:t> </a:t>
            </a:r>
            <a:r>
              <a:rPr lang="lt-LT" b="1" smtClean="0">
                <a:solidFill>
                  <a:schemeClr val="bg1"/>
                </a:solidFill>
                <a:latin typeface="+mj-lt"/>
              </a:rPr>
              <a:t>4. Banko </a:t>
            </a:r>
            <a:r>
              <a:rPr lang="lt-LT" b="1">
                <a:solidFill>
                  <a:schemeClr val="bg1"/>
                </a:solidFill>
                <a:latin typeface="+mj-lt"/>
              </a:rPr>
              <a:t>sąskaitos rekvizitai</a:t>
            </a:r>
          </a:p>
          <a:p>
            <a:pPr marL="60960">
              <a:lnSpc>
                <a:spcPts val="1540"/>
              </a:lnSpc>
            </a:pPr>
            <a:endParaRPr lang="lt-LT">
              <a:latin typeface="+mj-lt"/>
              <a:cs typeface="Calibri"/>
            </a:endParaRPr>
          </a:p>
          <a:p>
            <a:endParaRPr lang="en-US">
              <a:latin typeface="+mj-lt"/>
            </a:endParaRPr>
          </a:p>
        </p:txBody>
      </p:sp>
      <p:sp>
        <p:nvSpPr>
          <p:cNvPr id="13" name="TextBox 12"/>
          <p:cNvSpPr txBox="1"/>
          <p:nvPr/>
        </p:nvSpPr>
        <p:spPr>
          <a:xfrm>
            <a:off x="734291" y="2733823"/>
            <a:ext cx="6774873" cy="646331"/>
          </a:xfrm>
          <a:prstGeom prst="rect">
            <a:avLst/>
          </a:prstGeom>
          <a:noFill/>
        </p:spPr>
        <p:txBody>
          <a:bodyPr wrap="square" rtlCol="0">
            <a:spAutoFit/>
          </a:bodyPr>
          <a:lstStyle/>
          <a:p>
            <a:endParaRPr lang="lt-LT"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4</a:t>
            </a:r>
            <a:r>
              <a:rPr lang="en-US">
                <a:latin typeface="Times New Roman" panose="02020603050405020304" pitchFamily="18" charset="0"/>
                <a:cs typeface="Times New Roman" panose="02020603050405020304" pitchFamily="18" charset="0"/>
              </a:rPr>
              <a:t>. Bankas, sąskaitos rūšis, sąskaitos Nr.: </a:t>
            </a:r>
          </a:p>
        </p:txBody>
      </p:sp>
      <p:sp>
        <p:nvSpPr>
          <p:cNvPr id="14" name="object 17"/>
          <p:cNvSpPr/>
          <p:nvPr/>
        </p:nvSpPr>
        <p:spPr>
          <a:xfrm>
            <a:off x="551756" y="772052"/>
            <a:ext cx="7220643" cy="567006"/>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6" name="object 17"/>
          <p:cNvSpPr/>
          <p:nvPr/>
        </p:nvSpPr>
        <p:spPr>
          <a:xfrm>
            <a:off x="662593" y="3044388"/>
            <a:ext cx="7109806" cy="377027"/>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7" name="Stačiakampis 16"/>
          <p:cNvSpPr/>
          <p:nvPr/>
        </p:nvSpPr>
        <p:spPr>
          <a:xfrm>
            <a:off x="8926195" y="2733823"/>
            <a:ext cx="2673927" cy="998158"/>
          </a:xfrm>
          <a:prstGeom prst="rect">
            <a:avLst/>
          </a:prstGeom>
        </p:spPr>
        <p:txBody>
          <a:bodyPr wrap="square">
            <a:spAutoFit/>
          </a:bodyPr>
          <a:lstStyle/>
          <a:p>
            <a:pPr marL="12700" marR="5080">
              <a:lnSpc>
                <a:spcPct val="109300"/>
              </a:lnSpc>
            </a:pPr>
            <a:r>
              <a:rPr lang="lt-LT" b="1" spc="-5" smtClean="0">
                <a:solidFill>
                  <a:srgbClr val="231F20"/>
                </a:solidFill>
                <a:latin typeface="Trebuchet MS" panose="020B0603020202020204" pitchFamily="34" charset="0"/>
                <a:cs typeface="Trebuchet MS"/>
              </a:rPr>
              <a:t>AB Swedbank bankas, </a:t>
            </a:r>
            <a:r>
              <a:rPr lang="en-US" smtClean="0">
                <a:latin typeface="Trebuchet MS" panose="020B0603020202020204" pitchFamily="34" charset="0"/>
              </a:rPr>
              <a:t>73000</a:t>
            </a:r>
            <a:r>
              <a:rPr lang="lt-LT" smtClean="0">
                <a:latin typeface="Trebuchet MS" panose="020B0603020202020204" pitchFamily="34" charset="0"/>
              </a:rPr>
              <a:t>, </a:t>
            </a:r>
            <a:r>
              <a:rPr lang="en-US" spc="-95" smtClean="0">
                <a:solidFill>
                  <a:srgbClr val="231F20"/>
                </a:solidFill>
                <a:latin typeface="Trebuchet MS" panose="020B0603020202020204" pitchFamily="34" charset="0"/>
                <a:cs typeface="Trebuchet MS"/>
              </a:rPr>
              <a:t>LT27</a:t>
            </a:r>
            <a:r>
              <a:rPr lang="en-US" spc="-150" smtClean="0">
                <a:solidFill>
                  <a:srgbClr val="231F20"/>
                </a:solidFill>
                <a:latin typeface="Trebuchet MS" panose="020B0603020202020204" pitchFamily="34" charset="0"/>
                <a:cs typeface="Trebuchet MS"/>
              </a:rPr>
              <a:t> </a:t>
            </a:r>
            <a:r>
              <a:rPr lang="en-US" spc="-20">
                <a:solidFill>
                  <a:srgbClr val="231F20"/>
                </a:solidFill>
                <a:latin typeface="Trebuchet MS" panose="020B0603020202020204" pitchFamily="34" charset="0"/>
                <a:cs typeface="Trebuchet MS"/>
              </a:rPr>
              <a:t>7044</a:t>
            </a:r>
            <a:r>
              <a:rPr lang="en-US" spc="-150">
                <a:solidFill>
                  <a:srgbClr val="231F20"/>
                </a:solidFill>
                <a:latin typeface="Trebuchet MS" panose="020B0603020202020204" pitchFamily="34" charset="0"/>
                <a:cs typeface="Trebuchet MS"/>
              </a:rPr>
              <a:t> </a:t>
            </a:r>
            <a:r>
              <a:rPr lang="en-US" spc="-20">
                <a:solidFill>
                  <a:srgbClr val="231F20"/>
                </a:solidFill>
                <a:latin typeface="Trebuchet MS" panose="020B0603020202020204" pitchFamily="34" charset="0"/>
                <a:cs typeface="Trebuchet MS"/>
              </a:rPr>
              <a:t>0600</a:t>
            </a:r>
            <a:r>
              <a:rPr lang="en-US" spc="-150">
                <a:solidFill>
                  <a:srgbClr val="231F20"/>
                </a:solidFill>
                <a:latin typeface="Trebuchet MS" panose="020B0603020202020204" pitchFamily="34" charset="0"/>
                <a:cs typeface="Trebuchet MS"/>
              </a:rPr>
              <a:t> </a:t>
            </a:r>
            <a:r>
              <a:rPr lang="en-US" spc="-20">
                <a:solidFill>
                  <a:srgbClr val="231F20"/>
                </a:solidFill>
                <a:latin typeface="Trebuchet MS" panose="020B0603020202020204" pitchFamily="34" charset="0"/>
                <a:cs typeface="Trebuchet MS"/>
              </a:rPr>
              <a:t>0316</a:t>
            </a:r>
            <a:r>
              <a:rPr lang="en-US" spc="-145">
                <a:solidFill>
                  <a:srgbClr val="231F20"/>
                </a:solidFill>
                <a:latin typeface="Trebuchet MS" panose="020B0603020202020204" pitchFamily="34" charset="0"/>
                <a:cs typeface="Trebuchet MS"/>
              </a:rPr>
              <a:t> </a:t>
            </a:r>
            <a:r>
              <a:rPr lang="en-US" spc="-20">
                <a:solidFill>
                  <a:srgbClr val="231F20"/>
                </a:solidFill>
                <a:latin typeface="Trebuchet MS" panose="020B0603020202020204" pitchFamily="34" charset="0"/>
                <a:cs typeface="Trebuchet MS"/>
              </a:rPr>
              <a:t>4722</a:t>
            </a:r>
            <a:endParaRPr lang="en-US">
              <a:latin typeface="Trebuchet MS" panose="020B0603020202020204" pitchFamily="34" charset="0"/>
              <a:cs typeface="Trebuchet MS"/>
            </a:endParaRPr>
          </a:p>
        </p:txBody>
      </p:sp>
      <p:sp>
        <p:nvSpPr>
          <p:cNvPr id="19" name="object 15"/>
          <p:cNvSpPr/>
          <p:nvPr/>
        </p:nvSpPr>
        <p:spPr>
          <a:xfrm>
            <a:off x="8714509" y="2786165"/>
            <a:ext cx="3301365" cy="1120818"/>
          </a:xfrm>
          <a:custGeom>
            <a:avLst/>
            <a:gdLst/>
            <a:ahLst/>
            <a:cxnLst/>
            <a:rect l="l" t="t" r="r" b="b"/>
            <a:pathLst>
              <a:path w="3301365" h="2474595">
                <a:moveTo>
                  <a:pt x="3301009" y="0"/>
                </a:moveTo>
                <a:lnTo>
                  <a:pt x="0" y="0"/>
                </a:lnTo>
                <a:lnTo>
                  <a:pt x="0" y="2474214"/>
                </a:lnTo>
                <a:lnTo>
                  <a:pt x="3301009" y="2474214"/>
                </a:lnTo>
                <a:lnTo>
                  <a:pt x="3301009" y="0"/>
                </a:lnTo>
                <a:close/>
              </a:path>
            </a:pathLst>
          </a:custGeom>
          <a:solidFill>
            <a:srgbClr val="28316C">
              <a:alpha val="29998"/>
            </a:srgbClr>
          </a:solidFill>
        </p:spPr>
        <p:txBody>
          <a:bodyPr wrap="square" lIns="0" tIns="0" rIns="0" bIns="0" rtlCol="0"/>
          <a:lstStyle/>
          <a:p>
            <a:pPr marL="12700">
              <a:lnSpc>
                <a:spcPct val="100000"/>
              </a:lnSpc>
              <a:spcBef>
                <a:spcPts val="100"/>
              </a:spcBef>
            </a:pPr>
            <a:endParaRPr lang="en-US">
              <a:latin typeface="Trebuchet MS"/>
              <a:cs typeface="Trebuchet MS"/>
            </a:endParaRPr>
          </a:p>
        </p:txBody>
      </p:sp>
      <p:sp>
        <p:nvSpPr>
          <p:cNvPr id="20" name="Rodyklė kairėn 19"/>
          <p:cNvSpPr/>
          <p:nvPr/>
        </p:nvSpPr>
        <p:spPr>
          <a:xfrm>
            <a:off x="7883236" y="3090965"/>
            <a:ext cx="831273" cy="310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9"/>
          <p:cNvSpPr txBox="1">
            <a:spLocks/>
          </p:cNvSpPr>
          <p:nvPr/>
        </p:nvSpPr>
        <p:spPr>
          <a:xfrm>
            <a:off x="304799" y="4103436"/>
            <a:ext cx="8409709" cy="249299"/>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rPr>
              <a:t>  5</a:t>
            </a:r>
            <a:r>
              <a:rPr lang="lt-LT" sz="1800" b="1">
                <a:solidFill>
                  <a:schemeClr val="bg1"/>
                </a:solidFill>
              </a:rPr>
              <a:t>. </a:t>
            </a:r>
            <a:r>
              <a:rPr lang="pt-BR" sz="1800" b="1">
                <a:solidFill>
                  <a:schemeClr val="bg1"/>
                </a:solidFill>
              </a:rPr>
              <a:t>Pareiškėjo veiklos apibūdinimas </a:t>
            </a:r>
            <a:endParaRPr lang="en-US" sz="1800" b="1">
              <a:solidFill>
                <a:schemeClr val="bg1"/>
              </a:solidFill>
            </a:endParaRPr>
          </a:p>
        </p:txBody>
      </p:sp>
      <p:sp>
        <p:nvSpPr>
          <p:cNvPr id="24" name="TextBox 23"/>
          <p:cNvSpPr txBox="1"/>
          <p:nvPr/>
        </p:nvSpPr>
        <p:spPr>
          <a:xfrm>
            <a:off x="662593" y="4696691"/>
            <a:ext cx="7109806" cy="276999"/>
          </a:xfrm>
          <a:prstGeom prst="rect">
            <a:avLst/>
          </a:prstGeom>
          <a:noFill/>
        </p:spPr>
        <p:txBody>
          <a:bodyPr vert="horz" wrap="square" lIns="0" tIns="0" rIns="0" bIns="0" rtlCol="0">
            <a:spAutoFit/>
          </a:bodyPr>
          <a:lstStyle/>
          <a:p>
            <a:r>
              <a:rPr lang="lt-LT" smtClean="0">
                <a:latin typeface="Times New Roman" panose="02020603050405020304" pitchFamily="18" charset="0"/>
                <a:cs typeface="Times New Roman" panose="02020603050405020304" pitchFamily="18" charset="0"/>
              </a:rPr>
              <a:t>5</a:t>
            </a:r>
            <a:r>
              <a:rPr lang="lt-LT">
                <a:latin typeface="Times New Roman" panose="02020603050405020304" pitchFamily="18" charset="0"/>
                <a:cs typeface="Times New Roman" panose="02020603050405020304" pitchFamily="18" charset="0"/>
              </a:rPr>
              <a:t>. </a:t>
            </a:r>
            <a:r>
              <a:rPr lang="pt-BR">
                <a:latin typeface="Times New Roman" panose="02020603050405020304" pitchFamily="18" charset="0"/>
                <a:cs typeface="Times New Roman" panose="02020603050405020304" pitchFamily="18" charset="0"/>
              </a:rPr>
              <a:t>Pareiškėjo veiklos apibūdinimas ir EVRK </a:t>
            </a:r>
            <a:r>
              <a:rPr lang="pt-BR" smtClean="0">
                <a:latin typeface="Times New Roman" panose="02020603050405020304" pitchFamily="18" charset="0"/>
                <a:cs typeface="Times New Roman" panose="02020603050405020304" pitchFamily="18" charset="0"/>
              </a:rPr>
              <a:t>kodas</a:t>
            </a:r>
            <a:r>
              <a:rPr lang="lt-LT"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25" name="object 17"/>
          <p:cNvSpPr/>
          <p:nvPr/>
        </p:nvSpPr>
        <p:spPr>
          <a:xfrm>
            <a:off x="471055" y="4696691"/>
            <a:ext cx="7109806" cy="377027"/>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27" name="object 15"/>
          <p:cNvSpPr/>
          <p:nvPr/>
        </p:nvSpPr>
        <p:spPr>
          <a:xfrm>
            <a:off x="8612475" y="4510745"/>
            <a:ext cx="3301365" cy="1701796"/>
          </a:xfrm>
          <a:custGeom>
            <a:avLst/>
            <a:gdLst/>
            <a:ahLst/>
            <a:cxnLst/>
            <a:rect l="l" t="t" r="r" b="b"/>
            <a:pathLst>
              <a:path w="3301365" h="2474595">
                <a:moveTo>
                  <a:pt x="3301009" y="0"/>
                </a:moveTo>
                <a:lnTo>
                  <a:pt x="0" y="0"/>
                </a:lnTo>
                <a:lnTo>
                  <a:pt x="0" y="2474214"/>
                </a:lnTo>
                <a:lnTo>
                  <a:pt x="3301009" y="2474214"/>
                </a:lnTo>
                <a:lnTo>
                  <a:pt x="3301009" y="0"/>
                </a:lnTo>
                <a:close/>
              </a:path>
            </a:pathLst>
          </a:custGeom>
          <a:solidFill>
            <a:srgbClr val="28316C">
              <a:alpha val="29998"/>
            </a:srgbClr>
          </a:solidFill>
        </p:spPr>
        <p:txBody>
          <a:bodyPr wrap="square" lIns="0" tIns="0" rIns="0" bIns="0" rtlCol="0"/>
          <a:lstStyle/>
          <a:p>
            <a:pPr marL="131445" marR="252729" algn="ctr"/>
            <a:r>
              <a:rPr lang="lt-LT" smtClean="0">
                <a:solidFill>
                  <a:srgbClr val="0C3147"/>
                </a:solidFill>
                <a:latin typeface="Trebuchet MS" panose="020B0603020202020204" pitchFamily="34" charset="0"/>
                <a:cs typeface="Calibri"/>
              </a:rPr>
              <a:t>Nuostatuos</a:t>
            </a:r>
            <a:r>
              <a:rPr lang="en-US" smtClean="0">
                <a:solidFill>
                  <a:srgbClr val="0C3147"/>
                </a:solidFill>
                <a:latin typeface="Trebuchet MS" panose="020B0603020202020204" pitchFamily="34" charset="0"/>
                <a:cs typeface="Calibri"/>
              </a:rPr>
              <a:t>e</a:t>
            </a:r>
            <a:r>
              <a:rPr lang="en-US" spc="-5" smtClean="0">
                <a:solidFill>
                  <a:srgbClr val="0C3147"/>
                </a:solidFill>
                <a:latin typeface="Trebuchet MS" panose="020B0603020202020204" pitchFamily="34" charset="0"/>
                <a:cs typeface="Calibri"/>
              </a:rPr>
              <a:t> </a:t>
            </a:r>
            <a:r>
              <a:rPr lang="en-US" smtClean="0">
                <a:solidFill>
                  <a:srgbClr val="0C3147"/>
                </a:solidFill>
                <a:latin typeface="Trebuchet MS" panose="020B0603020202020204" pitchFamily="34" charset="0"/>
                <a:cs typeface="Calibri"/>
              </a:rPr>
              <a:t>nu</a:t>
            </a:r>
            <a:r>
              <a:rPr lang="lt-LT" spc="-15" smtClean="0">
                <a:solidFill>
                  <a:srgbClr val="0C3147"/>
                </a:solidFill>
                <a:latin typeface="Trebuchet MS" panose="020B0603020202020204" pitchFamily="34" charset="0"/>
                <a:cs typeface="Calibri"/>
              </a:rPr>
              <a:t>rody</a:t>
            </a:r>
            <a:r>
              <a:rPr lang="en-US" spc="-10" smtClean="0">
                <a:solidFill>
                  <a:srgbClr val="0C3147"/>
                </a:solidFill>
                <a:latin typeface="Trebuchet MS" panose="020B0603020202020204" pitchFamily="34" charset="0"/>
                <a:cs typeface="Calibri"/>
              </a:rPr>
              <a:t>t</a:t>
            </a:r>
            <a:r>
              <a:rPr lang="en-US" smtClean="0">
                <a:solidFill>
                  <a:srgbClr val="0C3147"/>
                </a:solidFill>
                <a:latin typeface="Trebuchet MS" panose="020B0603020202020204" pitchFamily="34" charset="0"/>
                <a:cs typeface="Calibri"/>
              </a:rPr>
              <a:t>a</a:t>
            </a:r>
            <a:r>
              <a:rPr lang="en-US">
                <a:solidFill>
                  <a:srgbClr val="0C3147"/>
                </a:solidFill>
                <a:latin typeface="Trebuchet MS" panose="020B0603020202020204" pitchFamily="34" charset="0"/>
                <a:cs typeface="Calibri"/>
              </a:rPr>
              <a:t>,</a:t>
            </a:r>
            <a:r>
              <a:rPr lang="en-US" spc="-40">
                <a:solidFill>
                  <a:srgbClr val="0C3147"/>
                </a:solidFill>
                <a:latin typeface="Trebuchet MS" panose="020B0603020202020204" pitchFamily="34" charset="0"/>
                <a:cs typeface="Calibri"/>
              </a:rPr>
              <a:t> </a:t>
            </a:r>
            <a:r>
              <a:rPr lang="en-US" spc="-30">
                <a:solidFill>
                  <a:srgbClr val="0C3147"/>
                </a:solidFill>
                <a:latin typeface="Trebuchet MS" panose="020B0603020202020204" pitchFamily="34" charset="0"/>
                <a:cs typeface="Calibri"/>
              </a:rPr>
              <a:t>k</a:t>
            </a:r>
            <a:r>
              <a:rPr lang="en-US">
                <a:solidFill>
                  <a:srgbClr val="0C3147"/>
                </a:solidFill>
                <a:latin typeface="Trebuchet MS" panose="020B0603020202020204" pitchFamily="34" charset="0"/>
                <a:cs typeface="Calibri"/>
              </a:rPr>
              <a:t>ad</a:t>
            </a:r>
            <a:r>
              <a:rPr lang="en-US" spc="20">
                <a:solidFill>
                  <a:srgbClr val="0C3147"/>
                </a:solidFill>
                <a:latin typeface="Trebuchet MS" panose="020B0603020202020204" pitchFamily="34" charset="0"/>
                <a:cs typeface="Calibri"/>
              </a:rPr>
              <a:t> </a:t>
            </a:r>
            <a:r>
              <a:rPr lang="en-US" spc="5" smtClean="0">
                <a:solidFill>
                  <a:srgbClr val="0C3147"/>
                </a:solidFill>
                <a:latin typeface="Trebuchet MS" panose="020B0603020202020204" pitchFamily="34" charset="0"/>
                <a:cs typeface="Calibri"/>
              </a:rPr>
              <a:t>p</a:t>
            </a:r>
            <a:r>
              <a:rPr lang="en-US" spc="-25" smtClean="0">
                <a:solidFill>
                  <a:srgbClr val="0C3147"/>
                </a:solidFill>
                <a:latin typeface="Trebuchet MS" panose="020B0603020202020204" pitchFamily="34" charset="0"/>
                <a:cs typeface="Calibri"/>
              </a:rPr>
              <a:t>r</a:t>
            </a:r>
            <a:r>
              <a:rPr lang="en-US" spc="-5" smtClean="0">
                <a:solidFill>
                  <a:srgbClr val="0C3147"/>
                </a:solidFill>
                <a:latin typeface="Trebuchet MS" panose="020B0603020202020204" pitchFamily="34" charset="0"/>
                <a:cs typeface="Calibri"/>
              </a:rPr>
              <a:t>o</a:t>
            </a:r>
            <a:r>
              <a:rPr lang="en-US" smtClean="0">
                <a:solidFill>
                  <a:srgbClr val="0C3147"/>
                </a:solidFill>
                <a:latin typeface="Trebuchet MS" panose="020B0603020202020204" pitchFamily="34" charset="0"/>
                <a:cs typeface="Calibri"/>
              </a:rPr>
              <a:t>jek</a:t>
            </a:r>
            <a:r>
              <a:rPr lang="en-US" spc="-10" smtClean="0">
                <a:solidFill>
                  <a:srgbClr val="0C3147"/>
                </a:solidFill>
                <a:latin typeface="Trebuchet MS" panose="020B0603020202020204" pitchFamily="34" charset="0"/>
                <a:cs typeface="Calibri"/>
              </a:rPr>
              <a:t>t</a:t>
            </a:r>
            <a:r>
              <a:rPr lang="en-US" smtClean="0">
                <a:solidFill>
                  <a:srgbClr val="0C3147"/>
                </a:solidFill>
                <a:latin typeface="Trebuchet MS" panose="020B0603020202020204" pitchFamily="34" charset="0"/>
                <a:cs typeface="Calibri"/>
              </a:rPr>
              <a:t>o </a:t>
            </a:r>
            <a:r>
              <a:rPr lang="en-US" spc="-5">
                <a:solidFill>
                  <a:srgbClr val="0C3147"/>
                </a:solidFill>
                <a:latin typeface="Trebuchet MS" panose="020B0603020202020204" pitchFamily="34" charset="0"/>
                <a:cs typeface="Calibri"/>
              </a:rPr>
              <a:t>veiklos </a:t>
            </a:r>
            <a:r>
              <a:rPr lang="en-US">
                <a:solidFill>
                  <a:srgbClr val="0C3147"/>
                </a:solidFill>
                <a:latin typeface="Trebuchet MS" panose="020B0603020202020204" pitchFamily="34" charset="0"/>
                <a:cs typeface="Calibri"/>
              </a:rPr>
              <a:t>turi būti </a:t>
            </a:r>
            <a:r>
              <a:rPr lang="en-US" spc="-10">
                <a:solidFill>
                  <a:srgbClr val="0C3147"/>
                </a:solidFill>
                <a:latin typeface="Trebuchet MS" panose="020B0603020202020204" pitchFamily="34" charset="0"/>
                <a:cs typeface="Calibri"/>
              </a:rPr>
              <a:t>vykdomos </a:t>
            </a:r>
            <a:r>
              <a:rPr lang="en-US" spc="-5">
                <a:solidFill>
                  <a:srgbClr val="0C3147"/>
                </a:solidFill>
                <a:latin typeface="Trebuchet MS" panose="020B0603020202020204" pitchFamily="34" charset="0"/>
                <a:cs typeface="Calibri"/>
              </a:rPr>
              <a:t> </a:t>
            </a:r>
            <a:r>
              <a:rPr lang="lt-LT" u="sng" spc="-5" smtClean="0">
                <a:solidFill>
                  <a:srgbClr val="0C3147"/>
                </a:solidFill>
                <a:latin typeface="Trebuchet MS" panose="020B0603020202020204" pitchFamily="34" charset="0"/>
                <a:cs typeface="Calibri"/>
              </a:rPr>
              <a:t>Rokiškio rajono</a:t>
            </a:r>
            <a:r>
              <a:rPr lang="en-US" u="sng" smtClean="0">
                <a:solidFill>
                  <a:srgbClr val="0C3147"/>
                </a:solidFill>
                <a:latin typeface="Trebuchet MS" panose="020B0603020202020204" pitchFamily="34" charset="0"/>
                <a:cs typeface="Calibri"/>
              </a:rPr>
              <a:t> </a:t>
            </a:r>
            <a:r>
              <a:rPr lang="en-US" u="sng" spc="-5" smtClean="0">
                <a:solidFill>
                  <a:srgbClr val="0C3147"/>
                </a:solidFill>
                <a:latin typeface="Trebuchet MS" panose="020B0603020202020204" pitchFamily="34" charset="0"/>
                <a:cs typeface="Calibri"/>
              </a:rPr>
              <a:t>teritorijoje</a:t>
            </a:r>
            <a:r>
              <a:rPr lang="en-US" spc="-5" smtClean="0">
                <a:solidFill>
                  <a:srgbClr val="0C3147"/>
                </a:solidFill>
                <a:latin typeface="Trebuchet MS" panose="020B0603020202020204" pitchFamily="34" charset="0"/>
                <a:cs typeface="Calibri"/>
              </a:rPr>
              <a:t>, </a:t>
            </a:r>
            <a:r>
              <a:rPr lang="lt-LT" spc="-5" smtClean="0">
                <a:solidFill>
                  <a:srgbClr val="0C3147"/>
                </a:solidFill>
                <a:latin typeface="Trebuchet MS" panose="020B0603020202020204" pitchFamily="34" charset="0"/>
                <a:cs typeface="Calibri"/>
              </a:rPr>
              <a:t>todėl būtina nurodyti</a:t>
            </a:r>
            <a:r>
              <a:rPr lang="lt-LT" spc="-5">
                <a:solidFill>
                  <a:srgbClr val="0C3147"/>
                </a:solidFill>
                <a:latin typeface="Trebuchet MS" panose="020B0603020202020204" pitchFamily="34" charset="0"/>
                <a:cs typeface="Calibri"/>
              </a:rPr>
              <a:t> </a:t>
            </a:r>
            <a:r>
              <a:rPr lang="lt-LT" spc="-5" smtClean="0">
                <a:solidFill>
                  <a:srgbClr val="0C3147"/>
                </a:solidFill>
                <a:latin typeface="Trebuchet MS" panose="020B0603020202020204" pitchFamily="34" charset="0"/>
                <a:cs typeface="Calibri"/>
              </a:rPr>
              <a:t>konkretų adresą,kur vykdoma veikla.</a:t>
            </a:r>
          </a:p>
          <a:p>
            <a:pPr marL="131445" marR="252729" algn="ctr"/>
            <a:endParaRPr lang="en-US">
              <a:latin typeface="Trebuchet MS" panose="020B0603020202020204" pitchFamily="34" charset="0"/>
            </a:endParaRPr>
          </a:p>
        </p:txBody>
      </p:sp>
      <p:sp>
        <p:nvSpPr>
          <p:cNvPr id="28" name="Rodyklė kairėn 27"/>
          <p:cNvSpPr/>
          <p:nvPr/>
        </p:nvSpPr>
        <p:spPr>
          <a:xfrm>
            <a:off x="7663439" y="4716453"/>
            <a:ext cx="942109" cy="324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4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7F60553-6BD5-4E47-A6CD-81A2DBDBB101}"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15</a:t>
            </a:fld>
            <a:endParaRPr lang="x-none"/>
          </a:p>
        </p:txBody>
      </p:sp>
      <p:sp>
        <p:nvSpPr>
          <p:cNvPr id="7" name="object 4"/>
          <p:cNvSpPr/>
          <p:nvPr/>
        </p:nvSpPr>
        <p:spPr>
          <a:xfrm>
            <a:off x="179832" y="115822"/>
            <a:ext cx="7523296" cy="365760"/>
          </a:xfrm>
          <a:custGeom>
            <a:avLst/>
            <a:gdLst/>
            <a:ahLst/>
            <a:cxnLst/>
            <a:rect l="l" t="t" r="r" b="b"/>
            <a:pathLst>
              <a:path w="8735695" h="216535">
                <a:moveTo>
                  <a:pt x="8735568" y="0"/>
                </a:moveTo>
                <a:lnTo>
                  <a:pt x="0" y="0"/>
                </a:lnTo>
                <a:lnTo>
                  <a:pt x="0" y="216408"/>
                </a:lnTo>
                <a:lnTo>
                  <a:pt x="8735568" y="216408"/>
                </a:lnTo>
                <a:lnTo>
                  <a:pt x="8735568" y="0"/>
                </a:lnTo>
                <a:close/>
              </a:path>
            </a:pathLst>
          </a:custGeom>
          <a:solidFill>
            <a:srgbClr val="168EA6"/>
          </a:solidFill>
        </p:spPr>
        <p:txBody>
          <a:bodyPr wrap="square" lIns="0" tIns="0" rIns="0" bIns="0" rtlCol="0"/>
          <a:lstStyle/>
          <a:p>
            <a:r>
              <a:rPr lang="lt-LT" b="1" smtClean="0">
                <a:solidFill>
                  <a:schemeClr val="bg1"/>
                </a:solidFill>
              </a:rPr>
              <a:t>  6</a:t>
            </a:r>
            <a:r>
              <a:rPr lang="lt-LT" b="1">
                <a:solidFill>
                  <a:schemeClr val="bg1"/>
                </a:solidFill>
              </a:rPr>
              <a:t>. Priemonės aprašymas</a:t>
            </a:r>
            <a:endParaRPr lang="en-US" b="1">
              <a:solidFill>
                <a:schemeClr val="bg1"/>
              </a:solidFill>
            </a:endParaRPr>
          </a:p>
        </p:txBody>
      </p:sp>
      <p:sp>
        <p:nvSpPr>
          <p:cNvPr id="9" name="Stačiakampis 8"/>
          <p:cNvSpPr/>
          <p:nvPr/>
        </p:nvSpPr>
        <p:spPr>
          <a:xfrm>
            <a:off x="346085" y="681381"/>
            <a:ext cx="7149223" cy="923330"/>
          </a:xfrm>
          <a:prstGeom prst="rect">
            <a:avLst/>
          </a:prstGeom>
        </p:spPr>
        <p:txBody>
          <a:bodyPr wrap="square">
            <a:spAutoFit/>
          </a:bodyPr>
          <a:lstStyle/>
          <a:p>
            <a:r>
              <a:rPr lang="lt-LT">
                <a:latin typeface="Times New Roman" panose="02020603050405020304" pitchFamily="18" charset="0"/>
                <a:cs typeface="Times New Roman" panose="02020603050405020304" pitchFamily="18" charset="0"/>
              </a:rPr>
              <a:t>6. Priemonės aprašymas (tikslas, dalyviai, laikotarpis, atlikti darbai, numatomi partneriai, pasiektų susitarimų kopijos, projekto paraiškoje prašomų kompensuoti išlaidų pobūdžio detalus pagrindimas). </a:t>
            </a:r>
            <a:endParaRPr lang="en-US">
              <a:latin typeface="Times New Roman" panose="02020603050405020304" pitchFamily="18" charset="0"/>
              <a:cs typeface="Times New Roman" panose="02020603050405020304" pitchFamily="18" charset="0"/>
            </a:endParaRPr>
          </a:p>
        </p:txBody>
      </p:sp>
      <p:sp>
        <p:nvSpPr>
          <p:cNvPr id="10" name="object 17"/>
          <p:cNvSpPr/>
          <p:nvPr/>
        </p:nvSpPr>
        <p:spPr>
          <a:xfrm>
            <a:off x="346086" y="681381"/>
            <a:ext cx="6525769" cy="923329"/>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1" name="object 22"/>
          <p:cNvSpPr/>
          <p:nvPr/>
        </p:nvSpPr>
        <p:spPr>
          <a:xfrm>
            <a:off x="7933881" y="632466"/>
            <a:ext cx="4091865" cy="4840079"/>
          </a:xfrm>
          <a:custGeom>
            <a:avLst/>
            <a:gdLst/>
            <a:ahLst/>
            <a:cxnLst/>
            <a:rect l="l" t="t" r="r" b="b"/>
            <a:pathLst>
              <a:path w="3148965" h="2207895">
                <a:moveTo>
                  <a:pt x="3148609" y="0"/>
                </a:moveTo>
                <a:lnTo>
                  <a:pt x="0" y="0"/>
                </a:lnTo>
                <a:lnTo>
                  <a:pt x="0" y="2207285"/>
                </a:lnTo>
                <a:lnTo>
                  <a:pt x="3148609" y="2207285"/>
                </a:lnTo>
                <a:lnTo>
                  <a:pt x="3148609" y="0"/>
                </a:lnTo>
                <a:close/>
              </a:path>
            </a:pathLst>
          </a:custGeom>
          <a:solidFill>
            <a:srgbClr val="28316C">
              <a:alpha val="29998"/>
            </a:srgbClr>
          </a:solidFill>
        </p:spPr>
        <p:txBody>
          <a:bodyPr wrap="square" lIns="0" tIns="0" rIns="0" bIns="0" rtlCol="0"/>
          <a:lstStyle/>
          <a:p>
            <a:pPr marL="12700" marR="5080">
              <a:lnSpc>
                <a:spcPct val="109300"/>
              </a:lnSpc>
              <a:spcBef>
                <a:spcPts val="100"/>
              </a:spcBef>
            </a:pPr>
            <a:r>
              <a:rPr lang="lt-LT" spc="-65">
                <a:solidFill>
                  <a:srgbClr val="231F20"/>
                </a:solidFill>
                <a:latin typeface="Trebuchet MS" panose="020B0603020202020204" pitchFamily="34" charset="0"/>
                <a:cs typeface="Trebuchet MS"/>
              </a:rPr>
              <a:t>Šioje </a:t>
            </a:r>
            <a:r>
              <a:rPr lang="lt-LT" spc="-80">
                <a:solidFill>
                  <a:srgbClr val="231F20"/>
                </a:solidFill>
                <a:latin typeface="Trebuchet MS" panose="020B0603020202020204" pitchFamily="34" charset="0"/>
                <a:cs typeface="Trebuchet MS"/>
              </a:rPr>
              <a:t>skiltyje </a:t>
            </a:r>
            <a:r>
              <a:rPr lang="lt-LT" spc="-40" smtClean="0">
                <a:solidFill>
                  <a:srgbClr val="231F20"/>
                </a:solidFill>
                <a:latin typeface="Trebuchet MS" panose="020B0603020202020204" pitchFamily="34" charset="0"/>
                <a:cs typeface="Trebuchet MS"/>
              </a:rPr>
              <a:t>nurodomas detalus priemonės aprašymas</a:t>
            </a:r>
            <a:r>
              <a:rPr lang="lt-LT" spc="-55" smtClean="0">
                <a:solidFill>
                  <a:srgbClr val="231F20"/>
                </a:solidFill>
                <a:latin typeface="Trebuchet MS" panose="020B0603020202020204" pitchFamily="34" charset="0"/>
                <a:cs typeface="Trebuchet MS"/>
              </a:rPr>
              <a:t>.</a:t>
            </a:r>
            <a:endParaRPr lang="lt-LT">
              <a:latin typeface="Trebuchet MS" panose="020B0603020202020204" pitchFamily="34" charset="0"/>
              <a:cs typeface="Trebuchet MS"/>
            </a:endParaRPr>
          </a:p>
          <a:p>
            <a:pPr marL="12700" marR="86995">
              <a:lnSpc>
                <a:spcPct val="109300"/>
              </a:lnSpc>
            </a:pPr>
            <a:r>
              <a:rPr lang="lt-LT" i="1" spc="-140">
                <a:solidFill>
                  <a:srgbClr val="231F20"/>
                </a:solidFill>
                <a:latin typeface="Trebuchet MS" panose="020B0603020202020204" pitchFamily="34" charset="0"/>
                <a:cs typeface="Trebuchet MS"/>
              </a:rPr>
              <a:t>Pvz.: </a:t>
            </a:r>
            <a:r>
              <a:rPr lang="lt-LT" i="1" spc="-85" smtClean="0">
                <a:solidFill>
                  <a:srgbClr val="231F20"/>
                </a:solidFill>
                <a:latin typeface="Trebuchet MS" panose="020B0603020202020204" pitchFamily="34" charset="0"/>
                <a:cs typeface="Trebuchet MS"/>
              </a:rPr>
              <a:t>„</a:t>
            </a:r>
            <a:r>
              <a:rPr lang="lt-LT" smtClean="0">
                <a:latin typeface="Trebuchet MS" panose="020B0603020202020204" pitchFamily="34" charset="0"/>
              </a:rPr>
              <a:t>Prašoma kompensuoti kvalifikacijos tobulinimo kursų sumą. Kursai (Sklypų formavimo ir pertvarkymo bei kaimo plėtros projetkų rengimo kvalifikacijos tobulinimo kursai) vyko nuotoliniu būdu 2022 m. 08 mėn. 28-30 dienomis, kursai rengiami ne rečiau kaip kas trys metai, kursų trukmė 29 valandos, juos lankė įmonės direktorius Vardenis Pavardenis, kvalifikacijos tobulinimo kursai turi būti išklausomi ne rečiau kaip kas trys metai norint vykdyti įmonės veiklą“.</a:t>
            </a:r>
            <a:endParaRPr lang="lt-LT">
              <a:latin typeface="Trebuchet MS" panose="020B0603020202020204" pitchFamily="34" charset="0"/>
              <a:cs typeface="Trebuchet MS"/>
            </a:endParaRPr>
          </a:p>
        </p:txBody>
      </p:sp>
      <p:sp>
        <p:nvSpPr>
          <p:cNvPr id="12" name="Rodyklė kairėn 11"/>
          <p:cNvSpPr/>
          <p:nvPr/>
        </p:nvSpPr>
        <p:spPr>
          <a:xfrm>
            <a:off x="6871855" y="1143045"/>
            <a:ext cx="1062026" cy="3116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4"/>
          <p:cNvSpPr txBox="1"/>
          <p:nvPr/>
        </p:nvSpPr>
        <p:spPr>
          <a:xfrm>
            <a:off x="152400" y="2073744"/>
            <a:ext cx="7550728" cy="365760"/>
          </a:xfrm>
          <a:prstGeom prst="rect">
            <a:avLst/>
          </a:prstGeom>
          <a:solidFill>
            <a:srgbClr val="176390"/>
          </a:solidFill>
        </p:spPr>
        <p:txBody>
          <a:bodyPr vert="horz" wrap="square" lIns="0" tIns="0" rIns="0" bIns="0" rtlCol="0">
            <a:spAutoFit/>
          </a:bodyPr>
          <a:lstStyle/>
          <a:p>
            <a:r>
              <a:rPr lang="lt-LT" b="1" smtClean="0">
                <a:solidFill>
                  <a:schemeClr val="bg1"/>
                </a:solidFill>
              </a:rPr>
              <a:t> 7</a:t>
            </a:r>
            <a:r>
              <a:rPr lang="lt-LT" b="1">
                <a:solidFill>
                  <a:schemeClr val="bg1"/>
                </a:solidFill>
              </a:rPr>
              <a:t>. Informacija apie priemonės sąmatinę vertę</a:t>
            </a:r>
            <a:endParaRPr lang="en-US" b="1">
              <a:solidFill>
                <a:schemeClr val="bg1"/>
              </a:solidFill>
            </a:endParaRPr>
          </a:p>
        </p:txBody>
      </p:sp>
      <p:sp>
        <p:nvSpPr>
          <p:cNvPr id="14" name="Stačiakampis 13"/>
          <p:cNvSpPr/>
          <p:nvPr/>
        </p:nvSpPr>
        <p:spPr>
          <a:xfrm>
            <a:off x="346085" y="2683173"/>
            <a:ext cx="4288353" cy="369332"/>
          </a:xfrm>
          <a:prstGeom prst="rect">
            <a:avLst/>
          </a:prstGeom>
        </p:spPr>
        <p:txBody>
          <a:bodyPr wrap="none">
            <a:spAutoFit/>
          </a:bodyPr>
          <a:lstStyle/>
          <a:p>
            <a:r>
              <a:rPr lang="lt-LT">
                <a:latin typeface="Times New Roman" panose="02020603050405020304" pitchFamily="18" charset="0"/>
                <a:cs typeface="Times New Roman" panose="02020603050405020304" pitchFamily="18" charset="0"/>
              </a:rPr>
              <a:t>7. Priemonės sąmatinė vertė be PVM (Eur): </a:t>
            </a:r>
            <a:endParaRPr lang="en-US">
              <a:latin typeface="Times New Roman" panose="02020603050405020304" pitchFamily="18" charset="0"/>
              <a:cs typeface="Times New Roman" panose="02020603050405020304" pitchFamily="18" charset="0"/>
            </a:endParaRPr>
          </a:p>
        </p:txBody>
      </p:sp>
      <p:sp>
        <p:nvSpPr>
          <p:cNvPr id="15" name="object 17"/>
          <p:cNvSpPr/>
          <p:nvPr/>
        </p:nvSpPr>
        <p:spPr>
          <a:xfrm>
            <a:off x="346086" y="2683173"/>
            <a:ext cx="4288352" cy="466656"/>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grpSp>
        <p:nvGrpSpPr>
          <p:cNvPr id="17" name="object 20"/>
          <p:cNvGrpSpPr/>
          <p:nvPr/>
        </p:nvGrpSpPr>
        <p:grpSpPr>
          <a:xfrm>
            <a:off x="4563053" y="2592844"/>
            <a:ext cx="3129534" cy="2491774"/>
            <a:chOff x="5710428" y="1554480"/>
            <a:chExt cx="3129534" cy="2491774"/>
          </a:xfrm>
        </p:grpSpPr>
        <p:pic>
          <p:nvPicPr>
            <p:cNvPr id="18" name="object 21"/>
            <p:cNvPicPr/>
            <p:nvPr/>
          </p:nvPicPr>
          <p:blipFill>
            <a:blip r:embed="rId2" cstate="print"/>
            <a:stretch>
              <a:fillRect/>
            </a:stretch>
          </p:blipFill>
          <p:spPr>
            <a:xfrm>
              <a:off x="5710428" y="1554480"/>
              <a:ext cx="239267" cy="710184"/>
            </a:xfrm>
            <a:prstGeom prst="rect">
              <a:avLst/>
            </a:prstGeom>
          </p:spPr>
        </p:pic>
        <p:sp>
          <p:nvSpPr>
            <p:cNvPr id="19" name="object 22"/>
            <p:cNvSpPr/>
            <p:nvPr/>
          </p:nvSpPr>
          <p:spPr>
            <a:xfrm>
              <a:off x="5752338" y="1587246"/>
              <a:ext cx="144780" cy="605155"/>
            </a:xfrm>
            <a:custGeom>
              <a:avLst/>
              <a:gdLst/>
              <a:ahLst/>
              <a:cxnLst/>
              <a:rect l="l" t="t" r="r" b="b"/>
              <a:pathLst>
                <a:path w="144779" h="605155">
                  <a:moveTo>
                    <a:pt x="0" y="0"/>
                  </a:moveTo>
                  <a:lnTo>
                    <a:pt x="28188" y="956"/>
                  </a:lnTo>
                  <a:lnTo>
                    <a:pt x="51196" y="3555"/>
                  </a:lnTo>
                  <a:lnTo>
                    <a:pt x="66704" y="7393"/>
                  </a:lnTo>
                  <a:lnTo>
                    <a:pt x="72389" y="12064"/>
                  </a:lnTo>
                  <a:lnTo>
                    <a:pt x="72389" y="290449"/>
                  </a:lnTo>
                  <a:lnTo>
                    <a:pt x="78075" y="295120"/>
                  </a:lnTo>
                  <a:lnTo>
                    <a:pt x="93583" y="298958"/>
                  </a:lnTo>
                  <a:lnTo>
                    <a:pt x="116591" y="301557"/>
                  </a:lnTo>
                  <a:lnTo>
                    <a:pt x="144779" y="302513"/>
                  </a:lnTo>
                  <a:lnTo>
                    <a:pt x="116591" y="303470"/>
                  </a:lnTo>
                  <a:lnTo>
                    <a:pt x="93583" y="306069"/>
                  </a:lnTo>
                  <a:lnTo>
                    <a:pt x="78075" y="309907"/>
                  </a:lnTo>
                  <a:lnTo>
                    <a:pt x="72389" y="314578"/>
                  </a:lnTo>
                  <a:lnTo>
                    <a:pt x="72389" y="592962"/>
                  </a:lnTo>
                  <a:lnTo>
                    <a:pt x="66704" y="597634"/>
                  </a:lnTo>
                  <a:lnTo>
                    <a:pt x="51196" y="601471"/>
                  </a:lnTo>
                  <a:lnTo>
                    <a:pt x="28188" y="604071"/>
                  </a:lnTo>
                  <a:lnTo>
                    <a:pt x="0" y="605027"/>
                  </a:lnTo>
                </a:path>
              </a:pathLst>
            </a:custGeom>
            <a:ln w="19811">
              <a:solidFill>
                <a:srgbClr val="52C3CA"/>
              </a:solidFill>
            </a:ln>
          </p:spPr>
          <p:txBody>
            <a:bodyPr wrap="square" lIns="0" tIns="0" rIns="0" bIns="0" rtlCol="0"/>
            <a:lstStyle/>
            <a:p>
              <a:endParaRPr/>
            </a:p>
          </p:txBody>
        </p:sp>
        <p:sp>
          <p:nvSpPr>
            <p:cNvPr id="20" name="object 23"/>
            <p:cNvSpPr/>
            <p:nvPr/>
          </p:nvSpPr>
          <p:spPr>
            <a:xfrm>
              <a:off x="5990082" y="1907794"/>
              <a:ext cx="2849880" cy="2138460"/>
            </a:xfrm>
            <a:custGeom>
              <a:avLst/>
              <a:gdLst/>
              <a:ahLst/>
              <a:cxnLst/>
              <a:rect l="l" t="t" r="r" b="b"/>
              <a:pathLst>
                <a:path w="2849879" h="1046480">
                  <a:moveTo>
                    <a:pt x="0" y="0"/>
                  </a:moveTo>
                  <a:lnTo>
                    <a:pt x="563879" y="368300"/>
                  </a:lnTo>
                  <a:lnTo>
                    <a:pt x="106679" y="368300"/>
                  </a:lnTo>
                  <a:lnTo>
                    <a:pt x="106679" y="1046480"/>
                  </a:lnTo>
                  <a:lnTo>
                    <a:pt x="2849879" y="1046480"/>
                  </a:lnTo>
                  <a:lnTo>
                    <a:pt x="2849879" y="368300"/>
                  </a:lnTo>
                  <a:lnTo>
                    <a:pt x="1249679" y="368300"/>
                  </a:lnTo>
                  <a:lnTo>
                    <a:pt x="0" y="0"/>
                  </a:lnTo>
                  <a:close/>
                </a:path>
              </a:pathLst>
            </a:custGeom>
            <a:solidFill>
              <a:srgbClr val="FFFFFF"/>
            </a:solidFill>
          </p:spPr>
          <p:txBody>
            <a:bodyPr wrap="square" lIns="0" tIns="0" rIns="0" bIns="0" rtlCol="0"/>
            <a:lstStyle/>
            <a:p>
              <a:endParaRPr/>
            </a:p>
          </p:txBody>
        </p:sp>
        <p:sp>
          <p:nvSpPr>
            <p:cNvPr id="21" name="object 24"/>
            <p:cNvSpPr/>
            <p:nvPr/>
          </p:nvSpPr>
          <p:spPr>
            <a:xfrm>
              <a:off x="5990082" y="1907794"/>
              <a:ext cx="2849880" cy="1046480"/>
            </a:xfrm>
            <a:custGeom>
              <a:avLst/>
              <a:gdLst/>
              <a:ahLst/>
              <a:cxnLst/>
              <a:rect l="l" t="t" r="r" b="b"/>
              <a:pathLst>
                <a:path w="2849879" h="1046480">
                  <a:moveTo>
                    <a:pt x="106679" y="368300"/>
                  </a:moveTo>
                  <a:lnTo>
                    <a:pt x="563879" y="368300"/>
                  </a:lnTo>
                  <a:lnTo>
                    <a:pt x="0" y="0"/>
                  </a:lnTo>
                  <a:lnTo>
                    <a:pt x="1249679" y="368300"/>
                  </a:lnTo>
                  <a:lnTo>
                    <a:pt x="2849879" y="368300"/>
                  </a:lnTo>
                  <a:lnTo>
                    <a:pt x="2849879" y="481330"/>
                  </a:lnTo>
                  <a:lnTo>
                    <a:pt x="2849879" y="650875"/>
                  </a:lnTo>
                  <a:lnTo>
                    <a:pt x="2849879" y="1046480"/>
                  </a:lnTo>
                  <a:lnTo>
                    <a:pt x="1249679" y="1046480"/>
                  </a:lnTo>
                  <a:lnTo>
                    <a:pt x="563879" y="1046480"/>
                  </a:lnTo>
                  <a:lnTo>
                    <a:pt x="106679" y="1046480"/>
                  </a:lnTo>
                  <a:lnTo>
                    <a:pt x="106679" y="650875"/>
                  </a:lnTo>
                  <a:lnTo>
                    <a:pt x="106679" y="481330"/>
                  </a:lnTo>
                  <a:lnTo>
                    <a:pt x="106679" y="368300"/>
                  </a:lnTo>
                  <a:close/>
                </a:path>
              </a:pathLst>
            </a:custGeom>
            <a:ln w="19812">
              <a:solidFill>
                <a:srgbClr val="52C3CA"/>
              </a:solidFill>
            </a:ln>
          </p:spPr>
          <p:txBody>
            <a:bodyPr wrap="square" lIns="0" tIns="0" rIns="0" bIns="0" rtlCol="0"/>
            <a:lstStyle/>
            <a:p>
              <a:endParaRPr/>
            </a:p>
          </p:txBody>
        </p:sp>
      </p:grpSp>
      <p:sp>
        <p:nvSpPr>
          <p:cNvPr id="22" name="TextBox 21"/>
          <p:cNvSpPr txBox="1"/>
          <p:nvPr/>
        </p:nvSpPr>
        <p:spPr>
          <a:xfrm>
            <a:off x="5001491" y="3303028"/>
            <a:ext cx="2691096" cy="984885"/>
          </a:xfrm>
          <a:prstGeom prst="rect">
            <a:avLst/>
          </a:prstGeom>
          <a:noFill/>
        </p:spPr>
        <p:txBody>
          <a:bodyPr vert="horz" wrap="square" lIns="0" tIns="0" rIns="0" bIns="0" rtlCol="0">
            <a:spAutoFit/>
          </a:bodyPr>
          <a:lstStyle/>
          <a:p>
            <a:r>
              <a:rPr lang="lt-LT" sz="1600" spc="-5">
                <a:solidFill>
                  <a:srgbClr val="0C3147"/>
                </a:solidFill>
                <a:latin typeface="Calibri"/>
                <a:cs typeface="Calibri"/>
              </a:rPr>
              <a:t>sumuojasi </a:t>
            </a:r>
            <a:r>
              <a:rPr lang="lt-LT" sz="1600">
                <a:solidFill>
                  <a:srgbClr val="0C3147"/>
                </a:solidFill>
                <a:latin typeface="Calibri"/>
                <a:cs typeface="Calibri"/>
              </a:rPr>
              <a:t>išlaidų </a:t>
            </a:r>
            <a:r>
              <a:rPr lang="lt-LT" sz="1600" spc="-5">
                <a:solidFill>
                  <a:srgbClr val="0C3147"/>
                </a:solidFill>
                <a:latin typeface="Calibri"/>
                <a:cs typeface="Calibri"/>
              </a:rPr>
              <a:t>suma </a:t>
            </a:r>
            <a:r>
              <a:rPr lang="lt-LT" sz="1600" spc="-5" smtClean="0">
                <a:solidFill>
                  <a:srgbClr val="0C3147"/>
                </a:solidFill>
                <a:latin typeface="Calibri"/>
                <a:cs typeface="Calibri"/>
              </a:rPr>
              <a:t>Eur be PVM </a:t>
            </a:r>
            <a:r>
              <a:rPr lang="lt-LT" sz="1600" smtClean="0">
                <a:solidFill>
                  <a:srgbClr val="0C3147"/>
                </a:solidFill>
                <a:latin typeface="Calibri"/>
                <a:cs typeface="Calibri"/>
              </a:rPr>
              <a:t>ir </a:t>
            </a:r>
            <a:r>
              <a:rPr lang="lt-LT" sz="1600" spc="-5">
                <a:solidFill>
                  <a:srgbClr val="0C3147"/>
                </a:solidFill>
                <a:latin typeface="Calibri"/>
                <a:cs typeface="Calibri"/>
              </a:rPr>
              <a:t>bendra </a:t>
            </a:r>
            <a:r>
              <a:rPr lang="lt-LT" sz="1600" spc="-260">
                <a:solidFill>
                  <a:srgbClr val="0C3147"/>
                </a:solidFill>
                <a:latin typeface="Calibri"/>
                <a:cs typeface="Calibri"/>
              </a:rPr>
              <a:t> </a:t>
            </a:r>
            <a:r>
              <a:rPr lang="lt-LT" sz="1600" spc="-5" smtClean="0">
                <a:solidFill>
                  <a:srgbClr val="0C3147"/>
                </a:solidFill>
                <a:latin typeface="Calibri"/>
                <a:cs typeface="Calibri"/>
              </a:rPr>
              <a:t>suma turi sutapti su biudžeto 1 grafa (17 punktas)</a:t>
            </a:r>
            <a:endParaRPr lang="lt-LT" sz="1600">
              <a:latin typeface="Calibri"/>
              <a:cs typeface="Calibri"/>
            </a:endParaRPr>
          </a:p>
          <a:p>
            <a:endParaRPr lang="en-US" sz="1600" b="1" smtClean="0">
              <a:solidFill>
                <a:schemeClr val="bg1"/>
              </a:solidFill>
            </a:endParaRPr>
          </a:p>
        </p:txBody>
      </p:sp>
      <p:pic>
        <p:nvPicPr>
          <p:cNvPr id="2050" name="Picture 2" descr="C:\Users\UserRS\Pictures\Screenshots\Ekrano kopija (1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86" y="4015388"/>
            <a:ext cx="5662271" cy="2551623"/>
          </a:xfrm>
          <a:prstGeom prst="rect">
            <a:avLst/>
          </a:prstGeom>
          <a:noFill/>
          <a:extLst>
            <a:ext uri="{909E8E84-426E-40DD-AFC4-6F175D3DCCD1}">
              <a14:hiddenFill xmlns:a14="http://schemas.microsoft.com/office/drawing/2010/main">
                <a:solidFill>
                  <a:srgbClr val="FFFFFF"/>
                </a:solidFill>
              </a14:hiddenFill>
            </a:ext>
          </a:extLst>
        </p:spPr>
      </p:pic>
      <p:sp>
        <p:nvSpPr>
          <p:cNvPr id="25" name="object 23"/>
          <p:cNvSpPr/>
          <p:nvPr/>
        </p:nvSpPr>
        <p:spPr>
          <a:xfrm>
            <a:off x="2305878" y="4402146"/>
            <a:ext cx="1789043" cy="2140797"/>
          </a:xfrm>
          <a:custGeom>
            <a:avLst/>
            <a:gdLst/>
            <a:ahLst/>
            <a:cxnLst/>
            <a:rect l="l" t="t" r="r" b="b"/>
            <a:pathLst>
              <a:path w="8059420" h="1318260">
                <a:moveTo>
                  <a:pt x="0" y="219710"/>
                </a:moveTo>
                <a:lnTo>
                  <a:pt x="4464" y="175447"/>
                </a:lnTo>
                <a:lnTo>
                  <a:pt x="17267" y="134213"/>
                </a:lnTo>
                <a:lnTo>
                  <a:pt x="37525" y="96893"/>
                </a:lnTo>
                <a:lnTo>
                  <a:pt x="64355" y="64373"/>
                </a:lnTo>
                <a:lnTo>
                  <a:pt x="96874" y="37538"/>
                </a:lnTo>
                <a:lnTo>
                  <a:pt x="134197" y="17273"/>
                </a:lnTo>
                <a:lnTo>
                  <a:pt x="175441" y="4466"/>
                </a:lnTo>
                <a:lnTo>
                  <a:pt x="219722" y="0"/>
                </a:lnTo>
                <a:lnTo>
                  <a:pt x="7839202" y="0"/>
                </a:lnTo>
                <a:lnTo>
                  <a:pt x="7883464" y="4466"/>
                </a:lnTo>
                <a:lnTo>
                  <a:pt x="7924698" y="17273"/>
                </a:lnTo>
                <a:lnTo>
                  <a:pt x="7962018" y="37538"/>
                </a:lnTo>
                <a:lnTo>
                  <a:pt x="7994538" y="64373"/>
                </a:lnTo>
                <a:lnTo>
                  <a:pt x="8021373" y="96893"/>
                </a:lnTo>
                <a:lnTo>
                  <a:pt x="8041638" y="134213"/>
                </a:lnTo>
                <a:lnTo>
                  <a:pt x="8054445" y="175447"/>
                </a:lnTo>
                <a:lnTo>
                  <a:pt x="8058912" y="219710"/>
                </a:lnTo>
                <a:lnTo>
                  <a:pt x="8058912" y="1098550"/>
                </a:lnTo>
                <a:lnTo>
                  <a:pt x="8054445" y="1142812"/>
                </a:lnTo>
                <a:lnTo>
                  <a:pt x="8041638" y="1184046"/>
                </a:lnTo>
                <a:lnTo>
                  <a:pt x="8021373" y="1221366"/>
                </a:lnTo>
                <a:lnTo>
                  <a:pt x="7994538" y="1253886"/>
                </a:lnTo>
                <a:lnTo>
                  <a:pt x="7962018" y="1280721"/>
                </a:lnTo>
                <a:lnTo>
                  <a:pt x="7924698" y="1300986"/>
                </a:lnTo>
                <a:lnTo>
                  <a:pt x="7883464" y="1313793"/>
                </a:lnTo>
                <a:lnTo>
                  <a:pt x="7839202" y="1318260"/>
                </a:lnTo>
                <a:lnTo>
                  <a:pt x="219722" y="1318260"/>
                </a:lnTo>
                <a:lnTo>
                  <a:pt x="175441" y="1313793"/>
                </a:lnTo>
                <a:lnTo>
                  <a:pt x="134197" y="1300986"/>
                </a:lnTo>
                <a:lnTo>
                  <a:pt x="96874" y="1280721"/>
                </a:lnTo>
                <a:lnTo>
                  <a:pt x="64355" y="1253886"/>
                </a:lnTo>
                <a:lnTo>
                  <a:pt x="37525" y="1221366"/>
                </a:lnTo>
                <a:lnTo>
                  <a:pt x="17267" y="1184046"/>
                </a:lnTo>
                <a:lnTo>
                  <a:pt x="4464" y="1142812"/>
                </a:lnTo>
                <a:lnTo>
                  <a:pt x="0" y="1098550"/>
                </a:lnTo>
                <a:lnTo>
                  <a:pt x="0" y="219710"/>
                </a:lnTo>
                <a:close/>
              </a:path>
            </a:pathLst>
          </a:custGeom>
          <a:ln w="25908">
            <a:solidFill>
              <a:srgbClr val="C00000"/>
            </a:solidFill>
            <a:prstDash val="sysDash"/>
          </a:ln>
        </p:spPr>
        <p:txBody>
          <a:bodyPr wrap="square" lIns="0" tIns="0" rIns="0" bIns="0" rtlCol="0"/>
          <a:lstStyle/>
          <a:p>
            <a:endParaRPr/>
          </a:p>
        </p:txBody>
      </p:sp>
    </p:spTree>
    <p:extLst>
      <p:ext uri="{BB962C8B-B14F-4D97-AF65-F5344CB8AC3E}">
        <p14:creationId xmlns:p14="http://schemas.microsoft.com/office/powerpoint/2010/main" val="371944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6F11C18-89A6-4D09-85DF-DC9A63C50172}"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16</a:t>
            </a:fld>
            <a:endParaRPr lang="x-none"/>
          </a:p>
        </p:txBody>
      </p:sp>
      <p:sp>
        <p:nvSpPr>
          <p:cNvPr id="5" name="object 3"/>
          <p:cNvSpPr txBox="1"/>
          <p:nvPr/>
        </p:nvSpPr>
        <p:spPr>
          <a:xfrm>
            <a:off x="228600" y="134111"/>
            <a:ext cx="8028711" cy="276999"/>
          </a:xfrm>
          <a:prstGeom prst="rect">
            <a:avLst/>
          </a:prstGeom>
          <a:solidFill>
            <a:srgbClr val="0086AC"/>
          </a:solidFill>
        </p:spPr>
        <p:txBody>
          <a:bodyPr vert="horz" wrap="square" lIns="0" tIns="0" rIns="0" bIns="0" rtlCol="0">
            <a:spAutoFit/>
          </a:bodyPr>
          <a:lstStyle/>
          <a:p>
            <a:r>
              <a:rPr lang="lt-LT" b="1" smtClean="0">
                <a:solidFill>
                  <a:schemeClr val="bg1"/>
                </a:solidFill>
              </a:rPr>
              <a:t> 8</a:t>
            </a:r>
            <a:r>
              <a:rPr lang="lt-LT" b="1">
                <a:solidFill>
                  <a:schemeClr val="bg1"/>
                </a:solidFill>
              </a:rPr>
              <a:t>. Informacija apie finansavimą savo lėšomis </a:t>
            </a:r>
            <a:endParaRPr lang="en-US" b="1">
              <a:solidFill>
                <a:schemeClr val="bg1"/>
              </a:solidFill>
            </a:endParaRPr>
          </a:p>
        </p:txBody>
      </p:sp>
      <p:sp>
        <p:nvSpPr>
          <p:cNvPr id="7" name="Stačiakampis 6"/>
          <p:cNvSpPr/>
          <p:nvPr/>
        </p:nvSpPr>
        <p:spPr>
          <a:xfrm>
            <a:off x="228600" y="720621"/>
            <a:ext cx="5577168" cy="369332"/>
          </a:xfrm>
          <a:prstGeom prst="rect">
            <a:avLst/>
          </a:prstGeom>
        </p:spPr>
        <p:txBody>
          <a:bodyPr wrap="none">
            <a:spAutoFit/>
          </a:bodyPr>
          <a:lstStyle/>
          <a:p>
            <a:r>
              <a:rPr lang="lt-LT">
                <a:latin typeface="Times New Roman" panose="02020603050405020304" pitchFamily="18" charset="0"/>
                <a:cs typeface="Times New Roman" panose="02020603050405020304" pitchFamily="18" charset="0"/>
              </a:rPr>
              <a:t>8. Iš jų numatoma finansuoti savo lėšomis be PVM (Eur): </a:t>
            </a:r>
            <a:endParaRPr lang="en-US">
              <a:latin typeface="Times New Roman" panose="02020603050405020304" pitchFamily="18" charset="0"/>
              <a:cs typeface="Times New Roman" panose="02020603050405020304" pitchFamily="18" charset="0"/>
            </a:endParaRPr>
          </a:p>
        </p:txBody>
      </p:sp>
      <p:sp>
        <p:nvSpPr>
          <p:cNvPr id="9" name="object 17"/>
          <p:cNvSpPr/>
          <p:nvPr/>
        </p:nvSpPr>
        <p:spPr>
          <a:xfrm>
            <a:off x="228600" y="628288"/>
            <a:ext cx="6525769" cy="461665"/>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0" name="object 24"/>
          <p:cNvSpPr/>
          <p:nvPr/>
        </p:nvSpPr>
        <p:spPr>
          <a:xfrm>
            <a:off x="8257311" y="451877"/>
            <a:ext cx="3296590" cy="1045318"/>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Pateikiama konkreti suma Eur be PVM, kurią numatoma finansuoti savo lėšomis.</a:t>
            </a:r>
          </a:p>
          <a:p>
            <a:pPr algn="ctr"/>
            <a:endParaRPr lang="lt-LT">
              <a:latin typeface="Trebuchet MS" panose="020B0603020202020204" pitchFamily="34" charset="0"/>
              <a:cs typeface="Trebuchet MS"/>
            </a:endParaRPr>
          </a:p>
          <a:p>
            <a:pPr algn="ctr"/>
            <a:endParaRPr>
              <a:latin typeface="Trebuchet MS" panose="020B0603020202020204" pitchFamily="34" charset="0"/>
            </a:endParaRPr>
          </a:p>
        </p:txBody>
      </p:sp>
      <p:sp>
        <p:nvSpPr>
          <p:cNvPr id="11" name="Rodyklė kairėn 10"/>
          <p:cNvSpPr/>
          <p:nvPr/>
        </p:nvSpPr>
        <p:spPr>
          <a:xfrm>
            <a:off x="6754369" y="859120"/>
            <a:ext cx="1502942" cy="230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7"/>
          <p:cNvSpPr txBox="1">
            <a:spLocks/>
          </p:cNvSpPr>
          <p:nvPr/>
        </p:nvSpPr>
        <p:spPr>
          <a:xfrm>
            <a:off x="228600" y="2037414"/>
            <a:ext cx="8028711" cy="365760"/>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latin typeface="+mn-lt"/>
              </a:rPr>
              <a:t> 9</a:t>
            </a:r>
            <a:r>
              <a:rPr lang="lt-LT" sz="1800" b="1">
                <a:solidFill>
                  <a:schemeClr val="bg1"/>
                </a:solidFill>
                <a:latin typeface="+mn-lt"/>
              </a:rPr>
              <a:t>. Informacija apie prašomą Rokiškio r. savivaldybės paramą</a:t>
            </a:r>
            <a:endParaRPr lang="en-US" sz="1800" b="1">
              <a:solidFill>
                <a:schemeClr val="bg1"/>
              </a:solidFill>
              <a:latin typeface="+mn-lt"/>
            </a:endParaRPr>
          </a:p>
        </p:txBody>
      </p:sp>
      <p:sp>
        <p:nvSpPr>
          <p:cNvPr id="13" name="Stačiakampis 12"/>
          <p:cNvSpPr/>
          <p:nvPr/>
        </p:nvSpPr>
        <p:spPr>
          <a:xfrm>
            <a:off x="228599" y="2607071"/>
            <a:ext cx="6864928" cy="369332"/>
          </a:xfrm>
          <a:prstGeom prst="rect">
            <a:avLst/>
          </a:prstGeom>
        </p:spPr>
        <p:txBody>
          <a:bodyPr wrap="square">
            <a:spAutoFit/>
          </a:bodyPr>
          <a:lstStyle/>
          <a:p>
            <a:r>
              <a:rPr lang="lt-LT">
                <a:latin typeface="Times New Roman" panose="02020603050405020304" pitchFamily="18" charset="0"/>
                <a:cs typeface="Times New Roman" panose="02020603050405020304" pitchFamily="18" charset="0"/>
              </a:rPr>
              <a:t>9. Prašoma Rokiškio rajono savivaldybės parama be </a:t>
            </a:r>
            <a:r>
              <a:rPr lang="lt-LT" smtClean="0">
                <a:latin typeface="Times New Roman" panose="02020603050405020304" pitchFamily="18" charset="0"/>
                <a:cs typeface="Times New Roman" panose="02020603050405020304" pitchFamily="18" charset="0"/>
              </a:rPr>
              <a:t>PVM (Eur</a:t>
            </a:r>
            <a:r>
              <a:rPr lang="lt-LT">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14" name="object 17"/>
          <p:cNvSpPr/>
          <p:nvPr/>
        </p:nvSpPr>
        <p:spPr>
          <a:xfrm>
            <a:off x="228598" y="2614044"/>
            <a:ext cx="6525769" cy="461665"/>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grpSp>
        <p:nvGrpSpPr>
          <p:cNvPr id="20" name="object 20"/>
          <p:cNvGrpSpPr/>
          <p:nvPr/>
        </p:nvGrpSpPr>
        <p:grpSpPr>
          <a:xfrm>
            <a:off x="6776072" y="2564113"/>
            <a:ext cx="3129534" cy="2491774"/>
            <a:chOff x="5710428" y="1554480"/>
            <a:chExt cx="3129534" cy="2491774"/>
          </a:xfrm>
        </p:grpSpPr>
        <p:pic>
          <p:nvPicPr>
            <p:cNvPr id="21" name="object 21"/>
            <p:cNvPicPr/>
            <p:nvPr/>
          </p:nvPicPr>
          <p:blipFill>
            <a:blip r:embed="rId2" cstate="print"/>
            <a:stretch>
              <a:fillRect/>
            </a:stretch>
          </p:blipFill>
          <p:spPr>
            <a:xfrm>
              <a:off x="5710428" y="1554480"/>
              <a:ext cx="239267" cy="710184"/>
            </a:xfrm>
            <a:prstGeom prst="rect">
              <a:avLst/>
            </a:prstGeom>
          </p:spPr>
        </p:pic>
        <p:sp>
          <p:nvSpPr>
            <p:cNvPr id="22" name="object 22"/>
            <p:cNvSpPr/>
            <p:nvPr/>
          </p:nvSpPr>
          <p:spPr>
            <a:xfrm>
              <a:off x="5752338" y="1587246"/>
              <a:ext cx="144780" cy="605155"/>
            </a:xfrm>
            <a:custGeom>
              <a:avLst/>
              <a:gdLst/>
              <a:ahLst/>
              <a:cxnLst/>
              <a:rect l="l" t="t" r="r" b="b"/>
              <a:pathLst>
                <a:path w="144779" h="605155">
                  <a:moveTo>
                    <a:pt x="0" y="0"/>
                  </a:moveTo>
                  <a:lnTo>
                    <a:pt x="28188" y="956"/>
                  </a:lnTo>
                  <a:lnTo>
                    <a:pt x="51196" y="3555"/>
                  </a:lnTo>
                  <a:lnTo>
                    <a:pt x="66704" y="7393"/>
                  </a:lnTo>
                  <a:lnTo>
                    <a:pt x="72389" y="12064"/>
                  </a:lnTo>
                  <a:lnTo>
                    <a:pt x="72389" y="290449"/>
                  </a:lnTo>
                  <a:lnTo>
                    <a:pt x="78075" y="295120"/>
                  </a:lnTo>
                  <a:lnTo>
                    <a:pt x="93583" y="298958"/>
                  </a:lnTo>
                  <a:lnTo>
                    <a:pt x="116591" y="301557"/>
                  </a:lnTo>
                  <a:lnTo>
                    <a:pt x="144779" y="302513"/>
                  </a:lnTo>
                  <a:lnTo>
                    <a:pt x="116591" y="303470"/>
                  </a:lnTo>
                  <a:lnTo>
                    <a:pt x="93583" y="306069"/>
                  </a:lnTo>
                  <a:lnTo>
                    <a:pt x="78075" y="309907"/>
                  </a:lnTo>
                  <a:lnTo>
                    <a:pt x="72389" y="314578"/>
                  </a:lnTo>
                  <a:lnTo>
                    <a:pt x="72389" y="592962"/>
                  </a:lnTo>
                  <a:lnTo>
                    <a:pt x="66704" y="597634"/>
                  </a:lnTo>
                  <a:lnTo>
                    <a:pt x="51196" y="601471"/>
                  </a:lnTo>
                  <a:lnTo>
                    <a:pt x="28188" y="604071"/>
                  </a:lnTo>
                  <a:lnTo>
                    <a:pt x="0" y="605027"/>
                  </a:lnTo>
                </a:path>
              </a:pathLst>
            </a:custGeom>
            <a:ln w="19811">
              <a:solidFill>
                <a:srgbClr val="52C3CA"/>
              </a:solidFill>
            </a:ln>
          </p:spPr>
          <p:txBody>
            <a:bodyPr wrap="square" lIns="0" tIns="0" rIns="0" bIns="0" rtlCol="0"/>
            <a:lstStyle/>
            <a:p>
              <a:endParaRPr/>
            </a:p>
          </p:txBody>
        </p:sp>
        <p:sp>
          <p:nvSpPr>
            <p:cNvPr id="23" name="object 23"/>
            <p:cNvSpPr/>
            <p:nvPr/>
          </p:nvSpPr>
          <p:spPr>
            <a:xfrm>
              <a:off x="5990082" y="1907794"/>
              <a:ext cx="2849880" cy="2138460"/>
            </a:xfrm>
            <a:custGeom>
              <a:avLst/>
              <a:gdLst/>
              <a:ahLst/>
              <a:cxnLst/>
              <a:rect l="l" t="t" r="r" b="b"/>
              <a:pathLst>
                <a:path w="2849879" h="1046480">
                  <a:moveTo>
                    <a:pt x="0" y="0"/>
                  </a:moveTo>
                  <a:lnTo>
                    <a:pt x="563879" y="368300"/>
                  </a:lnTo>
                  <a:lnTo>
                    <a:pt x="106679" y="368300"/>
                  </a:lnTo>
                  <a:lnTo>
                    <a:pt x="106679" y="1046480"/>
                  </a:lnTo>
                  <a:lnTo>
                    <a:pt x="2849879" y="1046480"/>
                  </a:lnTo>
                  <a:lnTo>
                    <a:pt x="2849879" y="368300"/>
                  </a:lnTo>
                  <a:lnTo>
                    <a:pt x="1249679" y="36830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5990082" y="1907794"/>
              <a:ext cx="2849880" cy="1046480"/>
            </a:xfrm>
            <a:custGeom>
              <a:avLst/>
              <a:gdLst/>
              <a:ahLst/>
              <a:cxnLst/>
              <a:rect l="l" t="t" r="r" b="b"/>
              <a:pathLst>
                <a:path w="2849879" h="1046480">
                  <a:moveTo>
                    <a:pt x="106679" y="368300"/>
                  </a:moveTo>
                  <a:lnTo>
                    <a:pt x="563879" y="368300"/>
                  </a:lnTo>
                  <a:lnTo>
                    <a:pt x="0" y="0"/>
                  </a:lnTo>
                  <a:lnTo>
                    <a:pt x="1249679" y="368300"/>
                  </a:lnTo>
                  <a:lnTo>
                    <a:pt x="2849879" y="368300"/>
                  </a:lnTo>
                  <a:lnTo>
                    <a:pt x="2849879" y="481330"/>
                  </a:lnTo>
                  <a:lnTo>
                    <a:pt x="2849879" y="650875"/>
                  </a:lnTo>
                  <a:lnTo>
                    <a:pt x="2849879" y="1046480"/>
                  </a:lnTo>
                  <a:lnTo>
                    <a:pt x="1249679" y="1046480"/>
                  </a:lnTo>
                  <a:lnTo>
                    <a:pt x="563879" y="1046480"/>
                  </a:lnTo>
                  <a:lnTo>
                    <a:pt x="106679" y="1046480"/>
                  </a:lnTo>
                  <a:lnTo>
                    <a:pt x="106679" y="650875"/>
                  </a:lnTo>
                  <a:lnTo>
                    <a:pt x="106679" y="481330"/>
                  </a:lnTo>
                  <a:lnTo>
                    <a:pt x="106679" y="368300"/>
                  </a:lnTo>
                  <a:close/>
                </a:path>
              </a:pathLst>
            </a:custGeom>
            <a:ln w="19812">
              <a:solidFill>
                <a:srgbClr val="52C3CA"/>
              </a:solidFill>
            </a:ln>
          </p:spPr>
          <p:txBody>
            <a:bodyPr wrap="square" lIns="0" tIns="0" rIns="0" bIns="0" rtlCol="0"/>
            <a:lstStyle/>
            <a:p>
              <a:endParaRPr/>
            </a:p>
          </p:txBody>
        </p:sp>
      </p:grpSp>
      <p:sp>
        <p:nvSpPr>
          <p:cNvPr id="25" name="Stačiakampis 24"/>
          <p:cNvSpPr/>
          <p:nvPr/>
        </p:nvSpPr>
        <p:spPr>
          <a:xfrm>
            <a:off x="7093527" y="3202034"/>
            <a:ext cx="2812079" cy="1323439"/>
          </a:xfrm>
          <a:prstGeom prst="rect">
            <a:avLst/>
          </a:prstGeom>
        </p:spPr>
        <p:txBody>
          <a:bodyPr wrap="square">
            <a:spAutoFit/>
          </a:bodyPr>
          <a:lstStyle/>
          <a:p>
            <a:r>
              <a:rPr lang="lt-LT" sz="1600" spc="-5">
                <a:solidFill>
                  <a:srgbClr val="0C3147"/>
                </a:solidFill>
                <a:latin typeface="Calibri"/>
                <a:cs typeface="Calibri"/>
              </a:rPr>
              <a:t>sumuojasi </a:t>
            </a:r>
            <a:r>
              <a:rPr lang="lt-LT" sz="1600">
                <a:solidFill>
                  <a:srgbClr val="0C3147"/>
                </a:solidFill>
                <a:latin typeface="Calibri"/>
                <a:cs typeface="Calibri"/>
              </a:rPr>
              <a:t>išlaidų </a:t>
            </a:r>
            <a:r>
              <a:rPr lang="lt-LT" sz="1600" spc="-5">
                <a:solidFill>
                  <a:srgbClr val="0C3147"/>
                </a:solidFill>
                <a:latin typeface="Calibri"/>
                <a:cs typeface="Calibri"/>
              </a:rPr>
              <a:t>suma Eur be PVM </a:t>
            </a:r>
            <a:r>
              <a:rPr lang="lt-LT" sz="1600">
                <a:solidFill>
                  <a:srgbClr val="0C3147"/>
                </a:solidFill>
                <a:latin typeface="Calibri"/>
                <a:cs typeface="Calibri"/>
              </a:rPr>
              <a:t>ir </a:t>
            </a:r>
            <a:r>
              <a:rPr lang="lt-LT" sz="1600" spc="-5">
                <a:solidFill>
                  <a:srgbClr val="0C3147"/>
                </a:solidFill>
                <a:latin typeface="Calibri"/>
                <a:cs typeface="Calibri"/>
              </a:rPr>
              <a:t>bendra </a:t>
            </a:r>
            <a:r>
              <a:rPr lang="lt-LT" sz="1600" spc="-260">
                <a:solidFill>
                  <a:srgbClr val="0C3147"/>
                </a:solidFill>
                <a:latin typeface="Calibri"/>
                <a:cs typeface="Calibri"/>
              </a:rPr>
              <a:t> </a:t>
            </a:r>
            <a:r>
              <a:rPr lang="lt-LT" sz="1600" spc="-5" smtClean="0">
                <a:solidFill>
                  <a:srgbClr val="0C3147"/>
                </a:solidFill>
                <a:latin typeface="Calibri"/>
                <a:cs typeface="Calibri"/>
              </a:rPr>
              <a:t>suma </a:t>
            </a:r>
            <a:r>
              <a:rPr lang="lt-LT" sz="1600" spc="-5">
                <a:solidFill>
                  <a:srgbClr val="0C3147"/>
                </a:solidFill>
                <a:latin typeface="Calibri"/>
                <a:cs typeface="Calibri"/>
              </a:rPr>
              <a:t>turi sutapti su biudžeto </a:t>
            </a:r>
            <a:r>
              <a:rPr lang="lt-LT" sz="1600" spc="-5" smtClean="0">
                <a:solidFill>
                  <a:srgbClr val="0C3147"/>
                </a:solidFill>
                <a:latin typeface="Calibri"/>
                <a:cs typeface="Calibri"/>
              </a:rPr>
              <a:t>2 </a:t>
            </a:r>
            <a:r>
              <a:rPr lang="lt-LT" sz="1600" spc="-5">
                <a:solidFill>
                  <a:srgbClr val="0C3147"/>
                </a:solidFill>
                <a:latin typeface="Calibri"/>
                <a:cs typeface="Calibri"/>
              </a:rPr>
              <a:t>grafa (</a:t>
            </a:r>
            <a:r>
              <a:rPr lang="lt-LT" sz="1600" spc="-5" smtClean="0">
                <a:solidFill>
                  <a:srgbClr val="0C3147"/>
                </a:solidFill>
                <a:latin typeface="Calibri"/>
                <a:cs typeface="Calibri"/>
              </a:rPr>
              <a:t>17 </a:t>
            </a:r>
            <a:r>
              <a:rPr lang="lt-LT" sz="1600" spc="-5">
                <a:solidFill>
                  <a:srgbClr val="0C3147"/>
                </a:solidFill>
                <a:latin typeface="Calibri"/>
                <a:cs typeface="Calibri"/>
              </a:rPr>
              <a:t>punktas)</a:t>
            </a:r>
            <a:endParaRPr lang="lt-LT" sz="1600">
              <a:latin typeface="Calibri"/>
              <a:cs typeface="Calibri"/>
            </a:endParaRPr>
          </a:p>
          <a:p>
            <a:endParaRPr lang="en-US" sz="1600" b="1">
              <a:solidFill>
                <a:schemeClr val="bg1"/>
              </a:solidFill>
            </a:endParaRPr>
          </a:p>
          <a:p>
            <a:pPr algn="ctr"/>
            <a:endParaRPr lang="lt-LT" sz="1600">
              <a:latin typeface="Times New Roman" panose="02020603050405020304" pitchFamily="18" charset="0"/>
              <a:cs typeface="Times New Roman" panose="02020603050405020304" pitchFamily="18" charset="0"/>
            </a:endParaRPr>
          </a:p>
        </p:txBody>
      </p:sp>
      <p:pic>
        <p:nvPicPr>
          <p:cNvPr id="3074" name="Picture 2" descr="C:\Users\UserRS\Pictures\Screenshots\Ekrano kopija (1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12" y="3274297"/>
            <a:ext cx="6170784" cy="3201676"/>
          </a:xfrm>
          <a:prstGeom prst="rect">
            <a:avLst/>
          </a:prstGeom>
          <a:noFill/>
          <a:extLst>
            <a:ext uri="{909E8E84-426E-40DD-AFC4-6F175D3DCCD1}">
              <a14:hiddenFill xmlns:a14="http://schemas.microsoft.com/office/drawing/2010/main">
                <a:solidFill>
                  <a:srgbClr val="FFFFFF"/>
                </a:solidFill>
              </a14:hiddenFill>
            </a:ext>
          </a:extLst>
        </p:spPr>
      </p:pic>
      <p:sp>
        <p:nvSpPr>
          <p:cNvPr id="28" name="object 23"/>
          <p:cNvSpPr/>
          <p:nvPr/>
        </p:nvSpPr>
        <p:spPr>
          <a:xfrm>
            <a:off x="4601818" y="4346440"/>
            <a:ext cx="1977886" cy="2129533"/>
          </a:xfrm>
          <a:custGeom>
            <a:avLst/>
            <a:gdLst/>
            <a:ahLst/>
            <a:cxnLst/>
            <a:rect l="l" t="t" r="r" b="b"/>
            <a:pathLst>
              <a:path w="8059420" h="1318260">
                <a:moveTo>
                  <a:pt x="0" y="219710"/>
                </a:moveTo>
                <a:lnTo>
                  <a:pt x="4464" y="175447"/>
                </a:lnTo>
                <a:lnTo>
                  <a:pt x="17267" y="134213"/>
                </a:lnTo>
                <a:lnTo>
                  <a:pt x="37525" y="96893"/>
                </a:lnTo>
                <a:lnTo>
                  <a:pt x="64355" y="64373"/>
                </a:lnTo>
                <a:lnTo>
                  <a:pt x="96874" y="37538"/>
                </a:lnTo>
                <a:lnTo>
                  <a:pt x="134197" y="17273"/>
                </a:lnTo>
                <a:lnTo>
                  <a:pt x="175441" y="4466"/>
                </a:lnTo>
                <a:lnTo>
                  <a:pt x="219722" y="0"/>
                </a:lnTo>
                <a:lnTo>
                  <a:pt x="7839202" y="0"/>
                </a:lnTo>
                <a:lnTo>
                  <a:pt x="7883464" y="4466"/>
                </a:lnTo>
                <a:lnTo>
                  <a:pt x="7924698" y="17273"/>
                </a:lnTo>
                <a:lnTo>
                  <a:pt x="7962018" y="37538"/>
                </a:lnTo>
                <a:lnTo>
                  <a:pt x="7994538" y="64373"/>
                </a:lnTo>
                <a:lnTo>
                  <a:pt x="8021373" y="96893"/>
                </a:lnTo>
                <a:lnTo>
                  <a:pt x="8041638" y="134213"/>
                </a:lnTo>
                <a:lnTo>
                  <a:pt x="8054445" y="175447"/>
                </a:lnTo>
                <a:lnTo>
                  <a:pt x="8058912" y="219710"/>
                </a:lnTo>
                <a:lnTo>
                  <a:pt x="8058912" y="1098550"/>
                </a:lnTo>
                <a:lnTo>
                  <a:pt x="8054445" y="1142812"/>
                </a:lnTo>
                <a:lnTo>
                  <a:pt x="8041638" y="1184046"/>
                </a:lnTo>
                <a:lnTo>
                  <a:pt x="8021373" y="1221366"/>
                </a:lnTo>
                <a:lnTo>
                  <a:pt x="7994538" y="1253886"/>
                </a:lnTo>
                <a:lnTo>
                  <a:pt x="7962018" y="1280721"/>
                </a:lnTo>
                <a:lnTo>
                  <a:pt x="7924698" y="1300986"/>
                </a:lnTo>
                <a:lnTo>
                  <a:pt x="7883464" y="1313793"/>
                </a:lnTo>
                <a:lnTo>
                  <a:pt x="7839202" y="1318260"/>
                </a:lnTo>
                <a:lnTo>
                  <a:pt x="219722" y="1318260"/>
                </a:lnTo>
                <a:lnTo>
                  <a:pt x="175441" y="1313793"/>
                </a:lnTo>
                <a:lnTo>
                  <a:pt x="134197" y="1300986"/>
                </a:lnTo>
                <a:lnTo>
                  <a:pt x="96874" y="1280721"/>
                </a:lnTo>
                <a:lnTo>
                  <a:pt x="64355" y="1253886"/>
                </a:lnTo>
                <a:lnTo>
                  <a:pt x="37525" y="1221366"/>
                </a:lnTo>
                <a:lnTo>
                  <a:pt x="17267" y="1184046"/>
                </a:lnTo>
                <a:lnTo>
                  <a:pt x="4464" y="1142812"/>
                </a:lnTo>
                <a:lnTo>
                  <a:pt x="0" y="1098550"/>
                </a:lnTo>
                <a:lnTo>
                  <a:pt x="0" y="219710"/>
                </a:lnTo>
                <a:close/>
              </a:path>
            </a:pathLst>
          </a:custGeom>
          <a:ln w="25908">
            <a:solidFill>
              <a:srgbClr val="C00000"/>
            </a:solidFill>
            <a:prstDash val="sysDash"/>
          </a:ln>
        </p:spPr>
        <p:txBody>
          <a:bodyPr wrap="square" lIns="0" tIns="0" rIns="0" bIns="0" rtlCol="0"/>
          <a:lstStyle/>
          <a:p>
            <a:endParaRPr/>
          </a:p>
        </p:txBody>
      </p:sp>
    </p:spTree>
    <p:extLst>
      <p:ext uri="{BB962C8B-B14F-4D97-AF65-F5344CB8AC3E}">
        <p14:creationId xmlns:p14="http://schemas.microsoft.com/office/powerpoint/2010/main" val="328769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6F11C18-89A6-4D09-85DF-DC9A63C50172}"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17</a:t>
            </a:fld>
            <a:endParaRPr lang="x-none"/>
          </a:p>
        </p:txBody>
      </p:sp>
      <p:sp>
        <p:nvSpPr>
          <p:cNvPr id="5" name="object 3"/>
          <p:cNvSpPr txBox="1"/>
          <p:nvPr/>
        </p:nvSpPr>
        <p:spPr>
          <a:xfrm>
            <a:off x="228597" y="493360"/>
            <a:ext cx="8028711" cy="365760"/>
          </a:xfrm>
          <a:prstGeom prst="rect">
            <a:avLst/>
          </a:prstGeom>
          <a:solidFill>
            <a:srgbClr val="0086AC"/>
          </a:solidFill>
        </p:spPr>
        <p:txBody>
          <a:bodyPr vert="horz" wrap="square" lIns="0" tIns="0" rIns="0" bIns="0" rtlCol="0">
            <a:spAutoFit/>
          </a:bodyPr>
          <a:lstStyle/>
          <a:p>
            <a:r>
              <a:rPr lang="lt-LT" b="1" smtClean="0">
                <a:solidFill>
                  <a:schemeClr val="bg1"/>
                </a:solidFill>
              </a:rPr>
              <a:t> 10. </a:t>
            </a:r>
            <a:r>
              <a:rPr lang="lt-LT" b="1">
                <a:solidFill>
                  <a:schemeClr val="bg1"/>
                </a:solidFill>
              </a:rPr>
              <a:t>Informacija apie </a:t>
            </a:r>
            <a:r>
              <a:rPr lang="lt-LT" b="1" smtClean="0">
                <a:solidFill>
                  <a:schemeClr val="bg1"/>
                </a:solidFill>
              </a:rPr>
              <a:t>asmenis remiančius priemonę </a:t>
            </a:r>
            <a:endParaRPr lang="en-US" b="1">
              <a:solidFill>
                <a:schemeClr val="bg1"/>
              </a:solidFill>
            </a:endParaRPr>
          </a:p>
        </p:txBody>
      </p:sp>
      <p:sp>
        <p:nvSpPr>
          <p:cNvPr id="7" name="Stačiakampis 6"/>
          <p:cNvSpPr/>
          <p:nvPr/>
        </p:nvSpPr>
        <p:spPr>
          <a:xfrm>
            <a:off x="323307" y="1670962"/>
            <a:ext cx="4839786" cy="369332"/>
          </a:xfrm>
          <a:prstGeom prst="rect">
            <a:avLst/>
          </a:prstGeom>
        </p:spPr>
        <p:txBody>
          <a:bodyPr wrap="none">
            <a:spAutoFit/>
          </a:bodyPr>
          <a:lstStyle/>
          <a:p>
            <a:r>
              <a:rPr lang="lt-LT" smtClean="0">
                <a:latin typeface="Times New Roman" panose="02020603050405020304" pitchFamily="18" charset="0"/>
                <a:cs typeface="Times New Roman" panose="02020603050405020304" pitchFamily="18" charset="0"/>
              </a:rPr>
              <a:t>10. </a:t>
            </a:r>
            <a:r>
              <a:rPr lang="en-US" smtClean="0">
                <a:latin typeface="Times New Roman" panose="02020603050405020304" pitchFamily="18" charset="0"/>
                <a:cs typeface="Times New Roman" panose="02020603050405020304" pitchFamily="18" charset="0"/>
              </a:rPr>
              <a:t>Kokie </a:t>
            </a:r>
            <a:r>
              <a:rPr lang="en-US">
                <a:latin typeface="Times New Roman" panose="02020603050405020304" pitchFamily="18" charset="0"/>
                <a:cs typeface="Times New Roman" panose="02020603050405020304" pitchFamily="18" charset="0"/>
              </a:rPr>
              <a:t>asmenys ir kiek (Eur) priemonę remia: </a:t>
            </a:r>
            <a:r>
              <a:rPr lang="lt-LT"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9" name="object 17"/>
          <p:cNvSpPr/>
          <p:nvPr/>
        </p:nvSpPr>
        <p:spPr>
          <a:xfrm>
            <a:off x="228600" y="1587276"/>
            <a:ext cx="6525769" cy="461665"/>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0" name="object 24"/>
          <p:cNvSpPr/>
          <p:nvPr/>
        </p:nvSpPr>
        <p:spPr>
          <a:xfrm>
            <a:off x="8257311" y="1119850"/>
            <a:ext cx="3296590" cy="1396515"/>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Pateikiama konkreti suma be PVM, kurią numatoma finansuoti savo lėšomis.</a:t>
            </a:r>
          </a:p>
          <a:p>
            <a:pPr algn="ctr"/>
            <a:r>
              <a:rPr lang="lt-LT" smtClean="0">
                <a:latin typeface="Trebuchet MS" panose="020B0603020202020204" pitchFamily="34" charset="0"/>
                <a:cs typeface="Trebuchet MS"/>
              </a:rPr>
              <a:t>Pvz.: „ 350,00 Eur MB „X“ lėšos“. </a:t>
            </a:r>
            <a:endParaRPr lang="lt-LT">
              <a:latin typeface="Trebuchet MS"/>
              <a:cs typeface="Trebuchet MS"/>
            </a:endParaRPr>
          </a:p>
          <a:p>
            <a:pPr algn="ctr"/>
            <a:endParaRPr lang="lt-LT">
              <a:latin typeface="Trebuchet MS" panose="020B0603020202020204" pitchFamily="34" charset="0"/>
              <a:cs typeface="Trebuchet MS"/>
            </a:endParaRPr>
          </a:p>
          <a:p>
            <a:pPr algn="ctr"/>
            <a:endParaRPr>
              <a:latin typeface="Trebuchet MS" panose="020B0603020202020204" pitchFamily="34" charset="0"/>
            </a:endParaRPr>
          </a:p>
        </p:txBody>
      </p:sp>
      <p:sp>
        <p:nvSpPr>
          <p:cNvPr id="11" name="Rodyklė kairėn 10"/>
          <p:cNvSpPr/>
          <p:nvPr/>
        </p:nvSpPr>
        <p:spPr>
          <a:xfrm>
            <a:off x="6768223" y="1684930"/>
            <a:ext cx="1502942" cy="230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7"/>
          <p:cNvSpPr txBox="1">
            <a:spLocks/>
          </p:cNvSpPr>
          <p:nvPr/>
        </p:nvSpPr>
        <p:spPr>
          <a:xfrm>
            <a:off x="228598" y="3612083"/>
            <a:ext cx="8028711" cy="365760"/>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latin typeface="+mn-lt"/>
              </a:rPr>
              <a:t> 11. Vadovo amžius</a:t>
            </a:r>
            <a:endParaRPr lang="en-US" sz="1800" b="1">
              <a:solidFill>
                <a:schemeClr val="bg1"/>
              </a:solidFill>
              <a:latin typeface="+mn-lt"/>
            </a:endParaRPr>
          </a:p>
        </p:txBody>
      </p:sp>
      <p:sp>
        <p:nvSpPr>
          <p:cNvPr id="13" name="Stačiakampis 12"/>
          <p:cNvSpPr/>
          <p:nvPr/>
        </p:nvSpPr>
        <p:spPr>
          <a:xfrm>
            <a:off x="228600" y="4435871"/>
            <a:ext cx="7114310" cy="923330"/>
          </a:xfrm>
          <a:prstGeom prst="rect">
            <a:avLst/>
          </a:prstGeom>
        </p:spPr>
        <p:txBody>
          <a:bodyPr wrap="square">
            <a:spAutoFit/>
          </a:bodyPr>
          <a:lstStyle/>
          <a:p>
            <a:r>
              <a:rPr lang="lt-LT" smtClean="0">
                <a:latin typeface="Times New Roman" panose="02020603050405020304" pitchFamily="18" charset="0"/>
                <a:cs typeface="Times New Roman" panose="02020603050405020304" pitchFamily="18" charset="0"/>
              </a:rPr>
              <a:t>11. </a:t>
            </a:r>
            <a:r>
              <a:rPr lang="lt-LT">
                <a:latin typeface="Times New Roman" panose="02020603050405020304" pitchFamily="18" charset="0"/>
                <a:cs typeface="Times New Roman" panose="02020603050405020304" pitchFamily="18" charset="0"/>
              </a:rPr>
              <a:t>Vadovas priklauso nurodytai kategorijai paraiškos pateikimo dieną: iki 29 m. , virš 55 m. , neįgalus asmuo , nepriklauso nė vienai iš nurodytų kategorijų ; </a:t>
            </a:r>
            <a:endParaRPr lang="en-US">
              <a:latin typeface="Times New Roman" panose="02020603050405020304" pitchFamily="18" charset="0"/>
              <a:cs typeface="Times New Roman" panose="02020603050405020304" pitchFamily="18" charset="0"/>
            </a:endParaRPr>
          </a:p>
        </p:txBody>
      </p:sp>
      <p:sp>
        <p:nvSpPr>
          <p:cNvPr id="14" name="object 17"/>
          <p:cNvSpPr/>
          <p:nvPr/>
        </p:nvSpPr>
        <p:spPr>
          <a:xfrm>
            <a:off x="228598" y="4405654"/>
            <a:ext cx="7114312" cy="916357"/>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5" name="object 24"/>
          <p:cNvSpPr/>
          <p:nvPr/>
        </p:nvSpPr>
        <p:spPr>
          <a:xfrm>
            <a:off x="8617530" y="4151531"/>
            <a:ext cx="3296590" cy="1424602"/>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Jei vadovas priklauso bent vienai iš nurodytų kategorijų paraiškos pateikimo dieną, </a:t>
            </a:r>
            <a:r>
              <a:rPr lang="lt-LT" u="sng" smtClean="0">
                <a:latin typeface="Trebuchet MS" panose="020B0603020202020204" pitchFamily="34" charset="0"/>
              </a:rPr>
              <a:t>būtina</a:t>
            </a:r>
            <a:r>
              <a:rPr lang="lt-LT" smtClean="0">
                <a:latin typeface="Trebuchet MS" panose="020B0603020202020204" pitchFamily="34" charset="0"/>
              </a:rPr>
              <a:t> pateikti faktą įrodančius dokumentus.</a:t>
            </a:r>
            <a:endParaRPr>
              <a:latin typeface="Trebuchet MS" panose="020B0603020202020204" pitchFamily="34" charset="0"/>
            </a:endParaRPr>
          </a:p>
        </p:txBody>
      </p:sp>
      <p:sp>
        <p:nvSpPr>
          <p:cNvPr id="16" name="Rodyklė kairėn 15"/>
          <p:cNvSpPr/>
          <p:nvPr/>
        </p:nvSpPr>
        <p:spPr>
          <a:xfrm>
            <a:off x="7342910" y="4617983"/>
            <a:ext cx="1274620" cy="283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82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7271892-EF8E-4302-B673-854060108919}"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18</a:t>
            </a:fld>
            <a:endParaRPr lang="x-none"/>
          </a:p>
        </p:txBody>
      </p:sp>
      <p:sp>
        <p:nvSpPr>
          <p:cNvPr id="5" name="object 7"/>
          <p:cNvSpPr txBox="1">
            <a:spLocks/>
          </p:cNvSpPr>
          <p:nvPr/>
        </p:nvSpPr>
        <p:spPr>
          <a:xfrm>
            <a:off x="96982" y="379949"/>
            <a:ext cx="8395970" cy="365760"/>
          </a:xfrm>
          <a:prstGeom prst="rect">
            <a:avLst/>
          </a:prstGeom>
          <a:solidFill>
            <a:srgbClr val="1AA3BD"/>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89535">
              <a:lnSpc>
                <a:spcPts val="1605"/>
              </a:lnSpc>
            </a:pPr>
            <a:r>
              <a:rPr lang="lt-LT" sz="1800" spc="-5">
                <a:latin typeface="+mn-lt"/>
              </a:rPr>
              <a:t> </a:t>
            </a:r>
          </a:p>
          <a:p>
            <a:pPr marL="89535">
              <a:lnSpc>
                <a:spcPts val="1605"/>
              </a:lnSpc>
            </a:pPr>
            <a:r>
              <a:rPr lang="lt-LT" sz="1800" b="1" smtClean="0">
                <a:solidFill>
                  <a:schemeClr val="bg1"/>
                </a:solidFill>
              </a:rPr>
              <a:t>12</a:t>
            </a:r>
            <a:r>
              <a:rPr lang="lt-LT" sz="1800" b="1">
                <a:solidFill>
                  <a:schemeClr val="bg1"/>
                </a:solidFill>
              </a:rPr>
              <a:t>. Informacija apie sukurtas naujas nuolatines darbo vietas</a:t>
            </a:r>
            <a:endParaRPr lang="en-US" sz="1800" b="1">
              <a:solidFill>
                <a:schemeClr val="bg1"/>
              </a:solidFill>
            </a:endParaRPr>
          </a:p>
          <a:p>
            <a:pPr marL="89535">
              <a:lnSpc>
                <a:spcPts val="1605"/>
              </a:lnSpc>
            </a:pPr>
            <a:endParaRPr lang="en-US" sz="1800" b="1">
              <a:solidFill>
                <a:schemeClr val="bg1"/>
              </a:solidFill>
              <a:latin typeface="+mn-lt"/>
            </a:endParaRPr>
          </a:p>
          <a:p>
            <a:pPr marL="89535">
              <a:lnSpc>
                <a:spcPts val="1605"/>
              </a:lnSpc>
            </a:pPr>
            <a:endParaRPr lang="en-US" sz="1800" spc="-5" dirty="0">
              <a:latin typeface="+mn-lt"/>
            </a:endParaRPr>
          </a:p>
        </p:txBody>
      </p:sp>
      <p:sp>
        <p:nvSpPr>
          <p:cNvPr id="6" name="Stačiakampis 5"/>
          <p:cNvSpPr/>
          <p:nvPr/>
        </p:nvSpPr>
        <p:spPr>
          <a:xfrm>
            <a:off x="228597" y="1027653"/>
            <a:ext cx="10370130" cy="369332"/>
          </a:xfrm>
          <a:prstGeom prst="rect">
            <a:avLst/>
          </a:prstGeom>
        </p:spPr>
        <p:txBody>
          <a:bodyPr wrap="square">
            <a:spAutoFit/>
          </a:bodyPr>
          <a:lstStyle/>
          <a:p>
            <a:r>
              <a:rPr lang="lt-LT" smtClean="0">
                <a:latin typeface="Times New Roman" panose="02020603050405020304" pitchFamily="18" charset="0"/>
                <a:cs typeface="Times New Roman" panose="02020603050405020304" pitchFamily="18" charset="0"/>
              </a:rPr>
              <a:t>12</a:t>
            </a:r>
            <a:r>
              <a:rPr lang="lt-LT">
                <a:latin typeface="Times New Roman" panose="02020603050405020304" pitchFamily="18" charset="0"/>
                <a:cs typeface="Times New Roman" panose="02020603050405020304" pitchFamily="18" charset="0"/>
              </a:rPr>
              <a:t>. Sukurtų naujų nuolatinių darbo vietų* skaičius per paskutinius 12 mėn. laikotarpį: </a:t>
            </a:r>
            <a:endParaRPr lang="en-US">
              <a:latin typeface="Times New Roman" panose="02020603050405020304" pitchFamily="18" charset="0"/>
              <a:cs typeface="Times New Roman" panose="02020603050405020304" pitchFamily="18" charset="0"/>
            </a:endParaRPr>
          </a:p>
        </p:txBody>
      </p:sp>
      <p:sp>
        <p:nvSpPr>
          <p:cNvPr id="7" name="object 17"/>
          <p:cNvSpPr/>
          <p:nvPr/>
        </p:nvSpPr>
        <p:spPr>
          <a:xfrm>
            <a:off x="228596" y="1043925"/>
            <a:ext cx="8264355" cy="369332"/>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8" name="object 6"/>
          <p:cNvSpPr/>
          <p:nvPr/>
        </p:nvSpPr>
        <p:spPr>
          <a:xfrm>
            <a:off x="228597" y="1413257"/>
            <a:ext cx="8596747" cy="5079618"/>
          </a:xfrm>
          <a:custGeom>
            <a:avLst/>
            <a:gdLst/>
            <a:ahLst/>
            <a:cxnLst/>
            <a:rect l="l" t="t" r="r" b="b"/>
            <a:pathLst>
              <a:path w="3429000" h="1873885">
                <a:moveTo>
                  <a:pt x="3429000" y="1873631"/>
                </a:moveTo>
                <a:lnTo>
                  <a:pt x="2857500" y="1873631"/>
                </a:lnTo>
                <a:lnTo>
                  <a:pt x="2000250" y="1873631"/>
                </a:lnTo>
                <a:lnTo>
                  <a:pt x="0" y="1873631"/>
                </a:lnTo>
                <a:lnTo>
                  <a:pt x="0" y="1240663"/>
                </a:lnTo>
                <a:lnTo>
                  <a:pt x="0" y="969391"/>
                </a:lnTo>
                <a:lnTo>
                  <a:pt x="0" y="788543"/>
                </a:lnTo>
                <a:lnTo>
                  <a:pt x="2000250" y="788543"/>
                </a:lnTo>
                <a:lnTo>
                  <a:pt x="2530856" y="0"/>
                </a:lnTo>
                <a:lnTo>
                  <a:pt x="2857500" y="788543"/>
                </a:lnTo>
                <a:lnTo>
                  <a:pt x="3429000" y="788543"/>
                </a:lnTo>
                <a:lnTo>
                  <a:pt x="3429000" y="969391"/>
                </a:lnTo>
                <a:lnTo>
                  <a:pt x="3429000" y="1240663"/>
                </a:lnTo>
                <a:lnTo>
                  <a:pt x="3429000" y="1873631"/>
                </a:lnTo>
                <a:close/>
              </a:path>
            </a:pathLst>
          </a:custGeom>
          <a:ln w="25908">
            <a:solidFill>
              <a:srgbClr val="176390"/>
            </a:solidFill>
          </a:ln>
        </p:spPr>
        <p:txBody>
          <a:bodyPr wrap="square" lIns="0" tIns="0" rIns="0" bIns="0" rtlCol="0"/>
          <a:lstStyle/>
          <a:p>
            <a:endParaRPr/>
          </a:p>
        </p:txBody>
      </p:sp>
      <p:sp>
        <p:nvSpPr>
          <p:cNvPr id="9" name="Stačiakampis 8"/>
          <p:cNvSpPr/>
          <p:nvPr/>
        </p:nvSpPr>
        <p:spPr>
          <a:xfrm>
            <a:off x="415636" y="3522254"/>
            <a:ext cx="8409707" cy="3046988"/>
          </a:xfrm>
          <a:prstGeom prst="rect">
            <a:avLst/>
          </a:prstGeom>
        </p:spPr>
        <p:txBody>
          <a:bodyPr wrap="square">
            <a:spAutoFit/>
          </a:bodyPr>
          <a:lstStyle/>
          <a:p>
            <a:r>
              <a:rPr lang="lt-LT" sz="1600">
                <a:solidFill>
                  <a:srgbClr val="FF0000"/>
                </a:solidFill>
              </a:rPr>
              <a:t>*Sukurta nauja darbo vieta – pareiškėjo naujai sukurta darbo vieta pagal darbo sutartį, individualios veiklos pažymą, verslo liudijimą ar pagal civilinę (paslaugų) sutartį, sudarytą su MB vadovu, (ne anksčiau nei per 12 mėn. laikotarpį iki paraiškos pateikimo dienos ) ir/ar ne trumpiau nei vienerius metus nuo paramos gavimo išlaikyta darbo vieta. Vieną darbo vietą atitinka vienas etatas, kuris turi būti išreikštas naujų sąlyginių darbo vietų (naujų etatų) ekvivalentu, pagrįstu 8 valandų darbo diena, 40 valandų darbo savaite, dirbant ištisus metus, išskyrus, kai Darbo kodekse nustatyta kitaip (taikoma dirbantiems pagal darbo sutartis arba civilines (paslaugų) sutartis). Jei veikiama pagal verslo liudijimą arba individualios veiklos pažymą, verslo liudijimas arba individualios veiklos pažyma projekte numatytai veiklai turi galioti ištisus metus, išskyrus sezoninių darbų, patvirtintų Lietuvos Respublikos Vyriausybės 2017 m. birželio 21 d. nutarimu Nr. 496 „Dėl Lietuvos Respublikos darbo kodekso įgyvendinimo“, atvejus. </a:t>
            </a:r>
            <a:endParaRPr lang="en-US" sz="1600">
              <a:solidFill>
                <a:srgbClr val="FF0000"/>
              </a:solidFill>
            </a:endParaRPr>
          </a:p>
        </p:txBody>
      </p:sp>
      <p:sp>
        <p:nvSpPr>
          <p:cNvPr id="10" name="object 24"/>
          <p:cNvSpPr/>
          <p:nvPr/>
        </p:nvSpPr>
        <p:spPr>
          <a:xfrm>
            <a:off x="9448801" y="1009288"/>
            <a:ext cx="2341418" cy="2094130"/>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Įrašomas naujai sukurtų nuolatinių darbo vietų skaičius per paskutinius metus ARBA padedamas </a:t>
            </a:r>
            <a:r>
              <a:rPr lang="lt-LT" u="sng" smtClean="0">
                <a:latin typeface="Trebuchet MS" panose="020B0603020202020204" pitchFamily="34" charset="0"/>
              </a:rPr>
              <a:t>brūkšnys/0</a:t>
            </a:r>
            <a:r>
              <a:rPr lang="lt-LT" smtClean="0">
                <a:latin typeface="Trebuchet MS" panose="020B0603020202020204" pitchFamily="34" charset="0"/>
              </a:rPr>
              <a:t>, jei tokių nėra. </a:t>
            </a:r>
            <a:endParaRPr lang="lt-LT">
              <a:latin typeface="Trebuchet MS"/>
              <a:cs typeface="Trebuchet MS"/>
            </a:endParaRPr>
          </a:p>
          <a:p>
            <a:pPr algn="ctr"/>
            <a:endParaRPr lang="lt-LT">
              <a:latin typeface="Trebuchet MS" panose="020B0603020202020204" pitchFamily="34" charset="0"/>
              <a:cs typeface="Trebuchet MS"/>
            </a:endParaRPr>
          </a:p>
          <a:p>
            <a:pPr algn="ctr"/>
            <a:endParaRPr>
              <a:latin typeface="Trebuchet MS" panose="020B0603020202020204" pitchFamily="34" charset="0"/>
            </a:endParaRPr>
          </a:p>
        </p:txBody>
      </p:sp>
      <p:sp>
        <p:nvSpPr>
          <p:cNvPr id="18" name="Rodyklė kairėn 17"/>
          <p:cNvSpPr/>
          <p:nvPr/>
        </p:nvSpPr>
        <p:spPr>
          <a:xfrm>
            <a:off x="8492952" y="1094695"/>
            <a:ext cx="955847" cy="2954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bject 27"/>
          <p:cNvSpPr/>
          <p:nvPr/>
        </p:nvSpPr>
        <p:spPr>
          <a:xfrm>
            <a:off x="9424872" y="3522254"/>
            <a:ext cx="2347709" cy="234772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9629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6F11C18-89A6-4D09-85DF-DC9A63C50172}"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19</a:t>
            </a:fld>
            <a:endParaRPr lang="x-none"/>
          </a:p>
        </p:txBody>
      </p:sp>
      <p:sp>
        <p:nvSpPr>
          <p:cNvPr id="5" name="object 3"/>
          <p:cNvSpPr txBox="1"/>
          <p:nvPr/>
        </p:nvSpPr>
        <p:spPr>
          <a:xfrm>
            <a:off x="228597" y="493360"/>
            <a:ext cx="8028711" cy="276999"/>
          </a:xfrm>
          <a:prstGeom prst="rect">
            <a:avLst/>
          </a:prstGeom>
          <a:solidFill>
            <a:srgbClr val="0086AC"/>
          </a:solidFill>
        </p:spPr>
        <p:txBody>
          <a:bodyPr vert="horz" wrap="square" lIns="0" tIns="0" rIns="0" bIns="0" rtlCol="0">
            <a:spAutoFit/>
          </a:bodyPr>
          <a:lstStyle/>
          <a:p>
            <a:r>
              <a:rPr lang="lt-LT" b="1" smtClean="0">
                <a:solidFill>
                  <a:schemeClr val="bg1"/>
                </a:solidFill>
              </a:rPr>
              <a:t> 13. Inovacijos</a:t>
            </a:r>
            <a:endParaRPr lang="en-US" b="1">
              <a:solidFill>
                <a:schemeClr val="bg1"/>
              </a:solidFill>
            </a:endParaRPr>
          </a:p>
        </p:txBody>
      </p:sp>
      <p:sp>
        <p:nvSpPr>
          <p:cNvPr id="7" name="Stačiakampis 6"/>
          <p:cNvSpPr/>
          <p:nvPr/>
        </p:nvSpPr>
        <p:spPr>
          <a:xfrm>
            <a:off x="228600" y="1017216"/>
            <a:ext cx="6713313" cy="369332"/>
          </a:xfrm>
          <a:prstGeom prst="rect">
            <a:avLst/>
          </a:prstGeom>
        </p:spPr>
        <p:txBody>
          <a:bodyPr wrap="none">
            <a:spAutoFit/>
          </a:bodyPr>
          <a:lstStyle/>
          <a:p>
            <a:pPr eaLnBrk="0" fontAlgn="base" hangingPunct="0">
              <a:spcBef>
                <a:spcPct val="0"/>
              </a:spcBef>
              <a:spcAft>
                <a:spcPct val="0"/>
              </a:spcAft>
            </a:pP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Pagrindimas</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a:t>
            </a:r>
            <a:r>
              <a:rPr lang="lt-LT" altLang="en-US" b="1" smtClean="0">
                <a:latin typeface="Times New Roman" pitchFamily="18" charset="0"/>
                <a:cs typeface="Times New Roman" panose="02020603050405020304" pitchFamily="18" charset="0"/>
                <a:sym typeface="Wingdings 2" pitchFamily="18" charset="2"/>
              </a:rPr>
              <a:t>			           </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TAIP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NE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endParaRPr lang="en-US" altLang="en-US" b="1">
              <a:latin typeface="Times New Roman" pitchFamily="18" charset="0"/>
              <a:cs typeface="Times New Roman" panose="02020603050405020304" pitchFamily="18" charset="0"/>
              <a:sym typeface="Wingdings 2" pitchFamily="18" charset="2"/>
            </a:endParaRPr>
          </a:p>
        </p:txBody>
      </p:sp>
      <p:sp>
        <p:nvSpPr>
          <p:cNvPr id="9" name="object 17"/>
          <p:cNvSpPr/>
          <p:nvPr/>
        </p:nvSpPr>
        <p:spPr>
          <a:xfrm>
            <a:off x="228597" y="971050"/>
            <a:ext cx="6525769" cy="461665"/>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0" name="object 24"/>
          <p:cNvSpPr/>
          <p:nvPr/>
        </p:nvSpPr>
        <p:spPr>
          <a:xfrm>
            <a:off x="8438321" y="545794"/>
            <a:ext cx="3129433" cy="1153797"/>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Atitiktis </a:t>
            </a:r>
            <a:r>
              <a:rPr lang="lt-LT">
                <a:latin typeface="Trebuchet MS" panose="020B0603020202020204" pitchFamily="34" charset="0"/>
              </a:rPr>
              <a:t>šiam prioritetui bus vertinama atsižvelgiant </a:t>
            </a:r>
            <a:endParaRPr lang="en-US">
              <a:latin typeface="Trebuchet MS" panose="020B0603020202020204" pitchFamily="34" charset="0"/>
            </a:endParaRPr>
          </a:p>
          <a:p>
            <a:pPr algn="ctr"/>
            <a:r>
              <a:rPr lang="en-US" u="sng">
                <a:latin typeface="Trebuchet MS" panose="020B0603020202020204" pitchFamily="34" charset="0"/>
                <a:hlinkClick r:id="rId2"/>
              </a:rPr>
              <a:t>https://www.infolex.lt/ta/320618</a:t>
            </a:r>
            <a:r>
              <a:rPr lang="en-US" smtClean="0">
                <a:latin typeface="Trebuchet MS" panose="020B0603020202020204" pitchFamily="34" charset="0"/>
              </a:rPr>
              <a:t>)</a:t>
            </a:r>
            <a:endParaRPr lang="lt-LT" smtClean="0">
              <a:latin typeface="Trebuchet MS" panose="020B0603020202020204" pitchFamily="34" charset="0"/>
            </a:endParaRPr>
          </a:p>
          <a:p>
            <a:pPr algn="ctr"/>
            <a:endParaRPr lang="lt-LT">
              <a:latin typeface="Trebuchet MS" panose="020B0603020202020204" pitchFamily="34" charset="0"/>
              <a:cs typeface="Trebuchet MS"/>
            </a:endParaRPr>
          </a:p>
          <a:p>
            <a:pPr algn="ctr"/>
            <a:endParaRPr>
              <a:latin typeface="Trebuchet MS" panose="020B0603020202020204" pitchFamily="34" charset="0"/>
            </a:endParaRPr>
          </a:p>
        </p:txBody>
      </p:sp>
      <p:sp>
        <p:nvSpPr>
          <p:cNvPr id="11" name="Rodyklė kairėn 10"/>
          <p:cNvSpPr/>
          <p:nvPr/>
        </p:nvSpPr>
        <p:spPr>
          <a:xfrm>
            <a:off x="6782077" y="1122692"/>
            <a:ext cx="1656244" cy="2190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7"/>
          <p:cNvSpPr txBox="1">
            <a:spLocks/>
          </p:cNvSpPr>
          <p:nvPr/>
        </p:nvSpPr>
        <p:spPr>
          <a:xfrm>
            <a:off x="228595" y="1932369"/>
            <a:ext cx="8028711" cy="249299"/>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latin typeface="+mn-lt"/>
              </a:rPr>
              <a:t> 14. Socialinis verslas</a:t>
            </a:r>
            <a:endParaRPr lang="en-US" sz="1800" b="1">
              <a:solidFill>
                <a:schemeClr val="bg1"/>
              </a:solidFill>
              <a:latin typeface="+mn-lt"/>
            </a:endParaRPr>
          </a:p>
        </p:txBody>
      </p:sp>
      <p:sp>
        <p:nvSpPr>
          <p:cNvPr id="14" name="object 17"/>
          <p:cNvSpPr/>
          <p:nvPr/>
        </p:nvSpPr>
        <p:spPr>
          <a:xfrm>
            <a:off x="228598" y="4495511"/>
            <a:ext cx="7114312" cy="369333"/>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5" name="object 24"/>
          <p:cNvSpPr/>
          <p:nvPr/>
        </p:nvSpPr>
        <p:spPr>
          <a:xfrm>
            <a:off x="8354742" y="1989525"/>
            <a:ext cx="3296590" cy="1697892"/>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a:latin typeface="Trebuchet MS" panose="020B0603020202020204" pitchFamily="34" charset="0"/>
              </a:rPr>
              <a:t>Atitiktis šiam prioritetui bus vertinama atsižvelgiant</a:t>
            </a:r>
            <a:endParaRPr lang="en-US">
              <a:latin typeface="Trebuchet MS" panose="020B0603020202020204" pitchFamily="34" charset="0"/>
            </a:endParaRPr>
          </a:p>
          <a:p>
            <a:pPr algn="ctr"/>
            <a:r>
              <a:rPr lang="lt-LT" u="sng">
                <a:latin typeface="Trebuchet MS" panose="020B0603020202020204" pitchFamily="34" charset="0"/>
                <a:hlinkClick r:id="rId3"/>
              </a:rPr>
              <a:t>https://www.e-tar.lt/portal/lt/legalAct/c2dd3290c53e11e79122ea2db7aeb5f0/asr</a:t>
            </a:r>
            <a:r>
              <a:rPr lang="lt-LT">
                <a:latin typeface="Trebuchet MS" panose="020B0603020202020204" pitchFamily="34" charset="0"/>
              </a:rPr>
              <a:t>)</a:t>
            </a:r>
            <a:endParaRPr>
              <a:latin typeface="Trebuchet MS" panose="020B0603020202020204" pitchFamily="34" charset="0"/>
            </a:endParaRPr>
          </a:p>
        </p:txBody>
      </p:sp>
      <p:sp>
        <p:nvSpPr>
          <p:cNvPr id="16" name="Rodyklė kairėn 15"/>
          <p:cNvSpPr/>
          <p:nvPr/>
        </p:nvSpPr>
        <p:spPr>
          <a:xfrm>
            <a:off x="6782077" y="2455977"/>
            <a:ext cx="1572665" cy="283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7"/>
          <p:cNvSpPr/>
          <p:nvPr/>
        </p:nvSpPr>
        <p:spPr>
          <a:xfrm>
            <a:off x="256308" y="2376806"/>
            <a:ext cx="6525769" cy="461665"/>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18" name="Stačiakampis 17"/>
          <p:cNvSpPr/>
          <p:nvPr/>
        </p:nvSpPr>
        <p:spPr>
          <a:xfrm>
            <a:off x="256308" y="2393433"/>
            <a:ext cx="6713313" cy="369332"/>
          </a:xfrm>
          <a:prstGeom prst="rect">
            <a:avLst/>
          </a:prstGeom>
        </p:spPr>
        <p:txBody>
          <a:bodyPr wrap="none">
            <a:spAutoFit/>
          </a:bodyPr>
          <a:lstStyle/>
          <a:p>
            <a:pPr eaLnBrk="0" fontAlgn="base" hangingPunct="0">
              <a:spcBef>
                <a:spcPct val="0"/>
              </a:spcBef>
              <a:spcAft>
                <a:spcPct val="0"/>
              </a:spcAft>
            </a:pP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Pagrindimas</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a:t>
            </a:r>
            <a:r>
              <a:rPr lang="lt-LT" altLang="en-US" b="1" smtClean="0">
                <a:latin typeface="Times New Roman" pitchFamily="18" charset="0"/>
                <a:cs typeface="Times New Roman" panose="02020603050405020304" pitchFamily="18" charset="0"/>
                <a:sym typeface="Wingdings 2" pitchFamily="18" charset="2"/>
              </a:rPr>
              <a:t>			           </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TAIP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NE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endParaRPr lang="en-US" altLang="en-US" b="1">
              <a:latin typeface="Times New Roman" pitchFamily="18" charset="0"/>
              <a:cs typeface="Times New Roman" panose="02020603050405020304" pitchFamily="18" charset="0"/>
              <a:sym typeface="Wingdings 2" pitchFamily="18" charset="2"/>
            </a:endParaRPr>
          </a:p>
        </p:txBody>
      </p:sp>
      <p:sp>
        <p:nvSpPr>
          <p:cNvPr id="20" name="object 5"/>
          <p:cNvSpPr/>
          <p:nvPr/>
        </p:nvSpPr>
        <p:spPr>
          <a:xfrm>
            <a:off x="228595" y="3687417"/>
            <a:ext cx="8028713" cy="427383"/>
          </a:xfrm>
          <a:custGeom>
            <a:avLst/>
            <a:gdLst/>
            <a:ahLst/>
            <a:cxnLst/>
            <a:rect l="l" t="t" r="r" b="b"/>
            <a:pathLst>
              <a:path w="8709660" h="216534">
                <a:moveTo>
                  <a:pt x="8709660" y="0"/>
                </a:moveTo>
                <a:lnTo>
                  <a:pt x="0" y="0"/>
                </a:lnTo>
                <a:lnTo>
                  <a:pt x="0" y="216408"/>
                </a:lnTo>
                <a:lnTo>
                  <a:pt x="8709660" y="216408"/>
                </a:lnTo>
                <a:lnTo>
                  <a:pt x="8709660" y="0"/>
                </a:lnTo>
                <a:close/>
              </a:path>
            </a:pathLst>
          </a:custGeom>
          <a:solidFill>
            <a:srgbClr val="176390"/>
          </a:solidFill>
        </p:spPr>
        <p:txBody>
          <a:bodyPr wrap="square" lIns="0" tIns="0" rIns="0" bIns="0" rtlCol="0"/>
          <a:lstStyle/>
          <a:p>
            <a:r>
              <a:rPr lang="lt-LT" b="1" smtClean="0">
                <a:solidFill>
                  <a:schemeClr val="bg1"/>
                </a:solidFill>
              </a:rPr>
              <a:t>15. Stratuolis</a:t>
            </a:r>
            <a:endParaRPr lang="en-US" b="1">
              <a:solidFill>
                <a:schemeClr val="bg1"/>
              </a:solidFill>
            </a:endParaRPr>
          </a:p>
        </p:txBody>
      </p:sp>
      <p:sp>
        <p:nvSpPr>
          <p:cNvPr id="21" name="Stačiakampis 20"/>
          <p:cNvSpPr/>
          <p:nvPr/>
        </p:nvSpPr>
        <p:spPr>
          <a:xfrm>
            <a:off x="256308" y="4495512"/>
            <a:ext cx="6713313" cy="369332"/>
          </a:xfrm>
          <a:prstGeom prst="rect">
            <a:avLst/>
          </a:prstGeom>
        </p:spPr>
        <p:txBody>
          <a:bodyPr wrap="none">
            <a:spAutoFit/>
          </a:bodyPr>
          <a:lstStyle/>
          <a:p>
            <a:pPr eaLnBrk="0" fontAlgn="base" hangingPunct="0">
              <a:spcBef>
                <a:spcPct val="0"/>
              </a:spcBef>
              <a:spcAft>
                <a:spcPct val="0"/>
              </a:spcAft>
            </a:pP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Pagrindimas</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a:t>
            </a:r>
            <a:r>
              <a:rPr lang="lt-LT" altLang="en-US" b="1" smtClean="0">
                <a:latin typeface="Times New Roman" pitchFamily="18" charset="0"/>
                <a:cs typeface="Times New Roman" panose="02020603050405020304" pitchFamily="18" charset="0"/>
                <a:sym typeface="Wingdings 2" pitchFamily="18" charset="2"/>
              </a:rPr>
              <a:t>			           </a:t>
            </a:r>
            <a:r>
              <a:rPr lang="lt-LT" altLang="en-US" b="1" smtClean="0">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TAIP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r>
              <a:rPr lang="lt-LT" altLang="en-US" b="1">
                <a:solidFill>
                  <a:srgbClr val="000000"/>
                </a:solidFill>
                <a:latin typeface="Times New Roman" pitchFamily="18" charset="0"/>
                <a:ea typeface="Times New Roman" pitchFamily="18" charset="0"/>
                <a:cs typeface="Times New Roman" panose="02020603050405020304" pitchFamily="18" charset="0"/>
                <a:sym typeface="Wingdings 2" pitchFamily="18" charset="2"/>
              </a:rPr>
              <a:t>NE  </a:t>
            </a:r>
            <a:r>
              <a:rPr lang="lt-LT" altLang="en-US" b="1">
                <a:solidFill>
                  <a:srgbClr val="000000"/>
                </a:solidFill>
                <a:latin typeface="Times New Roman" panose="02020603050405020304" pitchFamily="18" charset="0"/>
                <a:ea typeface="Times New Roman" pitchFamily="18" charset="0"/>
                <a:cs typeface="Times New Roman" panose="02020603050405020304" pitchFamily="18" charset="0"/>
              </a:rPr>
              <a:t>      </a:t>
            </a:r>
            <a:endParaRPr lang="en-US" altLang="en-US" b="1">
              <a:latin typeface="Times New Roman" pitchFamily="18" charset="0"/>
              <a:cs typeface="Times New Roman" panose="02020603050405020304" pitchFamily="18" charset="0"/>
              <a:sym typeface="Wingdings 2" pitchFamily="18" charset="2"/>
            </a:endParaRPr>
          </a:p>
        </p:txBody>
      </p:sp>
      <p:sp>
        <p:nvSpPr>
          <p:cNvPr id="22" name="Rodyklė kairėn 21"/>
          <p:cNvSpPr/>
          <p:nvPr/>
        </p:nvSpPr>
        <p:spPr>
          <a:xfrm>
            <a:off x="7342911" y="4538192"/>
            <a:ext cx="1333196" cy="283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ject 24"/>
          <p:cNvSpPr/>
          <p:nvPr/>
        </p:nvSpPr>
        <p:spPr>
          <a:xfrm>
            <a:off x="8676107" y="4268899"/>
            <a:ext cx="3296590" cy="1697892"/>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a:latin typeface="Trebuchet MS" panose="020B0603020202020204" pitchFamily="34" charset="0"/>
              </a:rPr>
              <a:t>D</a:t>
            </a:r>
            <a:r>
              <a:rPr lang="en-US" smtClean="0">
                <a:latin typeface="Trebuchet MS" panose="020B0603020202020204" pitchFamily="34" charset="0"/>
              </a:rPr>
              <a:t>idelį </a:t>
            </a:r>
            <a:r>
              <a:rPr lang="en-US">
                <a:latin typeface="Trebuchet MS" panose="020B0603020202020204" pitchFamily="34" charset="0"/>
              </a:rPr>
              <a:t>ir inovacijomis grindžiamą verslo plėtros potencialą turinti labai maža ar maža įmonė, Juridinių asmenų registre registruota ne ilgiau kaip 5 metus. </a:t>
            </a:r>
            <a:endParaRPr>
              <a:latin typeface="Trebuchet MS" panose="020B0603020202020204" pitchFamily="34" charset="0"/>
            </a:endParaRPr>
          </a:p>
        </p:txBody>
      </p:sp>
    </p:spTree>
    <p:extLst>
      <p:ext uri="{BB962C8B-B14F-4D97-AF65-F5344CB8AC3E}">
        <p14:creationId xmlns:p14="http://schemas.microsoft.com/office/powerpoint/2010/main" val="224031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20FF46-2A90-EF42-A198-DD096B048993}"/>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4" name="Slide Number Placeholder 3">
            <a:extLst>
              <a:ext uri="{FF2B5EF4-FFF2-40B4-BE49-F238E27FC236}">
                <a16:creationId xmlns:a16="http://schemas.microsoft.com/office/drawing/2014/main" xmlns="" id="{56F426B7-3FA7-354E-BB24-527E8226735F}"/>
              </a:ext>
            </a:extLst>
          </p:cNvPr>
          <p:cNvSpPr>
            <a:spLocks noGrp="1"/>
          </p:cNvSpPr>
          <p:nvPr>
            <p:ph type="sldNum" sz="quarter" idx="12"/>
          </p:nvPr>
        </p:nvSpPr>
        <p:spPr/>
        <p:txBody>
          <a:bodyPr/>
          <a:lstStyle/>
          <a:p>
            <a:fld id="{3FAD04EE-1878-2047-8E3A-873E54783374}" type="slidenum">
              <a:rPr lang="x-none" smtClean="0"/>
              <a:t>2</a:t>
            </a:fld>
            <a:endParaRPr lang="x-none"/>
          </a:p>
        </p:txBody>
      </p:sp>
      <p:sp>
        <p:nvSpPr>
          <p:cNvPr id="12" name="TextBox 11">
            <a:extLst>
              <a:ext uri="{FF2B5EF4-FFF2-40B4-BE49-F238E27FC236}">
                <a16:creationId xmlns="" xmlns:a16="http://schemas.microsoft.com/office/drawing/2014/main" id="{B354ADF4-66B3-DB47-9A9A-7DB747E41972}"/>
              </a:ext>
            </a:extLst>
          </p:cNvPr>
          <p:cNvSpPr txBox="1"/>
          <p:nvPr/>
        </p:nvSpPr>
        <p:spPr>
          <a:xfrm>
            <a:off x="291719" y="1020388"/>
            <a:ext cx="8114150" cy="2031325"/>
          </a:xfrm>
          <a:prstGeom prst="rect">
            <a:avLst/>
          </a:prstGeom>
          <a:noFill/>
        </p:spPr>
        <p:txBody>
          <a:bodyPr wrap="square" rtlCol="0">
            <a:spAutoFit/>
          </a:bodyPr>
          <a:lstStyle/>
          <a:p>
            <a:pPr marL="285750" indent="-285750">
              <a:buFont typeface="Wingdings" panose="05000000000000000000" pitchFamily="2" charset="2"/>
              <a:buChar char="ü"/>
            </a:pPr>
            <a:r>
              <a:rPr lang="lt-LT" b="1">
                <a:solidFill>
                  <a:schemeClr val="accent5">
                    <a:lumMod val="75000"/>
                  </a:schemeClr>
                </a:solidFill>
                <a:latin typeface="Baskerville Old Face" panose="02020602080505020303" pitchFamily="18" charset="0"/>
              </a:rPr>
              <a:t>D</a:t>
            </a:r>
            <a:r>
              <a:rPr lang="en-US" b="1" smtClean="0">
                <a:solidFill>
                  <a:schemeClr val="accent5">
                    <a:lumMod val="75000"/>
                  </a:schemeClr>
                </a:solidFill>
                <a:latin typeface="Baskerville Old Face" panose="02020602080505020303" pitchFamily="18" charset="0"/>
              </a:rPr>
              <a:t>idinamos </a:t>
            </a:r>
            <a:r>
              <a:rPr lang="en-US" b="1">
                <a:solidFill>
                  <a:schemeClr val="accent5">
                    <a:lumMod val="75000"/>
                  </a:schemeClr>
                </a:solidFill>
                <a:latin typeface="Baskerville Old Face" panose="02020602080505020303" pitchFamily="18" charset="0"/>
              </a:rPr>
              <a:t>kompensacinės </a:t>
            </a:r>
            <a:r>
              <a:rPr lang="en-US" b="1" smtClean="0">
                <a:solidFill>
                  <a:schemeClr val="accent5">
                    <a:lumMod val="75000"/>
                  </a:schemeClr>
                </a:solidFill>
                <a:latin typeface="Baskerville Old Face" panose="02020602080505020303" pitchFamily="18" charset="0"/>
              </a:rPr>
              <a:t>sumos</a:t>
            </a:r>
            <a:r>
              <a:rPr lang="lt-LT" b="1" smtClean="0">
                <a:solidFill>
                  <a:schemeClr val="accent5">
                    <a:lumMod val="75000"/>
                  </a:schemeClr>
                </a:solidFill>
                <a:latin typeface="Baskerville Old Face" panose="02020602080505020303" pitchFamily="18" charset="0"/>
              </a:rPr>
              <a:t>:</a:t>
            </a:r>
          </a:p>
          <a:p>
            <a:pPr marL="742950" lvl="1" indent="-285750">
              <a:buFont typeface="Wingdings" panose="05000000000000000000" pitchFamily="2" charset="2"/>
              <a:buChar char="Ø"/>
            </a:pPr>
            <a:r>
              <a:rPr lang="lt-LT">
                <a:latin typeface="Baskerville Old Face" panose="02020602080505020303" pitchFamily="18" charset="0"/>
              </a:rPr>
              <a:t>einamaisiais kalendoriniais metais vienas pareiškėjas gali teikti po vieną paraišką, kurioje prašoma finansuoti nuo 500 iki 5000 Eur</a:t>
            </a:r>
            <a:r>
              <a:rPr lang="lt-LT" smtClean="0">
                <a:latin typeface="Baskerville Old Face" panose="02020602080505020303" pitchFamily="18" charset="0"/>
              </a:rPr>
              <a:t>.</a:t>
            </a:r>
          </a:p>
          <a:p>
            <a:pPr lvl="1"/>
            <a:endParaRPr lang="en-US">
              <a:latin typeface="Baskerville Old Face" panose="02020602080505020303" pitchFamily="18" charset="0"/>
            </a:endParaRPr>
          </a:p>
          <a:p>
            <a:pPr marL="285750" indent="-285750">
              <a:buFont typeface="Wingdings" panose="05000000000000000000" pitchFamily="2" charset="2"/>
              <a:buChar char="ü"/>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en-US" b="1" dirty="0">
              <a:latin typeface="Bahnschrift SemiBold" panose="020B0502040204020203" pitchFamily="34" charset="0"/>
              <a:ea typeface="Lato" charset="0"/>
              <a:cs typeface="Lato" charset="0"/>
            </a:endParaRPr>
          </a:p>
        </p:txBody>
      </p:sp>
      <p:sp>
        <p:nvSpPr>
          <p:cNvPr id="13" name="TextBox 12">
            <a:extLst>
              <a:ext uri="{FF2B5EF4-FFF2-40B4-BE49-F238E27FC236}">
                <a16:creationId xmlns="" xmlns:a16="http://schemas.microsoft.com/office/drawing/2014/main" id="{E8E2F14C-6C4D-B247-B802-478510C3CF38}"/>
              </a:ext>
            </a:extLst>
          </p:cNvPr>
          <p:cNvSpPr txBox="1"/>
          <p:nvPr/>
        </p:nvSpPr>
        <p:spPr>
          <a:xfrm>
            <a:off x="583894" y="178487"/>
            <a:ext cx="7502487" cy="630942"/>
          </a:xfrm>
          <a:prstGeom prst="rect">
            <a:avLst/>
          </a:prstGeom>
          <a:noFill/>
        </p:spPr>
        <p:txBody>
          <a:bodyPr wrap="square" rtlCol="0">
            <a:spAutoFit/>
          </a:bodyPr>
          <a:lstStyle/>
          <a:p>
            <a:r>
              <a:rPr lang="lt-LT" sz="3500" b="1" dirty="0" smtClean="0">
                <a:solidFill>
                  <a:schemeClr val="accent1"/>
                </a:solidFill>
                <a:latin typeface="Bahnschrift SemiBold" panose="020B0502040204020203" pitchFamily="34" charset="0"/>
                <a:ea typeface="Lato Black" panose="020F0502020204030203" pitchFamily="34" charset="0"/>
                <a:cs typeface="Lato Black" panose="020F0502020204030203" pitchFamily="34" charset="0"/>
              </a:rPr>
              <a:t>Svarbiausi nuostatų pasikeitimai</a:t>
            </a:r>
            <a:endParaRPr lang="en-US" sz="3500" b="1" dirty="0">
              <a:solidFill>
                <a:schemeClr val="accent1"/>
              </a:solidFill>
              <a:latin typeface="Bahnschrift SemiBold" panose="020B0502040204020203" pitchFamily="34" charset="0"/>
              <a:ea typeface="Lato Black" panose="020F0502020204030203" pitchFamily="34" charset="0"/>
              <a:cs typeface="Lato Black" panose="020F0502020204030203" pitchFamily="34" charset="0"/>
            </a:endParaRPr>
          </a:p>
        </p:txBody>
      </p:sp>
      <p:sp>
        <p:nvSpPr>
          <p:cNvPr id="15" name="TextBox 14">
            <a:extLst>
              <a:ext uri="{FF2B5EF4-FFF2-40B4-BE49-F238E27FC236}">
                <a16:creationId xmlns="" xmlns:a16="http://schemas.microsoft.com/office/drawing/2014/main" id="{B354ADF4-66B3-DB47-9A9A-7DB747E41972}"/>
              </a:ext>
            </a:extLst>
          </p:cNvPr>
          <p:cNvSpPr txBox="1"/>
          <p:nvPr/>
        </p:nvSpPr>
        <p:spPr>
          <a:xfrm>
            <a:off x="278063" y="2001204"/>
            <a:ext cx="6904935" cy="2308324"/>
          </a:xfrm>
          <a:prstGeom prst="rect">
            <a:avLst/>
          </a:prstGeom>
          <a:noFill/>
        </p:spPr>
        <p:txBody>
          <a:bodyPr wrap="square" rtlCol="0">
            <a:spAutoFit/>
          </a:bodyPr>
          <a:lstStyle/>
          <a:p>
            <a:pPr marL="285750" indent="-285750">
              <a:buFont typeface="Wingdings" panose="05000000000000000000" pitchFamily="2" charset="2"/>
              <a:buChar char="ü"/>
            </a:pPr>
            <a:r>
              <a:rPr lang="lt-LT" b="1" smtClean="0">
                <a:solidFill>
                  <a:schemeClr val="accent5">
                    <a:lumMod val="75000"/>
                  </a:schemeClr>
                </a:solidFill>
                <a:latin typeface="Baskerville Old Face" panose="02020602080505020303" pitchFamily="18" charset="0"/>
              </a:rPr>
              <a:t>Nauja programos priemonės kryptis naujai registruotoms įmonėms:</a:t>
            </a:r>
          </a:p>
          <a:p>
            <a:pPr marL="742950" lvl="1" indent="-285750">
              <a:buFont typeface="Wingdings" panose="05000000000000000000" pitchFamily="2" charset="2"/>
              <a:buChar char="Ø"/>
            </a:pPr>
            <a:r>
              <a:rPr lang="lt-LT">
                <a:latin typeface="Baskerville Old Face" panose="02020602080505020303" pitchFamily="18" charset="0"/>
              </a:rPr>
              <a:t>pradinių steigimosi išlaidų dalinis padengimas (mokestis VĮ Registrų centrui </a:t>
            </a:r>
            <a:r>
              <a:rPr lang="lt-LT" smtClean="0">
                <a:latin typeface="Baskerville Old Face" panose="02020602080505020303" pitchFamily="18" charset="0"/>
              </a:rPr>
              <a:t>įrangos </a:t>
            </a:r>
            <a:r>
              <a:rPr lang="lt-LT">
                <a:latin typeface="Baskerville Old Face" panose="02020602080505020303" pitchFamily="18" charset="0"/>
              </a:rPr>
              <a:t>ir darbo įrankių įsigijimas). Galima skirti parama – 1000 </a:t>
            </a:r>
            <a:r>
              <a:rPr lang="lt-LT" smtClean="0">
                <a:latin typeface="Baskerville Old Face" panose="02020602080505020303" pitchFamily="18" charset="0"/>
              </a:rPr>
              <a:t>Eur.</a:t>
            </a:r>
            <a:endParaRPr lang="en-US" b="1">
              <a:latin typeface="Baskerville Old Face" panose="02020602080505020303" pitchFamily="18" charset="0"/>
            </a:endParaRPr>
          </a:p>
          <a:p>
            <a:pPr lvl="1"/>
            <a:endParaRPr lang="en-US">
              <a:latin typeface="Baskerville Old Face" panose="02020602080505020303" pitchFamily="18" charset="0"/>
            </a:endParaRPr>
          </a:p>
          <a:p>
            <a:pPr marL="285750" indent="-285750">
              <a:buFont typeface="Wingdings" panose="05000000000000000000" pitchFamily="2" charset="2"/>
              <a:buChar char="ü"/>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en-US" b="1" dirty="0">
              <a:latin typeface="Bahnschrift SemiBold" panose="020B0502040204020203" pitchFamily="34" charset="0"/>
              <a:ea typeface="Lato" charset="0"/>
              <a:cs typeface="Lato" charset="0"/>
            </a:endParaRPr>
          </a:p>
        </p:txBody>
      </p:sp>
      <p:sp>
        <p:nvSpPr>
          <p:cNvPr id="16" name="TextBox 15">
            <a:extLst>
              <a:ext uri="{FF2B5EF4-FFF2-40B4-BE49-F238E27FC236}">
                <a16:creationId xmlns="" xmlns:a16="http://schemas.microsoft.com/office/drawing/2014/main" id="{B354ADF4-66B3-DB47-9A9A-7DB747E41972}"/>
              </a:ext>
            </a:extLst>
          </p:cNvPr>
          <p:cNvSpPr txBox="1"/>
          <p:nvPr/>
        </p:nvSpPr>
        <p:spPr>
          <a:xfrm>
            <a:off x="278062" y="3303305"/>
            <a:ext cx="7521880" cy="3970318"/>
          </a:xfrm>
          <a:prstGeom prst="rect">
            <a:avLst/>
          </a:prstGeom>
          <a:noFill/>
        </p:spPr>
        <p:txBody>
          <a:bodyPr wrap="square" rtlCol="0">
            <a:spAutoFit/>
          </a:bodyPr>
          <a:lstStyle/>
          <a:p>
            <a:pPr marL="285750" indent="-285750">
              <a:buFont typeface="Wingdings" panose="05000000000000000000" pitchFamily="2" charset="2"/>
              <a:buChar char="ü"/>
            </a:pPr>
            <a:r>
              <a:rPr lang="lt-LT" b="1" smtClean="0">
                <a:solidFill>
                  <a:schemeClr val="accent5">
                    <a:lumMod val="75000"/>
                  </a:schemeClr>
                </a:solidFill>
                <a:latin typeface="Baskerville Old Face" panose="02020602080505020303" pitchFamily="18" charset="0"/>
              </a:rPr>
              <a:t>Supaprastintas paraiškų vertinimas:</a:t>
            </a:r>
          </a:p>
          <a:p>
            <a:pPr marL="742950" lvl="1" indent="-285750">
              <a:buFont typeface="Wingdings" panose="05000000000000000000" pitchFamily="2" charset="2"/>
              <a:buChar char="Ø"/>
            </a:pPr>
            <a:r>
              <a:rPr lang="lt-LT">
                <a:latin typeface="Baskerville Old Face" panose="02020602080505020303" pitchFamily="18" charset="0"/>
              </a:rPr>
              <a:t>paraiškai administracinio vertinimo metu atitikus nuostatų reikalavimus skirti 50 proc. kompensaciją nuo prašomos paraiškoje sumos, o papildomus balus paraiškai suteikti priklausomai nuo surinkto balų skaičiaus, skiriant finansavimą: </a:t>
            </a:r>
            <a:endParaRPr lang="en-US">
              <a:latin typeface="Baskerville Old Face" panose="02020602080505020303" pitchFamily="18" charset="0"/>
            </a:endParaRPr>
          </a:p>
          <a:p>
            <a:pPr lvl="1"/>
            <a:r>
              <a:rPr lang="lt-LT">
                <a:latin typeface="Baskerville Old Face" panose="02020602080505020303" pitchFamily="18" charset="0"/>
              </a:rPr>
              <a:t>	5 balai – 100 proc. finansavimas;</a:t>
            </a:r>
            <a:endParaRPr lang="en-US">
              <a:latin typeface="Baskerville Old Face" panose="02020602080505020303" pitchFamily="18" charset="0"/>
            </a:endParaRPr>
          </a:p>
          <a:p>
            <a:pPr lvl="1"/>
            <a:r>
              <a:rPr lang="lt-LT">
                <a:latin typeface="Baskerville Old Face" panose="02020602080505020303" pitchFamily="18" charset="0"/>
              </a:rPr>
              <a:t>	4 balai – 90 proc. finansavimas;</a:t>
            </a:r>
            <a:endParaRPr lang="en-US">
              <a:latin typeface="Baskerville Old Face" panose="02020602080505020303" pitchFamily="18" charset="0"/>
            </a:endParaRPr>
          </a:p>
          <a:p>
            <a:pPr lvl="1"/>
            <a:r>
              <a:rPr lang="lt-LT">
                <a:latin typeface="Baskerville Old Face" panose="02020602080505020303" pitchFamily="18" charset="0"/>
              </a:rPr>
              <a:t>	3 balai – 80 proc. finansavimas;</a:t>
            </a:r>
            <a:endParaRPr lang="en-US">
              <a:latin typeface="Baskerville Old Face" panose="02020602080505020303" pitchFamily="18" charset="0"/>
            </a:endParaRPr>
          </a:p>
          <a:p>
            <a:pPr lvl="1"/>
            <a:r>
              <a:rPr lang="lt-LT">
                <a:latin typeface="Baskerville Old Face" panose="02020602080505020303" pitchFamily="18" charset="0"/>
              </a:rPr>
              <a:t>	2 balai – 70 proc. finansavimas;</a:t>
            </a:r>
            <a:endParaRPr lang="en-US">
              <a:latin typeface="Baskerville Old Face" panose="02020602080505020303" pitchFamily="18" charset="0"/>
            </a:endParaRPr>
          </a:p>
          <a:p>
            <a:pPr lvl="1"/>
            <a:r>
              <a:rPr lang="lt-LT">
                <a:latin typeface="Baskerville Old Face" panose="02020602080505020303" pitchFamily="18" charset="0"/>
              </a:rPr>
              <a:t>	1 balas – 60 proc. finansavimas.</a:t>
            </a:r>
            <a:endParaRPr lang="en-US">
              <a:latin typeface="Baskerville Old Face" panose="02020602080505020303" pitchFamily="18" charset="0"/>
            </a:endParaRPr>
          </a:p>
          <a:p>
            <a:pPr lvl="1"/>
            <a:endParaRPr lang="en-US">
              <a:latin typeface="Baskerville Old Face" panose="02020602080505020303" pitchFamily="18" charset="0"/>
            </a:endParaRPr>
          </a:p>
          <a:p>
            <a:pPr marL="285750" indent="-285750">
              <a:buFont typeface="Wingdings" panose="05000000000000000000" pitchFamily="2" charset="2"/>
              <a:buChar char="ü"/>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lt-LT" smtClean="0">
              <a:solidFill>
                <a:schemeClr val="accent5">
                  <a:lumMod val="75000"/>
                </a:schemeClr>
              </a:solidFill>
              <a:latin typeface="Baskerville Old Face" panose="02020602080505020303" pitchFamily="18" charset="0"/>
            </a:endParaRPr>
          </a:p>
          <a:p>
            <a:pPr marL="285750" indent="-285750">
              <a:buFont typeface="Wingdings" panose="05000000000000000000" pitchFamily="2" charset="2"/>
              <a:buChar char="Ø"/>
            </a:pPr>
            <a:endParaRPr lang="en-US" b="1" dirty="0">
              <a:latin typeface="Bahnschrift SemiBold" panose="020B0502040204020203" pitchFamily="34" charset="0"/>
              <a:ea typeface="Lato" charset="0"/>
              <a:cs typeface="Lato" charset="0"/>
            </a:endParaRPr>
          </a:p>
        </p:txBody>
      </p:sp>
    </p:spTree>
    <p:extLst>
      <p:ext uri="{BB962C8B-B14F-4D97-AF65-F5344CB8AC3E}">
        <p14:creationId xmlns:p14="http://schemas.microsoft.com/office/powerpoint/2010/main" val="367095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686A64B-A7D9-4F7C-BFA2-DD58A2FE061A}"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20</a:t>
            </a:fld>
            <a:endParaRPr lang="x-none"/>
          </a:p>
        </p:txBody>
      </p:sp>
      <p:sp>
        <p:nvSpPr>
          <p:cNvPr id="5" name="object 3"/>
          <p:cNvSpPr txBox="1">
            <a:spLocks/>
          </p:cNvSpPr>
          <p:nvPr/>
        </p:nvSpPr>
        <p:spPr>
          <a:xfrm>
            <a:off x="365759" y="234423"/>
            <a:ext cx="8426450" cy="249299"/>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1800" b="1" smtClean="0">
                <a:solidFill>
                  <a:schemeClr val="bg1"/>
                </a:solidFill>
                <a:latin typeface="+mn-lt"/>
              </a:rPr>
              <a:t> </a:t>
            </a:r>
            <a:r>
              <a:rPr lang="en-US" sz="1800" b="1" smtClean="0">
                <a:solidFill>
                  <a:schemeClr val="bg1"/>
                </a:solidFill>
                <a:latin typeface="+mn-lt"/>
              </a:rPr>
              <a:t>1</a:t>
            </a:r>
            <a:r>
              <a:rPr lang="lt-LT" sz="1800" b="1">
                <a:solidFill>
                  <a:schemeClr val="bg1"/>
                </a:solidFill>
                <a:latin typeface="+mn-lt"/>
              </a:rPr>
              <a:t>6</a:t>
            </a:r>
            <a:r>
              <a:rPr lang="en-US" sz="1800" b="1" smtClean="0">
                <a:solidFill>
                  <a:schemeClr val="bg1"/>
                </a:solidFill>
                <a:latin typeface="+mn-lt"/>
              </a:rPr>
              <a:t>. Nurodyt</a:t>
            </a:r>
            <a:r>
              <a:rPr lang="lt-LT" sz="1800" b="1" smtClean="0">
                <a:solidFill>
                  <a:schemeClr val="bg1"/>
                </a:solidFill>
                <a:latin typeface="+mn-lt"/>
              </a:rPr>
              <a:t>os</a:t>
            </a:r>
            <a:r>
              <a:rPr lang="en-US" sz="1800" b="1" smtClean="0">
                <a:solidFill>
                  <a:schemeClr val="bg1"/>
                </a:solidFill>
                <a:latin typeface="+mn-lt"/>
              </a:rPr>
              <a:t> ar pateikt</a:t>
            </a:r>
            <a:r>
              <a:rPr lang="lt-LT" sz="1800" b="1" smtClean="0">
                <a:solidFill>
                  <a:schemeClr val="bg1"/>
                </a:solidFill>
                <a:latin typeface="+mn-lt"/>
              </a:rPr>
              <a:t>os</a:t>
            </a:r>
            <a:r>
              <a:rPr lang="en-US" sz="1800" b="1" smtClean="0">
                <a:solidFill>
                  <a:schemeClr val="bg1"/>
                </a:solidFill>
                <a:latin typeface="+mn-lt"/>
              </a:rPr>
              <a:t> informacij</a:t>
            </a:r>
            <a:r>
              <a:rPr lang="lt-LT" sz="1800" b="1" smtClean="0">
                <a:solidFill>
                  <a:schemeClr val="bg1"/>
                </a:solidFill>
                <a:latin typeface="+mn-lt"/>
              </a:rPr>
              <a:t>os</a:t>
            </a:r>
            <a:r>
              <a:rPr lang="en-US" sz="1800" b="1" smtClean="0">
                <a:solidFill>
                  <a:schemeClr val="bg1"/>
                </a:solidFill>
                <a:latin typeface="+mn-lt"/>
              </a:rPr>
              <a:t> konfidencial</a:t>
            </a:r>
            <a:r>
              <a:rPr lang="lt-LT" sz="1800" b="1" smtClean="0">
                <a:solidFill>
                  <a:schemeClr val="bg1"/>
                </a:solidFill>
                <a:latin typeface="+mn-lt"/>
              </a:rPr>
              <a:t>umas</a:t>
            </a:r>
            <a:endParaRPr lang="en-US" sz="1800" b="1">
              <a:solidFill>
                <a:schemeClr val="bg1"/>
              </a:solidFill>
              <a:latin typeface="+mn-lt"/>
            </a:endParaRPr>
          </a:p>
        </p:txBody>
      </p:sp>
      <p:sp>
        <p:nvSpPr>
          <p:cNvPr id="6" name="Stačiakampis 5"/>
          <p:cNvSpPr/>
          <p:nvPr/>
        </p:nvSpPr>
        <p:spPr>
          <a:xfrm>
            <a:off x="365759" y="778409"/>
            <a:ext cx="8426450" cy="830997"/>
          </a:xfrm>
          <a:prstGeom prst="rect">
            <a:avLst/>
          </a:prstGeom>
        </p:spPr>
        <p:txBody>
          <a:bodyPr wrap="square">
            <a:spAutoFit/>
          </a:bodyPr>
          <a:lstStyle/>
          <a:p>
            <a:r>
              <a:rPr lang="lt-LT" sz="1600">
                <a:latin typeface="Times New Roman" panose="02020603050405020304" pitchFamily="18" charset="0"/>
                <a:cs typeface="Times New Roman" panose="02020603050405020304" pitchFamily="18" charset="0"/>
              </a:rPr>
              <a:t>13. Nurodyti ar pateikta informacija yra konfidenciali TAIP  NE  </a:t>
            </a:r>
            <a:endParaRPr lang="lt-LT" sz="1600" smtClean="0">
              <a:latin typeface="Times New Roman" panose="02020603050405020304" pitchFamily="18" charset="0"/>
              <a:cs typeface="Times New Roman" panose="02020603050405020304" pitchFamily="18" charset="0"/>
            </a:endParaRPr>
          </a:p>
          <a:p>
            <a:r>
              <a:rPr lang="lt-LT" sz="1600" smtClean="0">
                <a:latin typeface="Times New Roman" panose="02020603050405020304" pitchFamily="18" charset="0"/>
                <a:cs typeface="Times New Roman" panose="02020603050405020304" pitchFamily="18" charset="0"/>
              </a:rPr>
              <a:t>Pažymėjus </a:t>
            </a:r>
            <a:r>
              <a:rPr lang="lt-LT" sz="1600">
                <a:latin typeface="Times New Roman" panose="02020603050405020304" pitchFamily="18" charset="0"/>
                <a:cs typeface="Times New Roman" panose="02020603050405020304" pitchFamily="18" charset="0"/>
              </a:rPr>
              <a:t>langelį „TAIP“, nurodyti kurie dokumentai yra konfidencialūs: ..............................................................................................................................................................</a:t>
            </a:r>
            <a:endParaRPr lang="en-US" sz="1600">
              <a:latin typeface="Times New Roman" panose="02020603050405020304" pitchFamily="18" charset="0"/>
              <a:cs typeface="Times New Roman" panose="02020603050405020304" pitchFamily="18" charset="0"/>
            </a:endParaRPr>
          </a:p>
        </p:txBody>
      </p:sp>
      <p:sp>
        <p:nvSpPr>
          <p:cNvPr id="7" name="object 17"/>
          <p:cNvSpPr/>
          <p:nvPr/>
        </p:nvSpPr>
        <p:spPr>
          <a:xfrm>
            <a:off x="365759" y="778408"/>
            <a:ext cx="8127192" cy="830997"/>
          </a:xfrm>
          <a:custGeom>
            <a:avLst/>
            <a:gdLst/>
            <a:ahLst/>
            <a:cxnLst/>
            <a:rect l="l" t="t" r="r" b="b"/>
            <a:pathLst>
              <a:path w="5006340" h="243839">
                <a:moveTo>
                  <a:pt x="0" y="243839"/>
                </a:moveTo>
                <a:lnTo>
                  <a:pt x="5006340" y="243839"/>
                </a:lnTo>
                <a:lnTo>
                  <a:pt x="5006340" y="0"/>
                </a:lnTo>
                <a:lnTo>
                  <a:pt x="0" y="0"/>
                </a:lnTo>
                <a:lnTo>
                  <a:pt x="0" y="243839"/>
                </a:lnTo>
                <a:close/>
              </a:path>
            </a:pathLst>
          </a:custGeom>
          <a:ln w="25907">
            <a:solidFill>
              <a:srgbClr val="0086AC"/>
            </a:solidFill>
          </a:ln>
        </p:spPr>
        <p:txBody>
          <a:bodyPr wrap="square" lIns="0" tIns="0" rIns="0" bIns="0" rtlCol="0"/>
          <a:lstStyle/>
          <a:p>
            <a:endParaRPr/>
          </a:p>
        </p:txBody>
      </p:sp>
      <p:sp>
        <p:nvSpPr>
          <p:cNvPr id="8" name="object 24"/>
          <p:cNvSpPr/>
          <p:nvPr/>
        </p:nvSpPr>
        <p:spPr>
          <a:xfrm>
            <a:off x="9448800" y="778408"/>
            <a:ext cx="2341418" cy="1743119"/>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mtClean="0">
                <a:latin typeface="Trebuchet MS" panose="020B0603020202020204" pitchFamily="34" charset="0"/>
              </a:rPr>
              <a:t>Pažymima prašoma informacija;</a:t>
            </a:r>
          </a:p>
          <a:p>
            <a:pPr algn="ctr"/>
            <a:r>
              <a:rPr lang="lt-LT" smtClean="0">
                <a:latin typeface="Trebuchet MS" panose="020B0603020202020204" pitchFamily="34" charset="0"/>
                <a:cs typeface="Trebuchet MS"/>
              </a:rPr>
              <a:t>Pažymėjus ‚TAIP‘, nurodomi konfidencialūs dokumentai.</a:t>
            </a:r>
            <a:endParaRPr lang="lt-LT">
              <a:latin typeface="Trebuchet MS"/>
              <a:cs typeface="Trebuchet MS"/>
            </a:endParaRPr>
          </a:p>
          <a:p>
            <a:pPr algn="ctr"/>
            <a:endParaRPr lang="lt-LT">
              <a:latin typeface="Trebuchet MS" panose="020B0603020202020204" pitchFamily="34" charset="0"/>
              <a:cs typeface="Trebuchet MS"/>
            </a:endParaRPr>
          </a:p>
          <a:p>
            <a:pPr algn="ctr"/>
            <a:endParaRPr>
              <a:latin typeface="Trebuchet MS" panose="020B0603020202020204" pitchFamily="34" charset="0"/>
            </a:endParaRPr>
          </a:p>
        </p:txBody>
      </p:sp>
      <p:sp>
        <p:nvSpPr>
          <p:cNvPr id="9" name="Rodyklė kairėn 8"/>
          <p:cNvSpPr/>
          <p:nvPr/>
        </p:nvSpPr>
        <p:spPr>
          <a:xfrm>
            <a:off x="8492951" y="886691"/>
            <a:ext cx="955849" cy="3072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7"/>
          <p:cNvSpPr txBox="1">
            <a:spLocks/>
          </p:cNvSpPr>
          <p:nvPr/>
        </p:nvSpPr>
        <p:spPr>
          <a:xfrm>
            <a:off x="396239" y="2413258"/>
            <a:ext cx="8395970" cy="411651"/>
          </a:xfrm>
          <a:prstGeom prst="rect">
            <a:avLst/>
          </a:prstGeom>
          <a:solidFill>
            <a:srgbClr val="1AA3BD"/>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89535">
              <a:lnSpc>
                <a:spcPts val="1605"/>
              </a:lnSpc>
            </a:pPr>
            <a:endParaRPr lang="lt-LT" sz="1800" b="1" spc="-5" smtClean="0">
              <a:solidFill>
                <a:schemeClr val="bg1"/>
              </a:solidFill>
              <a:latin typeface="+mn-lt"/>
            </a:endParaRPr>
          </a:p>
          <a:p>
            <a:pPr marL="89535">
              <a:lnSpc>
                <a:spcPts val="1605"/>
              </a:lnSpc>
            </a:pPr>
            <a:r>
              <a:rPr lang="en-US" sz="1800" b="1" spc="-5" smtClean="0">
                <a:solidFill>
                  <a:schemeClr val="bg1"/>
                </a:solidFill>
                <a:latin typeface="+mn-lt"/>
              </a:rPr>
              <a:t>1</a:t>
            </a:r>
            <a:r>
              <a:rPr lang="lt-LT" sz="1800" b="1" spc="-5">
                <a:solidFill>
                  <a:schemeClr val="bg1"/>
                </a:solidFill>
                <a:latin typeface="+mn-lt"/>
              </a:rPr>
              <a:t>7</a:t>
            </a:r>
            <a:r>
              <a:rPr lang="en-US" sz="1800" b="1" spc="-5" smtClean="0">
                <a:solidFill>
                  <a:schemeClr val="bg1"/>
                </a:solidFill>
                <a:latin typeface="+mn-lt"/>
              </a:rPr>
              <a:t>.</a:t>
            </a:r>
            <a:r>
              <a:rPr lang="en-US" sz="1800" b="1" spc="-10" smtClean="0">
                <a:solidFill>
                  <a:schemeClr val="bg1"/>
                </a:solidFill>
                <a:latin typeface="+mn-lt"/>
              </a:rPr>
              <a:t> </a:t>
            </a:r>
            <a:r>
              <a:rPr lang="lt-LT" sz="1800" b="1" spc="-5" smtClean="0">
                <a:solidFill>
                  <a:schemeClr val="bg1"/>
                </a:solidFill>
                <a:latin typeface="+mn-lt"/>
              </a:rPr>
              <a:t>Biudžetas</a:t>
            </a:r>
            <a:endParaRPr lang="en-US" sz="1800" b="1" spc="-5" dirty="0">
              <a:solidFill>
                <a:schemeClr val="bg1"/>
              </a:solidFill>
              <a:latin typeface="+mn-lt"/>
            </a:endParaRPr>
          </a:p>
        </p:txBody>
      </p:sp>
      <p:sp>
        <p:nvSpPr>
          <p:cNvPr id="15" name="object 24"/>
          <p:cNvSpPr/>
          <p:nvPr/>
        </p:nvSpPr>
        <p:spPr>
          <a:xfrm>
            <a:off x="8056117" y="4757190"/>
            <a:ext cx="4031673" cy="2080534"/>
          </a:xfrm>
          <a:custGeom>
            <a:avLst/>
            <a:gdLst/>
            <a:ahLst/>
            <a:cxnLst/>
            <a:rect l="l" t="t" r="r" b="b"/>
            <a:pathLst>
              <a:path w="3148965" h="3169284">
                <a:moveTo>
                  <a:pt x="3148609" y="0"/>
                </a:moveTo>
                <a:lnTo>
                  <a:pt x="0" y="0"/>
                </a:lnTo>
                <a:lnTo>
                  <a:pt x="0" y="3169056"/>
                </a:lnTo>
                <a:lnTo>
                  <a:pt x="3148609" y="3169056"/>
                </a:lnTo>
                <a:lnTo>
                  <a:pt x="3148609" y="0"/>
                </a:lnTo>
                <a:close/>
              </a:path>
            </a:pathLst>
          </a:custGeom>
          <a:solidFill>
            <a:srgbClr val="28316C">
              <a:alpha val="29998"/>
            </a:srgbClr>
          </a:solidFill>
        </p:spPr>
        <p:txBody>
          <a:bodyPr wrap="square" lIns="0" tIns="0" rIns="0" bIns="0" rtlCol="0"/>
          <a:lstStyle/>
          <a:p>
            <a:pPr algn="ctr"/>
            <a:r>
              <a:rPr lang="lt-LT" sz="1700" smtClean="0">
                <a:latin typeface="Trebuchet MS" panose="020B0603020202020204" pitchFamily="34" charset="0"/>
              </a:rPr>
              <a:t>Biudžeto lentelė pildoma nurodant darbų pavadinimus (1 grafa);</a:t>
            </a:r>
          </a:p>
          <a:p>
            <a:pPr algn="ctr"/>
            <a:r>
              <a:rPr lang="lt-LT" sz="1700">
                <a:latin typeface="Trebuchet MS" panose="020B0603020202020204" pitchFamily="34" charset="0"/>
                <a:cs typeface="Trebuchet MS"/>
              </a:rPr>
              <a:t>a</a:t>
            </a:r>
            <a:r>
              <a:rPr lang="lt-LT" sz="1700" smtClean="0">
                <a:latin typeface="Trebuchet MS" panose="020B0603020202020204" pitchFamily="34" charset="0"/>
                <a:cs typeface="Trebuchet MS"/>
              </a:rPr>
              <a:t>pskaičiuojant patirtų išlaidų sąmatą be PVM (2 grafa, kuri turi sutapti su projekto paraiškos 7 punktu);</a:t>
            </a:r>
          </a:p>
          <a:p>
            <a:pPr algn="ctr"/>
            <a:r>
              <a:rPr lang="lt-LT" sz="1700" smtClean="0">
                <a:latin typeface="Trebuchet MS" panose="020B0603020202020204" pitchFamily="34" charset="0"/>
                <a:cs typeface="Trebuchet MS"/>
              </a:rPr>
              <a:t>apskaičiuojamas prašomos kompensacijos dydis Eur be PVM (3 grafa, sutampanti su 9 punktu) </a:t>
            </a:r>
            <a:endParaRPr lang="lt-LT" sz="1700">
              <a:latin typeface="Trebuchet MS"/>
              <a:cs typeface="Trebuchet MS"/>
            </a:endParaRPr>
          </a:p>
          <a:p>
            <a:pPr algn="ctr"/>
            <a:endParaRPr lang="lt-LT" sz="1700">
              <a:latin typeface="Trebuchet MS" panose="020B0603020202020204" pitchFamily="34" charset="0"/>
              <a:cs typeface="Trebuchet MS"/>
            </a:endParaRPr>
          </a:p>
          <a:p>
            <a:pPr algn="ctr"/>
            <a:endParaRPr sz="1700">
              <a:latin typeface="Trebuchet MS" panose="020B0603020202020204" pitchFamily="34" charset="0"/>
            </a:endParaRPr>
          </a:p>
        </p:txBody>
      </p:sp>
      <p:pic>
        <p:nvPicPr>
          <p:cNvPr id="4098" name="Picture 2" descr="C:\Users\UserRS\Pictures\Screenshots\Ekrano kopija (1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8" y="2992317"/>
            <a:ext cx="7620275" cy="3433970"/>
          </a:xfrm>
          <a:prstGeom prst="rect">
            <a:avLst/>
          </a:prstGeom>
          <a:noFill/>
          <a:extLst>
            <a:ext uri="{909E8E84-426E-40DD-AFC4-6F175D3DCCD1}">
              <a14:hiddenFill xmlns:a14="http://schemas.microsoft.com/office/drawing/2010/main">
                <a:solidFill>
                  <a:srgbClr val="FFFFFF"/>
                </a:solidFill>
              </a14:hiddenFill>
            </a:ext>
          </a:extLst>
        </p:spPr>
      </p:pic>
      <p:sp>
        <p:nvSpPr>
          <p:cNvPr id="19" name="Rodyklė kairėn 18"/>
          <p:cNvSpPr/>
          <p:nvPr/>
        </p:nvSpPr>
        <p:spPr>
          <a:xfrm>
            <a:off x="7585062" y="5444835"/>
            <a:ext cx="471055" cy="303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6"/>
          <p:cNvSpPr/>
          <p:nvPr/>
        </p:nvSpPr>
        <p:spPr>
          <a:xfrm>
            <a:off x="6899563" y="3603426"/>
            <a:ext cx="4793673" cy="1105876"/>
          </a:xfrm>
          <a:custGeom>
            <a:avLst/>
            <a:gdLst/>
            <a:ahLst/>
            <a:cxnLst/>
            <a:rect l="l" t="t" r="r" b="b"/>
            <a:pathLst>
              <a:path w="6261100" h="2514600">
                <a:moveTo>
                  <a:pt x="6260719" y="0"/>
                </a:moveTo>
                <a:lnTo>
                  <a:pt x="2856103" y="0"/>
                </a:lnTo>
                <a:lnTo>
                  <a:pt x="2856103" y="419100"/>
                </a:lnTo>
                <a:lnTo>
                  <a:pt x="0" y="842391"/>
                </a:lnTo>
                <a:lnTo>
                  <a:pt x="2856103" y="1047750"/>
                </a:lnTo>
                <a:lnTo>
                  <a:pt x="2856103" y="2514600"/>
                </a:lnTo>
                <a:lnTo>
                  <a:pt x="6260719" y="2514600"/>
                </a:lnTo>
                <a:lnTo>
                  <a:pt x="6260719" y="0"/>
                </a:lnTo>
                <a:close/>
              </a:path>
            </a:pathLst>
          </a:custGeom>
          <a:solidFill>
            <a:srgbClr val="FFFFFF"/>
          </a:solidFill>
          <a:ln>
            <a:solidFill>
              <a:srgbClr val="6699FF"/>
            </a:solidFill>
          </a:ln>
        </p:spPr>
        <p:txBody>
          <a:bodyPr wrap="square" lIns="0" tIns="0" rIns="0" bIns="0" rtlCol="0"/>
          <a:lstStyle/>
          <a:p>
            <a:r>
              <a:rPr lang="lt-LT" sz="1400" smtClean="0"/>
              <a:t>                                              ** </a:t>
            </a:r>
            <a:r>
              <a:rPr lang="lt-LT" sz="1400"/>
              <a:t>Sumokėto PVM suma </a:t>
            </a:r>
            <a:r>
              <a:rPr lang="lt-LT" sz="1400" smtClean="0"/>
              <a:t>			stulpelyje </a:t>
            </a:r>
            <a:r>
              <a:rPr lang="lt-LT" sz="1400"/>
              <a:t>„Išlaidos, dengiamos iš </a:t>
            </a:r>
            <a:r>
              <a:rPr lang="lt-LT" sz="1400" smtClean="0"/>
              <a:t>			         Rokiškio </a:t>
            </a:r>
            <a:r>
              <a:rPr lang="lt-LT" sz="1400"/>
              <a:t>rajono savivaldybės“ </a:t>
            </a:r>
            <a:r>
              <a:rPr lang="lt-LT" sz="1400" smtClean="0"/>
              <a:t>   		         pildant </a:t>
            </a:r>
            <a:r>
              <a:rPr lang="lt-LT" sz="1400"/>
              <a:t>išlaidas neįtraukiama.</a:t>
            </a:r>
            <a:endParaRPr sz="1400"/>
          </a:p>
        </p:txBody>
      </p:sp>
      <p:sp>
        <p:nvSpPr>
          <p:cNvPr id="21" name="object 23"/>
          <p:cNvSpPr/>
          <p:nvPr/>
        </p:nvSpPr>
        <p:spPr>
          <a:xfrm>
            <a:off x="129210" y="4156364"/>
            <a:ext cx="7455852" cy="2269923"/>
          </a:xfrm>
          <a:custGeom>
            <a:avLst/>
            <a:gdLst/>
            <a:ahLst/>
            <a:cxnLst/>
            <a:rect l="l" t="t" r="r" b="b"/>
            <a:pathLst>
              <a:path w="8059420" h="1318260">
                <a:moveTo>
                  <a:pt x="0" y="219710"/>
                </a:moveTo>
                <a:lnTo>
                  <a:pt x="4464" y="175447"/>
                </a:lnTo>
                <a:lnTo>
                  <a:pt x="17267" y="134213"/>
                </a:lnTo>
                <a:lnTo>
                  <a:pt x="37525" y="96893"/>
                </a:lnTo>
                <a:lnTo>
                  <a:pt x="64355" y="64373"/>
                </a:lnTo>
                <a:lnTo>
                  <a:pt x="96874" y="37538"/>
                </a:lnTo>
                <a:lnTo>
                  <a:pt x="134197" y="17273"/>
                </a:lnTo>
                <a:lnTo>
                  <a:pt x="175441" y="4466"/>
                </a:lnTo>
                <a:lnTo>
                  <a:pt x="219722" y="0"/>
                </a:lnTo>
                <a:lnTo>
                  <a:pt x="7839202" y="0"/>
                </a:lnTo>
                <a:lnTo>
                  <a:pt x="7883464" y="4466"/>
                </a:lnTo>
                <a:lnTo>
                  <a:pt x="7924698" y="17273"/>
                </a:lnTo>
                <a:lnTo>
                  <a:pt x="7962018" y="37538"/>
                </a:lnTo>
                <a:lnTo>
                  <a:pt x="7994538" y="64373"/>
                </a:lnTo>
                <a:lnTo>
                  <a:pt x="8021373" y="96893"/>
                </a:lnTo>
                <a:lnTo>
                  <a:pt x="8041638" y="134213"/>
                </a:lnTo>
                <a:lnTo>
                  <a:pt x="8054445" y="175447"/>
                </a:lnTo>
                <a:lnTo>
                  <a:pt x="8058912" y="219710"/>
                </a:lnTo>
                <a:lnTo>
                  <a:pt x="8058912" y="1098550"/>
                </a:lnTo>
                <a:lnTo>
                  <a:pt x="8054445" y="1142812"/>
                </a:lnTo>
                <a:lnTo>
                  <a:pt x="8041638" y="1184046"/>
                </a:lnTo>
                <a:lnTo>
                  <a:pt x="8021373" y="1221366"/>
                </a:lnTo>
                <a:lnTo>
                  <a:pt x="7994538" y="1253886"/>
                </a:lnTo>
                <a:lnTo>
                  <a:pt x="7962018" y="1280721"/>
                </a:lnTo>
                <a:lnTo>
                  <a:pt x="7924698" y="1300986"/>
                </a:lnTo>
                <a:lnTo>
                  <a:pt x="7883464" y="1313793"/>
                </a:lnTo>
                <a:lnTo>
                  <a:pt x="7839202" y="1318260"/>
                </a:lnTo>
                <a:lnTo>
                  <a:pt x="219722" y="1318260"/>
                </a:lnTo>
                <a:lnTo>
                  <a:pt x="175441" y="1313793"/>
                </a:lnTo>
                <a:lnTo>
                  <a:pt x="134197" y="1300986"/>
                </a:lnTo>
                <a:lnTo>
                  <a:pt x="96874" y="1280721"/>
                </a:lnTo>
                <a:lnTo>
                  <a:pt x="64355" y="1253886"/>
                </a:lnTo>
                <a:lnTo>
                  <a:pt x="37525" y="1221366"/>
                </a:lnTo>
                <a:lnTo>
                  <a:pt x="17267" y="1184046"/>
                </a:lnTo>
                <a:lnTo>
                  <a:pt x="4464" y="1142812"/>
                </a:lnTo>
                <a:lnTo>
                  <a:pt x="0" y="1098550"/>
                </a:lnTo>
                <a:lnTo>
                  <a:pt x="0" y="219710"/>
                </a:lnTo>
                <a:close/>
              </a:path>
            </a:pathLst>
          </a:custGeom>
          <a:ln w="25908">
            <a:solidFill>
              <a:srgbClr val="C00000"/>
            </a:solidFill>
            <a:prstDash val="sysDash"/>
          </a:ln>
        </p:spPr>
        <p:txBody>
          <a:bodyPr wrap="square" lIns="0" tIns="0" rIns="0" bIns="0" rtlCol="0"/>
          <a:lstStyle/>
          <a:p>
            <a:endParaRPr/>
          </a:p>
        </p:txBody>
      </p:sp>
    </p:spTree>
    <p:extLst>
      <p:ext uri="{BB962C8B-B14F-4D97-AF65-F5344CB8AC3E}">
        <p14:creationId xmlns:p14="http://schemas.microsoft.com/office/powerpoint/2010/main" val="409398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D77298D-E03B-41C2-AD0A-EA4D55AD7E3B}"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21</a:t>
            </a:fld>
            <a:endParaRPr lang="x-none"/>
          </a:p>
        </p:txBody>
      </p:sp>
      <p:grpSp>
        <p:nvGrpSpPr>
          <p:cNvPr id="5" name="object 6"/>
          <p:cNvGrpSpPr/>
          <p:nvPr/>
        </p:nvGrpSpPr>
        <p:grpSpPr>
          <a:xfrm>
            <a:off x="6145546" y="666754"/>
            <a:ext cx="3303254" cy="6144369"/>
            <a:chOff x="2900172" y="1202436"/>
            <a:chExt cx="1750060" cy="3111648"/>
          </a:xfrm>
        </p:grpSpPr>
        <p:sp>
          <p:nvSpPr>
            <p:cNvPr id="6" name="object 7"/>
            <p:cNvSpPr/>
            <p:nvPr/>
          </p:nvSpPr>
          <p:spPr>
            <a:xfrm>
              <a:off x="2900172" y="2372594"/>
              <a:ext cx="1750060" cy="1941490"/>
            </a:xfrm>
            <a:custGeom>
              <a:avLst/>
              <a:gdLst/>
              <a:ahLst/>
              <a:cxnLst/>
              <a:rect l="l" t="t" r="r" b="b"/>
              <a:pathLst>
                <a:path w="1750060" h="1612900">
                  <a:moveTo>
                    <a:pt x="0" y="1612392"/>
                  </a:moveTo>
                  <a:lnTo>
                    <a:pt x="1749552" y="1612392"/>
                  </a:lnTo>
                  <a:lnTo>
                    <a:pt x="1749552" y="0"/>
                  </a:lnTo>
                  <a:lnTo>
                    <a:pt x="0" y="0"/>
                  </a:lnTo>
                  <a:lnTo>
                    <a:pt x="0" y="1612392"/>
                  </a:lnTo>
                  <a:close/>
                </a:path>
              </a:pathLst>
            </a:custGeom>
            <a:ln w="12192">
              <a:solidFill>
                <a:srgbClr val="BEBEBE"/>
              </a:solidFill>
            </a:ln>
          </p:spPr>
          <p:txBody>
            <a:bodyPr wrap="square" lIns="0" tIns="0" rIns="0" bIns="0" rtlCol="0"/>
            <a:lstStyle/>
            <a:p>
              <a:endParaRPr/>
            </a:p>
          </p:txBody>
        </p:sp>
        <p:sp>
          <p:nvSpPr>
            <p:cNvPr id="7" name="object 8"/>
            <p:cNvSpPr/>
            <p:nvPr/>
          </p:nvSpPr>
          <p:spPr>
            <a:xfrm>
              <a:off x="3048218" y="1202436"/>
              <a:ext cx="1291862" cy="1170158"/>
            </a:xfrm>
            <a:custGeom>
              <a:avLst/>
              <a:gdLst/>
              <a:ahLst/>
              <a:cxnLst/>
              <a:rect l="l" t="t" r="r" b="b"/>
              <a:pathLst>
                <a:path w="1771014" h="1728470">
                  <a:moveTo>
                    <a:pt x="1047876" y="1600962"/>
                  </a:moveTo>
                  <a:lnTo>
                    <a:pt x="723011" y="1600962"/>
                  </a:lnTo>
                  <a:lnTo>
                    <a:pt x="885443" y="1728215"/>
                  </a:lnTo>
                  <a:lnTo>
                    <a:pt x="1047876" y="1600962"/>
                  </a:lnTo>
                  <a:close/>
                </a:path>
                <a:path w="1771014" h="1728470">
                  <a:moveTo>
                    <a:pt x="1770888" y="0"/>
                  </a:moveTo>
                  <a:lnTo>
                    <a:pt x="0" y="0"/>
                  </a:lnTo>
                  <a:lnTo>
                    <a:pt x="0" y="1600962"/>
                  </a:lnTo>
                  <a:lnTo>
                    <a:pt x="1770888" y="1600962"/>
                  </a:lnTo>
                  <a:lnTo>
                    <a:pt x="1770888" y="0"/>
                  </a:lnTo>
                  <a:close/>
                </a:path>
              </a:pathLst>
            </a:custGeom>
            <a:solidFill>
              <a:srgbClr val="176390"/>
            </a:solidFill>
          </p:spPr>
          <p:txBody>
            <a:bodyPr wrap="square" lIns="0" tIns="0" rIns="0" bIns="0" rtlCol="0"/>
            <a:lstStyle/>
            <a:p>
              <a:endParaRPr/>
            </a:p>
          </p:txBody>
        </p:sp>
      </p:grpSp>
      <p:pic>
        <p:nvPicPr>
          <p:cNvPr id="8" name="object 15"/>
          <p:cNvPicPr/>
          <p:nvPr/>
        </p:nvPicPr>
        <p:blipFill>
          <a:blip r:embed="rId2" cstate="print"/>
          <a:stretch>
            <a:fillRect/>
          </a:stretch>
        </p:blipFill>
        <p:spPr>
          <a:xfrm>
            <a:off x="6594764" y="845126"/>
            <a:ext cx="2168235" cy="1717965"/>
          </a:xfrm>
          <a:prstGeom prst="rect">
            <a:avLst/>
          </a:prstGeom>
        </p:spPr>
      </p:pic>
      <p:sp>
        <p:nvSpPr>
          <p:cNvPr id="9" name="object 19"/>
          <p:cNvSpPr txBox="1">
            <a:spLocks/>
          </p:cNvSpPr>
          <p:nvPr/>
        </p:nvSpPr>
        <p:spPr>
          <a:xfrm>
            <a:off x="327659" y="210310"/>
            <a:ext cx="8435340" cy="411651"/>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65405">
              <a:lnSpc>
                <a:spcPts val="1595"/>
              </a:lnSpc>
            </a:pPr>
            <a:r>
              <a:rPr lang="lt-LT" sz="1800" b="1" smtClean="0">
                <a:solidFill>
                  <a:schemeClr val="bg1"/>
                </a:solidFill>
                <a:latin typeface="+mn-lt"/>
              </a:rPr>
              <a:t> </a:t>
            </a:r>
          </a:p>
          <a:p>
            <a:pPr marL="65405">
              <a:lnSpc>
                <a:spcPts val="1595"/>
              </a:lnSpc>
            </a:pPr>
            <a:r>
              <a:rPr lang="lt-LT" sz="1800" b="1" smtClean="0">
                <a:solidFill>
                  <a:schemeClr val="bg1"/>
                </a:solidFill>
                <a:latin typeface="+mn-lt"/>
              </a:rPr>
              <a:t>1</a:t>
            </a:r>
            <a:r>
              <a:rPr lang="lt-LT" sz="1800" b="1">
                <a:solidFill>
                  <a:schemeClr val="bg1"/>
                </a:solidFill>
                <a:latin typeface="+mn-lt"/>
              </a:rPr>
              <a:t>8</a:t>
            </a:r>
            <a:r>
              <a:rPr lang="en-US" sz="1800" b="1" smtClean="0">
                <a:solidFill>
                  <a:schemeClr val="bg1"/>
                </a:solidFill>
                <a:latin typeface="+mn-lt"/>
              </a:rPr>
              <a:t>.</a:t>
            </a:r>
            <a:r>
              <a:rPr lang="lt-LT" sz="1800" b="1" smtClean="0">
                <a:solidFill>
                  <a:schemeClr val="bg1"/>
                </a:solidFill>
                <a:latin typeface="+mn-lt"/>
              </a:rPr>
              <a:t>Paraiškos deklaracija</a:t>
            </a:r>
            <a:r>
              <a:rPr lang="en-US" sz="1800" b="1" spc="-25" smtClean="0">
                <a:solidFill>
                  <a:schemeClr val="bg1"/>
                </a:solidFill>
                <a:latin typeface="+mn-lt"/>
              </a:rPr>
              <a:t> </a:t>
            </a:r>
            <a:endParaRPr lang="en-US" sz="1800" b="1" spc="-10" dirty="0">
              <a:solidFill>
                <a:schemeClr val="bg1"/>
              </a:solidFill>
              <a:latin typeface="+mn-lt"/>
            </a:endParaRPr>
          </a:p>
        </p:txBody>
      </p:sp>
      <p:pic>
        <p:nvPicPr>
          <p:cNvPr id="11" name="Paveikslėlis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 y="666754"/>
            <a:ext cx="5269577" cy="4294510"/>
          </a:xfrm>
          <a:prstGeom prst="rect">
            <a:avLst/>
          </a:prstGeom>
        </p:spPr>
      </p:pic>
      <p:sp>
        <p:nvSpPr>
          <p:cNvPr id="12" name="Stačiakampis 11"/>
          <p:cNvSpPr/>
          <p:nvPr/>
        </p:nvSpPr>
        <p:spPr>
          <a:xfrm>
            <a:off x="6145546" y="2840806"/>
            <a:ext cx="3303254" cy="3970318"/>
          </a:xfrm>
          <a:prstGeom prst="rect">
            <a:avLst/>
          </a:prstGeom>
        </p:spPr>
        <p:txBody>
          <a:bodyPr wrap="square">
            <a:spAutoFit/>
          </a:bodyPr>
          <a:lstStyle/>
          <a:p>
            <a:endParaRPr lang="lt-LT" sz="1400" smtClean="0"/>
          </a:p>
          <a:p>
            <a:r>
              <a:rPr lang="lt-LT" sz="1400" smtClean="0"/>
              <a:t>6.1.2</a:t>
            </a:r>
            <a:r>
              <a:rPr lang="lt-LT" sz="1400"/>
              <a:t>. yra </a:t>
            </a:r>
            <a:r>
              <a:rPr lang="lt-LT" sz="1400" u="sng">
                <a:solidFill>
                  <a:srgbClr val="FF0000"/>
                </a:solidFill>
              </a:rPr>
              <a:t>padarę rimtą profesinį pažeidimą ar konkurencijos, darbo darbuotojų saugos ir sveikatos, aplinkosaugos teisės aktų pažeidimą, pažeidimus finansams, ekonomikai ir verslo tvarkai, už kuriuos subjektas (fizinis asmuo ar jo vadovaujamas juridinis asmuo) yra teistas ir turi neišnykusį teistumą arba baustas administracine tvarka</a:t>
            </a:r>
            <a:r>
              <a:rPr lang="lt-LT" sz="1400"/>
              <a:t>. Asmuo laikomas neteistu išnykus teistumui. Asmuo laikomas nebaustu, kai per vienerius metus nuo administracinio nurodymo įvykdymo dienos arba nuo dienos, kai administracinė nuobauda ar administracinio pavedimo priemonė baigta vykdyti. </a:t>
            </a:r>
            <a:endParaRPr lang="en-US" sz="1400"/>
          </a:p>
        </p:txBody>
      </p:sp>
      <p:grpSp>
        <p:nvGrpSpPr>
          <p:cNvPr id="13" name="object 9"/>
          <p:cNvGrpSpPr/>
          <p:nvPr/>
        </p:nvGrpSpPr>
        <p:grpSpPr>
          <a:xfrm>
            <a:off x="9648793" y="746972"/>
            <a:ext cx="2049542" cy="5849973"/>
            <a:chOff x="6973824" y="1202436"/>
            <a:chExt cx="1750060" cy="3213100"/>
          </a:xfrm>
        </p:grpSpPr>
        <p:sp>
          <p:nvSpPr>
            <p:cNvPr id="14" name="object 10"/>
            <p:cNvSpPr/>
            <p:nvPr/>
          </p:nvSpPr>
          <p:spPr>
            <a:xfrm>
              <a:off x="6973824" y="2383256"/>
              <a:ext cx="1750060" cy="2032280"/>
            </a:xfrm>
            <a:custGeom>
              <a:avLst/>
              <a:gdLst/>
              <a:ahLst/>
              <a:cxnLst/>
              <a:rect l="l" t="t" r="r" b="b"/>
              <a:pathLst>
                <a:path w="1750059" h="1612900">
                  <a:moveTo>
                    <a:pt x="0" y="1612392"/>
                  </a:moveTo>
                  <a:lnTo>
                    <a:pt x="1749552" y="1612392"/>
                  </a:lnTo>
                  <a:lnTo>
                    <a:pt x="1749552" y="0"/>
                  </a:lnTo>
                  <a:lnTo>
                    <a:pt x="0" y="0"/>
                  </a:lnTo>
                  <a:lnTo>
                    <a:pt x="0" y="1612392"/>
                  </a:lnTo>
                  <a:close/>
                </a:path>
              </a:pathLst>
            </a:custGeom>
            <a:ln w="12192">
              <a:solidFill>
                <a:srgbClr val="BEBEBE"/>
              </a:solidFill>
            </a:ln>
          </p:spPr>
          <p:txBody>
            <a:bodyPr wrap="square" lIns="0" tIns="0" rIns="0" bIns="0" rtlCol="0"/>
            <a:lstStyle/>
            <a:p>
              <a:endParaRPr/>
            </a:p>
          </p:txBody>
        </p:sp>
        <p:sp>
          <p:nvSpPr>
            <p:cNvPr id="15" name="object 11"/>
            <p:cNvSpPr/>
            <p:nvPr/>
          </p:nvSpPr>
          <p:spPr>
            <a:xfrm>
              <a:off x="6973824" y="1202436"/>
              <a:ext cx="1750060" cy="1172742"/>
            </a:xfrm>
            <a:custGeom>
              <a:avLst/>
              <a:gdLst/>
              <a:ahLst/>
              <a:cxnLst/>
              <a:rect l="l" t="t" r="r" b="b"/>
              <a:pathLst>
                <a:path w="1769745" h="1728470">
                  <a:moveTo>
                    <a:pt x="1047115" y="1600962"/>
                  </a:moveTo>
                  <a:lnTo>
                    <a:pt x="722249" y="1600962"/>
                  </a:lnTo>
                  <a:lnTo>
                    <a:pt x="884681" y="1728215"/>
                  </a:lnTo>
                  <a:lnTo>
                    <a:pt x="1047115" y="1600962"/>
                  </a:lnTo>
                  <a:close/>
                </a:path>
                <a:path w="1769745" h="1728470">
                  <a:moveTo>
                    <a:pt x="1769364" y="0"/>
                  </a:moveTo>
                  <a:lnTo>
                    <a:pt x="0" y="0"/>
                  </a:lnTo>
                  <a:lnTo>
                    <a:pt x="0" y="1600962"/>
                  </a:lnTo>
                  <a:lnTo>
                    <a:pt x="1769364" y="1600962"/>
                  </a:lnTo>
                  <a:lnTo>
                    <a:pt x="1769364" y="0"/>
                  </a:lnTo>
                  <a:close/>
                </a:path>
              </a:pathLst>
            </a:custGeom>
            <a:solidFill>
              <a:srgbClr val="1AA3BD"/>
            </a:solidFill>
          </p:spPr>
          <p:txBody>
            <a:bodyPr wrap="square" lIns="0" tIns="0" rIns="0" bIns="0" rtlCol="0"/>
            <a:lstStyle/>
            <a:p>
              <a:endParaRPr/>
            </a:p>
          </p:txBody>
        </p:sp>
      </p:grpSp>
      <p:pic>
        <p:nvPicPr>
          <p:cNvPr id="16" name="object 18"/>
          <p:cNvPicPr/>
          <p:nvPr/>
        </p:nvPicPr>
        <p:blipFill>
          <a:blip r:embed="rId4" cstate="print"/>
          <a:stretch>
            <a:fillRect/>
          </a:stretch>
        </p:blipFill>
        <p:spPr>
          <a:xfrm>
            <a:off x="9714998" y="845125"/>
            <a:ext cx="1867402" cy="1717965"/>
          </a:xfrm>
          <a:prstGeom prst="rect">
            <a:avLst/>
          </a:prstGeom>
        </p:spPr>
      </p:pic>
      <p:sp>
        <p:nvSpPr>
          <p:cNvPr id="17" name="Stačiakampis 16"/>
          <p:cNvSpPr/>
          <p:nvPr/>
        </p:nvSpPr>
        <p:spPr>
          <a:xfrm>
            <a:off x="9648792" y="3057516"/>
            <a:ext cx="2049543" cy="3539430"/>
          </a:xfrm>
          <a:prstGeom prst="rect">
            <a:avLst/>
          </a:prstGeom>
        </p:spPr>
        <p:txBody>
          <a:bodyPr wrap="square">
            <a:spAutoFit/>
          </a:bodyPr>
          <a:lstStyle/>
          <a:p>
            <a:r>
              <a:rPr lang="lt-LT" sz="1400"/>
              <a:t>6.1.3. projekto paraiškos pateikimo dieną </a:t>
            </a:r>
            <a:r>
              <a:rPr lang="lt-LT" sz="1400" u="sng">
                <a:solidFill>
                  <a:srgbClr val="FF0000"/>
                </a:solidFill>
              </a:rPr>
              <a:t>turi įsiskolinimų valstybės ir (ar) savivaldybės biudžetams ir fondams</a:t>
            </a:r>
            <a:r>
              <a:rPr lang="lt-LT" sz="1400"/>
              <a:t>, į kuriuos mokamus mokesčius administruoja Valstybinė mokesčių inspekcija prie Lietuvos Respublikos finansų ministerijos, Valstybinio socialinio draudimo fondo biudžetui </a:t>
            </a:r>
            <a:r>
              <a:rPr lang="lt-LT" sz="1400" u="sng">
                <a:solidFill>
                  <a:srgbClr val="FF0000"/>
                </a:solidFill>
              </a:rPr>
              <a:t>(daugiau nei 100 Eur</a:t>
            </a:r>
            <a:r>
              <a:rPr lang="lt-LT" sz="1400">
                <a:solidFill>
                  <a:srgbClr val="FF0000"/>
                </a:solidFill>
              </a:rPr>
              <a:t>)</a:t>
            </a:r>
            <a:r>
              <a:rPr lang="lt-LT" sz="1400"/>
              <a:t>;</a:t>
            </a:r>
            <a:endParaRPr lang="en-US" sz="1400"/>
          </a:p>
        </p:txBody>
      </p:sp>
      <p:sp>
        <p:nvSpPr>
          <p:cNvPr id="19" name="object 16"/>
          <p:cNvSpPr txBox="1"/>
          <p:nvPr/>
        </p:nvSpPr>
        <p:spPr>
          <a:xfrm>
            <a:off x="327659" y="5915355"/>
            <a:ext cx="4867796" cy="591829"/>
          </a:xfrm>
          <a:prstGeom prst="rect">
            <a:avLst/>
          </a:prstGeom>
          <a:ln w="22859">
            <a:solidFill>
              <a:srgbClr val="FF0000"/>
            </a:solidFill>
          </a:ln>
        </p:spPr>
        <p:txBody>
          <a:bodyPr vert="horz" wrap="square" lIns="0" tIns="37465" rIns="0" bIns="0" rtlCol="0">
            <a:spAutoFit/>
          </a:bodyPr>
          <a:lstStyle/>
          <a:p>
            <a:pPr marL="433705" indent="-343535">
              <a:lnSpc>
                <a:spcPct val="100000"/>
              </a:lnSpc>
              <a:spcBef>
                <a:spcPts val="295"/>
              </a:spcBef>
              <a:buFont typeface="Wingdings"/>
              <a:buChar char=""/>
              <a:tabLst>
                <a:tab pos="433705" algn="l"/>
                <a:tab pos="434340" algn="l"/>
              </a:tabLst>
            </a:pPr>
            <a:r>
              <a:rPr lang="en-US" b="1" smtClean="0">
                <a:solidFill>
                  <a:srgbClr val="FF0000"/>
                </a:solidFill>
              </a:rPr>
              <a:t>Parama </a:t>
            </a:r>
            <a:r>
              <a:rPr lang="en-US" b="1" u="sng" smtClean="0">
                <a:solidFill>
                  <a:srgbClr val="FF0000"/>
                </a:solidFill>
              </a:rPr>
              <a:t>netaikoma</a:t>
            </a:r>
            <a:r>
              <a:rPr lang="en-US" b="1" smtClean="0">
                <a:solidFill>
                  <a:srgbClr val="FF0000"/>
                </a:solidFill>
              </a:rPr>
              <a:t> </a:t>
            </a:r>
            <a:r>
              <a:rPr lang="en-US" b="1">
                <a:solidFill>
                  <a:srgbClr val="FF0000"/>
                </a:solidFill>
              </a:rPr>
              <a:t>šiems smulkaus ir vidutinio verslo subjektams, jei jie:</a:t>
            </a:r>
            <a:r>
              <a:rPr lang="lt-LT" b="1" spc="-15" smtClean="0">
                <a:solidFill>
                  <a:srgbClr val="FF0000"/>
                </a:solidFill>
                <a:latin typeface="Calibri"/>
                <a:cs typeface="Calibri"/>
              </a:rPr>
              <a:t> </a:t>
            </a:r>
            <a:endParaRPr b="1">
              <a:solidFill>
                <a:srgbClr val="FF0000"/>
              </a:solidFill>
              <a:latin typeface="Calibri"/>
              <a:cs typeface="Calibri"/>
            </a:endParaRPr>
          </a:p>
        </p:txBody>
      </p:sp>
      <p:sp>
        <p:nvSpPr>
          <p:cNvPr id="20" name="Rodyklė dešinėn 19"/>
          <p:cNvSpPr/>
          <p:nvPr/>
        </p:nvSpPr>
        <p:spPr>
          <a:xfrm>
            <a:off x="5195455" y="5994062"/>
            <a:ext cx="950091" cy="4344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bject 13"/>
          <p:cNvSpPr/>
          <p:nvPr/>
        </p:nvSpPr>
        <p:spPr>
          <a:xfrm>
            <a:off x="327659" y="4840467"/>
            <a:ext cx="4867796" cy="1033291"/>
          </a:xfrm>
          <a:custGeom>
            <a:avLst/>
            <a:gdLst/>
            <a:ahLst/>
            <a:cxnLst/>
            <a:rect l="l" t="t" r="r" b="b"/>
            <a:pathLst>
              <a:path w="4144010" h="1494789">
                <a:moveTo>
                  <a:pt x="4143755" y="1494282"/>
                </a:moveTo>
                <a:lnTo>
                  <a:pt x="3453129" y="1494282"/>
                </a:lnTo>
                <a:lnTo>
                  <a:pt x="2417191" y="1494282"/>
                </a:lnTo>
                <a:lnTo>
                  <a:pt x="0" y="1494282"/>
                </a:lnTo>
                <a:lnTo>
                  <a:pt x="0" y="943101"/>
                </a:lnTo>
                <a:lnTo>
                  <a:pt x="0" y="706882"/>
                </a:lnTo>
                <a:lnTo>
                  <a:pt x="0" y="549401"/>
                </a:lnTo>
                <a:lnTo>
                  <a:pt x="2417191" y="549401"/>
                </a:lnTo>
                <a:lnTo>
                  <a:pt x="3058414" y="0"/>
                </a:lnTo>
                <a:lnTo>
                  <a:pt x="3453129" y="549401"/>
                </a:lnTo>
                <a:lnTo>
                  <a:pt x="4143755" y="549401"/>
                </a:lnTo>
                <a:lnTo>
                  <a:pt x="4143755" y="706882"/>
                </a:lnTo>
                <a:lnTo>
                  <a:pt x="4143755" y="943101"/>
                </a:lnTo>
                <a:lnTo>
                  <a:pt x="4143755" y="1494282"/>
                </a:lnTo>
                <a:close/>
              </a:path>
            </a:pathLst>
          </a:custGeom>
          <a:ln w="25908">
            <a:solidFill>
              <a:srgbClr val="FF0000"/>
            </a:solidFill>
          </a:ln>
        </p:spPr>
        <p:txBody>
          <a:bodyPr wrap="square" lIns="0" tIns="0" rIns="0" bIns="0" rtlCol="0"/>
          <a:lstStyle/>
          <a:p>
            <a:endParaRPr/>
          </a:p>
        </p:txBody>
      </p:sp>
      <p:sp>
        <p:nvSpPr>
          <p:cNvPr id="3" name="Stačiakampis 2"/>
          <p:cNvSpPr/>
          <p:nvPr/>
        </p:nvSpPr>
        <p:spPr>
          <a:xfrm>
            <a:off x="250085" y="5199774"/>
            <a:ext cx="5022944" cy="715581"/>
          </a:xfrm>
          <a:prstGeom prst="rect">
            <a:avLst/>
          </a:prstGeom>
        </p:spPr>
        <p:txBody>
          <a:bodyPr wrap="square">
            <a:spAutoFit/>
          </a:bodyPr>
          <a:lstStyle/>
          <a:p>
            <a:r>
              <a:rPr lang="lt-LT" sz="1350"/>
              <a:t>SVV subjektai, pateikę </a:t>
            </a:r>
            <a:r>
              <a:rPr lang="lt-LT" sz="1350" u="sng"/>
              <a:t>neteisingus ar melagingus duomenis </a:t>
            </a:r>
            <a:r>
              <a:rPr lang="lt-LT" sz="1350"/>
              <a:t>paraiškoje ar jos prieduose, </a:t>
            </a:r>
            <a:r>
              <a:rPr lang="lt-LT" sz="1350" u="sng"/>
              <a:t>praranda teisę vieneriems metams </a:t>
            </a:r>
            <a:r>
              <a:rPr lang="lt-LT" sz="1350"/>
              <a:t>į smulkaus ir vidutinio verslo plėtros programos paramą.</a:t>
            </a:r>
            <a:endParaRPr lang="en-US" sz="1350"/>
          </a:p>
        </p:txBody>
      </p:sp>
    </p:spTree>
    <p:extLst>
      <p:ext uri="{BB962C8B-B14F-4D97-AF65-F5344CB8AC3E}">
        <p14:creationId xmlns:p14="http://schemas.microsoft.com/office/powerpoint/2010/main" val="260149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187714-DC3F-DC42-ADAE-9F7139791DA5}"/>
              </a:ext>
            </a:extLst>
          </p:cNvPr>
          <p:cNvSpPr>
            <a:spLocks noGrp="1"/>
          </p:cNvSpPr>
          <p:nvPr>
            <p:ph type="dt" sz="half" idx="10"/>
          </p:nvPr>
        </p:nvSpPr>
        <p:spPr/>
        <p:txBody>
          <a:bodyPr/>
          <a:lstStyle/>
          <a:p>
            <a:fld id="{DD3D760A-04F1-DB4A-B8B0-35D28779C216}" type="datetimeyyyy">
              <a:rPr lang="en-US" smtClean="0"/>
              <a:pPr/>
              <a:t>2023</a:t>
            </a:fld>
            <a:endParaRPr lang="x-none"/>
          </a:p>
        </p:txBody>
      </p:sp>
      <p:sp>
        <p:nvSpPr>
          <p:cNvPr id="3" name="Slide Number Placeholder 2">
            <a:extLst>
              <a:ext uri="{FF2B5EF4-FFF2-40B4-BE49-F238E27FC236}">
                <a16:creationId xmlns="" xmlns:a16="http://schemas.microsoft.com/office/drawing/2014/main" id="{D127300E-EE32-8046-BA8A-1CF2B9A7470A}"/>
              </a:ext>
            </a:extLst>
          </p:cNvPr>
          <p:cNvSpPr>
            <a:spLocks noGrp="1"/>
          </p:cNvSpPr>
          <p:nvPr>
            <p:ph type="sldNum" sz="quarter" idx="12"/>
          </p:nvPr>
        </p:nvSpPr>
        <p:spPr/>
        <p:txBody>
          <a:bodyPr/>
          <a:lstStyle/>
          <a:p>
            <a:fld id="{3FAD04EE-1878-2047-8E3A-873E54783374}" type="slidenum">
              <a:rPr lang="x-none" smtClean="0"/>
              <a:pPr/>
              <a:t>22</a:t>
            </a:fld>
            <a:endParaRPr lang="x-none"/>
          </a:p>
        </p:txBody>
      </p:sp>
      <p:pic>
        <p:nvPicPr>
          <p:cNvPr id="7" name="Paveikslėlis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93631" y="5094381"/>
            <a:ext cx="2984499" cy="1801906"/>
          </a:xfrm>
          <a:prstGeom prst="rect">
            <a:avLst/>
          </a:prstGeom>
          <a:ln>
            <a:noFill/>
          </a:ln>
          <a:effectLst>
            <a:softEdge rad="112500"/>
          </a:effectLst>
        </p:spPr>
      </p:pic>
      <p:sp>
        <p:nvSpPr>
          <p:cNvPr id="9" name="Teksto vietos rezervavimo ženklas 8"/>
          <p:cNvSpPr>
            <a:spLocks noGrp="1"/>
          </p:cNvSpPr>
          <p:nvPr>
            <p:ph type="body" idx="1"/>
          </p:nvPr>
        </p:nvSpPr>
        <p:spPr>
          <a:xfrm>
            <a:off x="179465" y="538829"/>
            <a:ext cx="10869593" cy="452432"/>
          </a:xfrm>
        </p:spPr>
        <p:txBody>
          <a:bodyPr/>
          <a:lstStyle/>
          <a:p>
            <a:pPr lvl="1"/>
            <a:r>
              <a:rPr lang="lt-LT" sz="2600" b="1" u="sng" smtClean="0">
                <a:solidFill>
                  <a:srgbClr val="FFFF00"/>
                </a:solidFill>
              </a:rPr>
              <a:t>S V A R B U !</a:t>
            </a:r>
            <a:endParaRPr lang="en-US" sz="2600" b="1" u="sng">
              <a:solidFill>
                <a:srgbClr val="FFFF00"/>
              </a:solidFill>
            </a:endParaRPr>
          </a:p>
        </p:txBody>
      </p:sp>
      <p:sp>
        <p:nvSpPr>
          <p:cNvPr id="11" name="Stačiakampis 10"/>
          <p:cNvSpPr/>
          <p:nvPr/>
        </p:nvSpPr>
        <p:spPr>
          <a:xfrm>
            <a:off x="537881" y="1024470"/>
            <a:ext cx="6096000" cy="4093428"/>
          </a:xfrm>
          <a:prstGeom prst="rect">
            <a:avLst/>
          </a:prstGeom>
        </p:spPr>
        <p:txBody>
          <a:bodyPr>
            <a:spAutoFit/>
          </a:bodyPr>
          <a:lstStyle/>
          <a:p>
            <a:pPr marL="285750" indent="-285750">
              <a:buFont typeface="Wingdings" panose="05000000000000000000" pitchFamily="2" charset="2"/>
              <a:buChar char="Ø"/>
            </a:pPr>
            <a:endParaRPr lang="lt-LT" sz="2000" dirty="0" smtClean="0">
              <a:solidFill>
                <a:srgbClr val="FFFF00"/>
              </a:solidFill>
            </a:endParaRPr>
          </a:p>
          <a:p>
            <a:pPr marL="285750" indent="-285750">
              <a:buFont typeface="Wingdings" panose="05000000000000000000" pitchFamily="2" charset="2"/>
              <a:buChar char="Ø"/>
            </a:pPr>
            <a:r>
              <a:rPr lang="lt-LT" sz="2000" dirty="0">
                <a:solidFill>
                  <a:srgbClr val="FFFF00"/>
                </a:solidFill>
              </a:rPr>
              <a:t>B</a:t>
            </a:r>
            <a:r>
              <a:rPr lang="lt-LT" sz="2000" dirty="0" smtClean="0">
                <a:solidFill>
                  <a:srgbClr val="FFFF00"/>
                </a:solidFill>
              </a:rPr>
              <a:t>endra </a:t>
            </a:r>
            <a:r>
              <a:rPr lang="lt-LT" sz="2000" dirty="0">
                <a:solidFill>
                  <a:srgbClr val="FFFF00"/>
                </a:solidFill>
              </a:rPr>
              <a:t>teikiamų paraiškų prašoma kompensuoti iš Programos lėšų suma negali būti didesnė </a:t>
            </a:r>
            <a:r>
              <a:rPr lang="lt-LT" sz="2000">
                <a:solidFill>
                  <a:srgbClr val="FFFF00"/>
                </a:solidFill>
              </a:rPr>
              <a:t>nei </a:t>
            </a:r>
            <a:r>
              <a:rPr lang="lt-LT" sz="2000" u="sng" dirty="0">
                <a:solidFill>
                  <a:srgbClr val="FFFF00"/>
                </a:solidFill>
              </a:rPr>
              <a:t>5</a:t>
            </a:r>
            <a:r>
              <a:rPr lang="lt-LT" sz="2000" u="sng" smtClean="0">
                <a:solidFill>
                  <a:srgbClr val="FFFF00"/>
                </a:solidFill>
              </a:rPr>
              <a:t>000 </a:t>
            </a:r>
            <a:r>
              <a:rPr lang="lt-LT" sz="2000" u="sng" dirty="0" err="1" smtClean="0">
                <a:solidFill>
                  <a:srgbClr val="FFFF00"/>
                </a:solidFill>
              </a:rPr>
              <a:t>Eur</a:t>
            </a:r>
            <a:r>
              <a:rPr lang="lt-LT" sz="2000" dirty="0" smtClean="0">
                <a:solidFill>
                  <a:srgbClr val="FFFF00"/>
                </a:solidFill>
              </a:rPr>
              <a:t>;</a:t>
            </a:r>
          </a:p>
          <a:p>
            <a:pPr marL="285750" indent="-285750">
              <a:buFont typeface="Wingdings" panose="05000000000000000000" pitchFamily="2" charset="2"/>
              <a:buChar char="Ø"/>
            </a:pPr>
            <a:endParaRPr lang="lt-LT" sz="2000" dirty="0" smtClean="0">
              <a:solidFill>
                <a:srgbClr val="FFFF00"/>
              </a:solidFill>
            </a:endParaRPr>
          </a:p>
          <a:p>
            <a:pPr marL="285750" indent="-285750">
              <a:buFont typeface="Wingdings" panose="05000000000000000000" pitchFamily="2" charset="2"/>
              <a:buChar char="Ø"/>
            </a:pPr>
            <a:r>
              <a:rPr lang="lt-LT" sz="2000" dirty="0" smtClean="0">
                <a:solidFill>
                  <a:srgbClr val="FFFF00"/>
                </a:solidFill>
              </a:rPr>
              <a:t>Per </a:t>
            </a:r>
            <a:r>
              <a:rPr lang="lt-LT" sz="2000" dirty="0">
                <a:solidFill>
                  <a:srgbClr val="FFFF00"/>
                </a:solidFill>
              </a:rPr>
              <a:t>tuos pačius einamuosius metus SVV subjektas </a:t>
            </a:r>
            <a:r>
              <a:rPr lang="lt-LT" sz="2000" u="sng" dirty="0">
                <a:solidFill>
                  <a:srgbClr val="FFFF00"/>
                </a:solidFill>
              </a:rPr>
              <a:t>negali pateikti daugiau nei 1 paraišką pagal tą pačią Programos priemonės </a:t>
            </a:r>
            <a:r>
              <a:rPr lang="lt-LT" sz="2000" u="sng" dirty="0" smtClean="0">
                <a:solidFill>
                  <a:srgbClr val="FFFF00"/>
                </a:solidFill>
              </a:rPr>
              <a:t>kryptį</a:t>
            </a:r>
            <a:r>
              <a:rPr lang="lt-LT" sz="2000" dirty="0" smtClean="0">
                <a:solidFill>
                  <a:srgbClr val="FFFF00"/>
                </a:solidFill>
              </a:rPr>
              <a:t>;</a:t>
            </a:r>
          </a:p>
          <a:p>
            <a:pPr marL="285750" indent="-285750">
              <a:buFont typeface="Wingdings" panose="05000000000000000000" pitchFamily="2" charset="2"/>
              <a:buChar char="Ø"/>
            </a:pPr>
            <a:endParaRPr lang="lt-LT" sz="2000" dirty="0" smtClean="0">
              <a:solidFill>
                <a:srgbClr val="FFFF00"/>
              </a:solidFill>
            </a:endParaRPr>
          </a:p>
          <a:p>
            <a:pPr marL="285750" indent="-285750">
              <a:buFont typeface="Wingdings" panose="05000000000000000000" pitchFamily="2" charset="2"/>
              <a:buChar char="Ø"/>
            </a:pPr>
            <a:r>
              <a:rPr lang="lt-LT" sz="2000" dirty="0">
                <a:solidFill>
                  <a:srgbClr val="FFFF00"/>
                </a:solidFill>
              </a:rPr>
              <a:t>Viso</a:t>
            </a:r>
            <a:r>
              <a:rPr lang="en-US" sz="2000" dirty="0">
                <a:solidFill>
                  <a:srgbClr val="FFFF00"/>
                </a:solidFill>
              </a:rPr>
              <a:t>s</a:t>
            </a:r>
            <a:r>
              <a:rPr lang="lt-LT" sz="2000" dirty="0">
                <a:solidFill>
                  <a:srgbClr val="FFFF00"/>
                </a:solidFill>
              </a:rPr>
              <a:t> išlaidos </a:t>
            </a:r>
            <a:r>
              <a:rPr lang="lt-LT" sz="2000" u="sng" dirty="0">
                <a:solidFill>
                  <a:srgbClr val="FFFF00"/>
                </a:solidFill>
              </a:rPr>
              <a:t>turi būti jau apmokėtos ir ne vėlesnės nei 12 mėnesių</a:t>
            </a:r>
            <a:r>
              <a:rPr lang="en-US" sz="2000" u="sng" dirty="0">
                <a:solidFill>
                  <a:srgbClr val="FFFF00"/>
                </a:solidFill>
              </a:rPr>
              <a:t> (</a:t>
            </a:r>
            <a:r>
              <a:rPr lang="en-US" sz="2000" u="sng" dirty="0" err="1">
                <a:solidFill>
                  <a:srgbClr val="FFFF00"/>
                </a:solidFill>
              </a:rPr>
              <a:t>patalp</a:t>
            </a:r>
            <a:r>
              <a:rPr lang="lt-LT" sz="2000" u="sng" dirty="0">
                <a:solidFill>
                  <a:srgbClr val="FFFF00"/>
                </a:solidFill>
              </a:rPr>
              <a:t>ų</a:t>
            </a:r>
            <a:r>
              <a:rPr lang="en-US" sz="2000" u="sng" dirty="0">
                <a:solidFill>
                  <a:srgbClr val="FFFF00"/>
                </a:solidFill>
              </a:rPr>
              <a:t> </a:t>
            </a:r>
            <a:r>
              <a:rPr lang="en-US" sz="2000" u="sng" dirty="0" err="1">
                <a:solidFill>
                  <a:srgbClr val="FFFF00"/>
                </a:solidFill>
              </a:rPr>
              <a:t>nuoma</a:t>
            </a:r>
            <a:r>
              <a:rPr lang="lt-LT" sz="2000" u="sng" dirty="0">
                <a:solidFill>
                  <a:srgbClr val="FFFF00"/>
                </a:solidFill>
              </a:rPr>
              <a:t>i </a:t>
            </a:r>
            <a:r>
              <a:rPr lang="lt-LT" sz="2000" u="sng" dirty="0" smtClean="0">
                <a:solidFill>
                  <a:srgbClr val="FFFF00"/>
                </a:solidFill>
              </a:rPr>
              <a:t>– </a:t>
            </a:r>
          </a:p>
          <a:p>
            <a:r>
              <a:rPr lang="lt-LT" sz="2000" dirty="0">
                <a:solidFill>
                  <a:srgbClr val="FFFF00"/>
                </a:solidFill>
              </a:rPr>
              <a:t> </a:t>
            </a:r>
            <a:r>
              <a:rPr lang="lt-LT" sz="2000" dirty="0" smtClean="0">
                <a:solidFill>
                  <a:srgbClr val="FFFF00"/>
                </a:solidFill>
              </a:rPr>
              <a:t>   </a:t>
            </a:r>
            <a:r>
              <a:rPr lang="lt-LT" sz="2000" u="sng" dirty="0" smtClean="0">
                <a:solidFill>
                  <a:srgbClr val="FFFF00"/>
                </a:solidFill>
              </a:rPr>
              <a:t>12 </a:t>
            </a:r>
            <a:r>
              <a:rPr lang="lt-LT" sz="2000" u="sng" dirty="0">
                <a:solidFill>
                  <a:srgbClr val="FFFF00"/>
                </a:solidFill>
              </a:rPr>
              <a:t>mėn.).</a:t>
            </a:r>
          </a:p>
          <a:p>
            <a:pPr marL="285750" indent="-285750">
              <a:buFont typeface="Wingdings" panose="05000000000000000000" pitchFamily="2" charset="2"/>
              <a:buChar char="Ø"/>
            </a:pPr>
            <a:endParaRPr lang="en-US" sz="2000" dirty="0">
              <a:solidFill>
                <a:srgbClr val="FFFF00"/>
              </a:solidFill>
            </a:endParaRPr>
          </a:p>
        </p:txBody>
      </p:sp>
    </p:spTree>
    <p:extLst>
      <p:ext uri="{BB962C8B-B14F-4D97-AF65-F5344CB8AC3E}">
        <p14:creationId xmlns:p14="http://schemas.microsoft.com/office/powerpoint/2010/main" val="262627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FCC2A4-9A69-8A4F-9263-7F04F619F7E7}"/>
              </a:ext>
            </a:extLst>
          </p:cNvPr>
          <p:cNvSpPr>
            <a:spLocks noGrp="1"/>
          </p:cNvSpPr>
          <p:nvPr>
            <p:ph type="dt" sz="half" idx="10"/>
          </p:nvPr>
        </p:nvSpPr>
        <p:spPr/>
        <p:txBody>
          <a:bodyPr/>
          <a:lstStyle/>
          <a:p>
            <a:fld id="{411E0E2E-86A7-1740-9536-422DE669C107}" type="datetimeyyyy">
              <a:rPr lang="en-US" smtClean="0"/>
              <a:pPr/>
              <a:t>2023</a:t>
            </a:fld>
            <a:endParaRPr lang="x-none"/>
          </a:p>
        </p:txBody>
      </p:sp>
      <p:grpSp>
        <p:nvGrpSpPr>
          <p:cNvPr id="5" name="Group 6">
            <a:extLst>
              <a:ext uri="{FF2B5EF4-FFF2-40B4-BE49-F238E27FC236}">
                <a16:creationId xmlns:a16="http://schemas.microsoft.com/office/drawing/2014/main" xmlns="" id="{7FC465A6-00F0-BC42-BB99-EDDEA00CDAD6}"/>
              </a:ext>
            </a:extLst>
          </p:cNvPr>
          <p:cNvGrpSpPr/>
          <p:nvPr/>
        </p:nvGrpSpPr>
        <p:grpSpPr>
          <a:xfrm>
            <a:off x="205274" y="466531"/>
            <a:ext cx="5784980" cy="4295407"/>
            <a:chOff x="3138318" y="3536912"/>
            <a:chExt cx="9192227" cy="7892658"/>
          </a:xfrm>
        </p:grpSpPr>
        <p:sp>
          <p:nvSpPr>
            <p:cNvPr id="6" name="TextBox 5">
              <a:extLst>
                <a:ext uri="{FF2B5EF4-FFF2-40B4-BE49-F238E27FC236}">
                  <a16:creationId xmlns:a16="http://schemas.microsoft.com/office/drawing/2014/main" xmlns="" id="{66735861-FA2F-214F-9862-31698B28A735}"/>
                </a:ext>
              </a:extLst>
            </p:cNvPr>
            <p:cNvSpPr txBox="1"/>
            <p:nvPr/>
          </p:nvSpPr>
          <p:spPr>
            <a:xfrm>
              <a:off x="3138318" y="3536912"/>
              <a:ext cx="7631281" cy="848293"/>
            </a:xfrm>
            <a:prstGeom prst="rect">
              <a:avLst/>
            </a:prstGeom>
            <a:noFill/>
          </p:spPr>
          <p:txBody>
            <a:bodyPr wrap="square" rtlCol="0">
              <a:spAutoFit/>
            </a:bodyPr>
            <a:lstStyle/>
            <a:p>
              <a:r>
                <a:rPr lang="lt-LT" sz="2400" b="1" dirty="0" smtClean="0">
                  <a:solidFill>
                    <a:schemeClr val="bg1"/>
                  </a:solidFill>
                  <a:ea typeface="Lato" charset="0"/>
                  <a:cs typeface="Lato" charset="0"/>
                </a:rPr>
                <a:t>Dėmesys – smulkiam verslui</a:t>
              </a:r>
              <a:endParaRPr lang="en-US" sz="2400" b="1" dirty="0">
                <a:solidFill>
                  <a:schemeClr val="bg1"/>
                </a:solidFill>
                <a:ea typeface="Lato" charset="0"/>
                <a:cs typeface="Lato" charset="0"/>
              </a:endParaRPr>
            </a:p>
          </p:txBody>
        </p:sp>
        <p:sp>
          <p:nvSpPr>
            <p:cNvPr id="7" name="Subtitle 2">
              <a:extLst>
                <a:ext uri="{FF2B5EF4-FFF2-40B4-BE49-F238E27FC236}">
                  <a16:creationId xmlns:a16="http://schemas.microsoft.com/office/drawing/2014/main" xmlns="" id="{C74D1C3F-C0F4-6441-BE43-E634408E19BF}"/>
                </a:ext>
              </a:extLst>
            </p:cNvPr>
            <p:cNvSpPr txBox="1">
              <a:spLocks/>
            </p:cNvSpPr>
            <p:nvPr/>
          </p:nvSpPr>
          <p:spPr>
            <a:xfrm>
              <a:off x="3138320" y="4183242"/>
              <a:ext cx="9192225" cy="724632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a:lnSpc>
                  <a:spcPct val="100000"/>
                </a:lnSpc>
                <a:spcBef>
                  <a:spcPts val="0"/>
                </a:spcBef>
                <a:buFont typeface="Arial" panose="020B0604020202020204" pitchFamily="34" charset="0"/>
                <a:buChar char="•"/>
              </a:pPr>
              <a:r>
                <a:rPr lang="lt-LT" sz="2200" dirty="0" smtClean="0">
                  <a:solidFill>
                    <a:schemeClr val="bg1"/>
                  </a:solidFill>
                  <a:latin typeface="+mn-lt"/>
                  <a:ea typeface="Lato" charset="0"/>
                  <a:cs typeface="Lato" charset="0"/>
                </a:rPr>
                <a:t>Džiaugiantis sėkmingai veikiančiomis stambaus kapitalo įmonėmis, kuo didesnį dėmesį stengiamasi skirti ir smulkiajam ir pradedančiam </a:t>
              </a:r>
              <a:r>
                <a:rPr lang="lt-LT" sz="2200" smtClean="0">
                  <a:solidFill>
                    <a:schemeClr val="bg1"/>
                  </a:solidFill>
                  <a:latin typeface="+mn-lt"/>
                  <a:ea typeface="Lato" charset="0"/>
                  <a:cs typeface="Lato" charset="0"/>
                </a:rPr>
                <a:t>verslui.</a:t>
              </a:r>
            </a:p>
            <a:p>
              <a:pPr marL="457200" indent="-457200" algn="just">
                <a:lnSpc>
                  <a:spcPct val="100000"/>
                </a:lnSpc>
                <a:spcBef>
                  <a:spcPts val="0"/>
                </a:spcBef>
                <a:buFont typeface="Arial" panose="020B0604020202020204" pitchFamily="34" charset="0"/>
                <a:buChar char="•"/>
              </a:pPr>
              <a:endParaRPr lang="en-US" sz="2200" dirty="0" smtClean="0">
                <a:solidFill>
                  <a:schemeClr val="bg1"/>
                </a:solidFill>
                <a:latin typeface="+mn-lt"/>
                <a:ea typeface="Lato" charset="0"/>
                <a:cs typeface="Lato" charset="0"/>
              </a:endParaRPr>
            </a:p>
            <a:p>
              <a:pPr marL="457200" indent="-457200" algn="just">
                <a:lnSpc>
                  <a:spcPct val="100000"/>
                </a:lnSpc>
                <a:spcBef>
                  <a:spcPts val="0"/>
                </a:spcBef>
                <a:buFont typeface="Arial" panose="020B0604020202020204" pitchFamily="34" charset="0"/>
                <a:buChar char="•"/>
              </a:pPr>
              <a:r>
                <a:rPr lang="lt-LT" sz="2200" dirty="0" smtClean="0">
                  <a:solidFill>
                    <a:schemeClr val="bg1"/>
                  </a:solidFill>
                  <a:latin typeface="+mn-lt"/>
                  <a:ea typeface="Lato" panose="020F0502020204030203" pitchFamily="34" charset="0"/>
                  <a:cs typeface="Lato" panose="020F0502020204030203" pitchFamily="34" charset="0"/>
                </a:rPr>
                <a:t>Rokiškio rajono savivaldybė jau kelerius metus sėkmingai įgyvendina Smulkaus ir vidutinio verslo (SVV) plėtros programą, skatinančią padėti rajono verslui generuoti naujas idėjas, vystyti veiklą ir </a:t>
              </a:r>
              <a:r>
                <a:rPr lang="lt-LT" sz="2200" smtClean="0">
                  <a:solidFill>
                    <a:schemeClr val="bg1"/>
                  </a:solidFill>
                  <a:latin typeface="+mn-lt"/>
                  <a:ea typeface="Lato" panose="020F0502020204030203" pitchFamily="34" charset="0"/>
                  <a:cs typeface="Lato" panose="020F0502020204030203" pitchFamily="34" charset="0"/>
                </a:rPr>
                <a:t>inovacijas.</a:t>
              </a:r>
              <a:endParaRPr lang="lt-LT" sz="2200" dirty="0" smtClean="0">
                <a:solidFill>
                  <a:schemeClr val="bg1"/>
                </a:solidFill>
                <a:latin typeface="+mn-lt"/>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31709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076AA083-6BAF-174D-B73D-3E75E4027E1B}"/>
              </a:ext>
            </a:extLst>
          </p:cNvPr>
          <p:cNvSpPr/>
          <p:nvPr/>
        </p:nvSpPr>
        <p:spPr>
          <a:xfrm>
            <a:off x="1"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pic>
        <p:nvPicPr>
          <p:cNvPr id="3" name="Paveikslėlio vietos rezervavimo ženklas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475" b="12475"/>
          <a:stretch>
            <a:fillRect/>
          </a:stretch>
        </p:blipFill>
        <p:spPr/>
      </p:pic>
      <p:sp>
        <p:nvSpPr>
          <p:cNvPr id="13" name="Rectangle 12">
            <a:extLst>
              <a:ext uri="{FF2B5EF4-FFF2-40B4-BE49-F238E27FC236}">
                <a16:creationId xmlns:a16="http://schemas.microsoft.com/office/drawing/2014/main" xmlns="" id="{32D6787A-2138-8141-9F2D-64F599A124D0}"/>
              </a:ext>
            </a:extLst>
          </p:cNvPr>
          <p:cNvSpPr/>
          <p:nvPr/>
        </p:nvSpPr>
        <p:spPr>
          <a:xfrm>
            <a:off x="0" y="0"/>
            <a:ext cx="2806276" cy="486294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lt-LT"/>
              <a:t>B</a:t>
            </a:r>
            <a:r>
              <a:rPr lang="en-US" smtClean="0"/>
              <a:t>endradarbyst</a:t>
            </a:r>
            <a:r>
              <a:rPr lang="lt-LT" dirty="0" smtClean="0"/>
              <a:t>ės centras „</a:t>
            </a:r>
            <a:r>
              <a:rPr lang="lt-LT" smtClean="0"/>
              <a:t>Spiečius“ Rokiškyje teikia SVV projektų paraiškų rengimo paslaugą.</a:t>
            </a:r>
            <a:endParaRPr lang="en-US" dirty="0"/>
          </a:p>
        </p:txBody>
      </p:sp>
      <p:sp>
        <p:nvSpPr>
          <p:cNvPr id="14" name="Rectangle 13">
            <a:extLst>
              <a:ext uri="{FF2B5EF4-FFF2-40B4-BE49-F238E27FC236}">
                <a16:creationId xmlns:a16="http://schemas.microsoft.com/office/drawing/2014/main" xmlns="" id="{2D0216D3-B123-CE44-84E0-353EF39D5AA6}"/>
              </a:ext>
            </a:extLst>
          </p:cNvPr>
          <p:cNvSpPr/>
          <p:nvPr/>
        </p:nvSpPr>
        <p:spPr>
          <a:xfrm>
            <a:off x="0" y="4862946"/>
            <a:ext cx="2806276" cy="1995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7" name="TextBox 6">
            <a:extLst>
              <a:ext uri="{FF2B5EF4-FFF2-40B4-BE49-F238E27FC236}">
                <a16:creationId xmlns:a16="http://schemas.microsoft.com/office/drawing/2014/main" xmlns="" id="{BAB446F3-5EC1-6A40-A791-8B92F1D4769D}"/>
              </a:ext>
            </a:extLst>
          </p:cNvPr>
          <p:cNvSpPr txBox="1"/>
          <p:nvPr/>
        </p:nvSpPr>
        <p:spPr>
          <a:xfrm>
            <a:off x="292176" y="5336469"/>
            <a:ext cx="2273892" cy="877163"/>
          </a:xfrm>
          <a:prstGeom prst="rect">
            <a:avLst/>
          </a:prstGeom>
          <a:noFill/>
        </p:spPr>
        <p:txBody>
          <a:bodyPr wrap="square" lIns="45720" tIns="22860" rIns="45720" bIns="22860" rtlCol="0">
            <a:spAutoFit/>
          </a:bodyPr>
          <a:lstStyle/>
          <a:p>
            <a:r>
              <a:rPr lang="lt-LT" b="1" dirty="0" smtClean="0">
                <a:solidFill>
                  <a:schemeClr val="bg1"/>
                </a:solidFill>
                <a:latin typeface="Lato" charset="0"/>
                <a:ea typeface="Lato" charset="0"/>
                <a:cs typeface="Lato" charset="0"/>
              </a:rPr>
              <a:t>BC „</a:t>
            </a:r>
            <a:r>
              <a:rPr lang="lt-LT" b="1" smtClean="0">
                <a:solidFill>
                  <a:schemeClr val="bg1"/>
                </a:solidFill>
                <a:latin typeface="Lato" charset="0"/>
                <a:ea typeface="Lato" charset="0"/>
                <a:cs typeface="Lato" charset="0"/>
              </a:rPr>
              <a:t>Spiečius“,  </a:t>
            </a:r>
            <a:r>
              <a:rPr lang="lt-LT" b="1" dirty="0" smtClean="0">
                <a:solidFill>
                  <a:schemeClr val="bg1"/>
                </a:solidFill>
                <a:latin typeface="Lato" charset="0"/>
                <a:ea typeface="Lato" charset="0"/>
                <a:cs typeface="Lato" charset="0"/>
              </a:rPr>
              <a:t>Tyzenhauzų g. 6, Rokiškis</a:t>
            </a:r>
            <a:endParaRPr lang="en-US"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449773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0478DC2-7B36-F647-A719-798D39B9991A}"/>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5" name="Slide Number Placeholder 4">
            <a:extLst>
              <a:ext uri="{FF2B5EF4-FFF2-40B4-BE49-F238E27FC236}">
                <a16:creationId xmlns="" xmlns:a16="http://schemas.microsoft.com/office/drawing/2014/main" id="{32CA48E9-4890-8C43-9ABB-12E0B7A97AC6}"/>
              </a:ext>
            </a:extLst>
          </p:cNvPr>
          <p:cNvSpPr>
            <a:spLocks noGrp="1"/>
          </p:cNvSpPr>
          <p:nvPr>
            <p:ph type="sldNum" sz="quarter" idx="12"/>
          </p:nvPr>
        </p:nvSpPr>
        <p:spPr/>
        <p:txBody>
          <a:bodyPr/>
          <a:lstStyle/>
          <a:p>
            <a:fld id="{3FAD04EE-1878-2047-8E3A-873E54783374}" type="slidenum">
              <a:rPr lang="x-none" smtClean="0"/>
              <a:t>25</a:t>
            </a:fld>
            <a:endParaRPr lang="x-none"/>
          </a:p>
        </p:txBody>
      </p:sp>
      <p:grpSp>
        <p:nvGrpSpPr>
          <p:cNvPr id="10" name="Group 1">
            <a:extLst>
              <a:ext uri="{FF2B5EF4-FFF2-40B4-BE49-F238E27FC236}">
                <a16:creationId xmlns:a16="http://schemas.microsoft.com/office/drawing/2014/main" xmlns="" id="{93B86F83-09B4-4147-828F-13E70506440E}"/>
              </a:ext>
            </a:extLst>
          </p:cNvPr>
          <p:cNvGrpSpPr/>
          <p:nvPr/>
        </p:nvGrpSpPr>
        <p:grpSpPr>
          <a:xfrm>
            <a:off x="161365" y="621960"/>
            <a:ext cx="8480165" cy="2185214"/>
            <a:chOff x="1233073" y="730380"/>
            <a:chExt cx="13142490" cy="4585653"/>
          </a:xfrm>
        </p:grpSpPr>
        <p:sp>
          <p:nvSpPr>
            <p:cNvPr id="11" name="TextBox 10">
              <a:extLst>
                <a:ext uri="{FF2B5EF4-FFF2-40B4-BE49-F238E27FC236}">
                  <a16:creationId xmlns:a16="http://schemas.microsoft.com/office/drawing/2014/main" xmlns="" id="{5CEB8D81-EDE6-3F43-82C7-90794E1C7D0C}"/>
                </a:ext>
              </a:extLst>
            </p:cNvPr>
            <p:cNvSpPr txBox="1"/>
            <p:nvPr/>
          </p:nvSpPr>
          <p:spPr>
            <a:xfrm>
              <a:off x="1233073" y="730380"/>
              <a:ext cx="13142490" cy="4585653"/>
            </a:xfrm>
            <a:prstGeom prst="rect">
              <a:avLst/>
            </a:prstGeom>
            <a:noFill/>
          </p:spPr>
          <p:txBody>
            <a:bodyPr wrap="square" rtlCol="0">
              <a:spAutoFit/>
            </a:bodyPr>
            <a:lstStyle/>
            <a:p>
              <a:r>
                <a:rPr lang="lt-LT">
                  <a:solidFill>
                    <a:schemeClr val="accent1"/>
                  </a:solidFill>
                  <a:latin typeface="Lato" charset="0"/>
                  <a:ea typeface="Lato" charset="0"/>
                  <a:cs typeface="Lato" charset="0"/>
                </a:rPr>
                <a:t> </a:t>
              </a:r>
              <a:r>
                <a:rPr lang="lt-LT" smtClean="0">
                  <a:solidFill>
                    <a:schemeClr val="accent1"/>
                  </a:solidFill>
                  <a:latin typeface="Lato" charset="0"/>
                  <a:ea typeface="Lato" charset="0"/>
                  <a:cs typeface="Lato" charset="0"/>
                </a:rPr>
                <a:t>      Svarbu </a:t>
              </a:r>
              <a:r>
                <a:rPr lang="lt-LT" dirty="0" smtClean="0">
                  <a:solidFill>
                    <a:schemeClr val="accent1"/>
                  </a:solidFill>
                  <a:latin typeface="Lato" charset="0"/>
                  <a:ea typeface="Lato" charset="0"/>
                  <a:cs typeface="Lato" charset="0"/>
                </a:rPr>
                <a:t>tai, kad verslo subjektai apie projekto paraiškas turi pateikti visus privalomus dokumentus iki SVV plėtros programos vertinimo komisijos posėdžio likus ne mažiau nei dviem darbo dienoms</a:t>
              </a:r>
              <a:r>
                <a:rPr lang="lt-LT" smtClean="0">
                  <a:solidFill>
                    <a:schemeClr val="accent1"/>
                  </a:solidFill>
                  <a:latin typeface="Lato" charset="0"/>
                  <a:ea typeface="Lato" charset="0"/>
                  <a:cs typeface="Lato" charset="0"/>
                </a:rPr>
                <a:t>. </a:t>
              </a:r>
              <a:endParaRPr lang="lt-LT" sz="2800" dirty="0">
                <a:solidFill>
                  <a:schemeClr val="accent1"/>
                </a:solidFill>
                <a:latin typeface="Lato" charset="0"/>
                <a:ea typeface="Lato" charset="0"/>
                <a:cs typeface="Lato" charset="0"/>
              </a:endParaRPr>
            </a:p>
            <a:p>
              <a:r>
                <a:rPr lang="lt-LT" smtClean="0">
                  <a:solidFill>
                    <a:srgbClr val="FF0000"/>
                  </a:solidFill>
                  <a:latin typeface="Lato" charset="0"/>
                  <a:ea typeface="Lato" charset="0"/>
                  <a:cs typeface="Lato" charset="0"/>
                </a:rPr>
                <a:t>        SVARBU</a:t>
              </a:r>
              <a:r>
                <a:rPr lang="en-GB" dirty="0" smtClean="0">
                  <a:solidFill>
                    <a:srgbClr val="FF0000"/>
                  </a:solidFill>
                  <a:latin typeface="Lato" charset="0"/>
                  <a:ea typeface="Lato" charset="0"/>
                  <a:cs typeface="Lato" charset="0"/>
                </a:rPr>
                <a:t>!</a:t>
              </a:r>
              <a:r>
                <a:rPr lang="lt-LT" dirty="0" smtClean="0">
                  <a:solidFill>
                    <a:srgbClr val="FF0000"/>
                  </a:solidFill>
                  <a:latin typeface="Lato" charset="0"/>
                  <a:ea typeface="Lato" charset="0"/>
                  <a:cs typeface="Lato" charset="0"/>
                </a:rPr>
                <a:t> </a:t>
              </a:r>
              <a:r>
                <a:rPr lang="en-GB" dirty="0" err="1" smtClean="0">
                  <a:solidFill>
                    <a:srgbClr val="FF0000"/>
                  </a:solidFill>
                  <a:latin typeface="Lato" charset="0"/>
                  <a:ea typeface="Lato" charset="0"/>
                  <a:cs typeface="Lato" charset="0"/>
                </a:rPr>
                <a:t>Nepateikus</a:t>
              </a:r>
              <a:r>
                <a:rPr lang="en-GB" dirty="0" smtClean="0">
                  <a:solidFill>
                    <a:srgbClr val="FF0000"/>
                  </a:solidFill>
                  <a:latin typeface="Lato" charset="0"/>
                  <a:ea typeface="Lato" charset="0"/>
                  <a:cs typeface="Lato" charset="0"/>
                </a:rPr>
                <a:t> </a:t>
              </a:r>
              <a:r>
                <a:rPr lang="en-GB" dirty="0" err="1" smtClean="0">
                  <a:solidFill>
                    <a:srgbClr val="FF0000"/>
                  </a:solidFill>
                  <a:latin typeface="Lato" charset="0"/>
                  <a:ea typeface="Lato" charset="0"/>
                  <a:cs typeface="Lato" charset="0"/>
                </a:rPr>
                <a:t>reikiam</a:t>
              </a:r>
              <a:r>
                <a:rPr lang="lt-LT" dirty="0" smtClean="0">
                  <a:solidFill>
                    <a:srgbClr val="FF0000"/>
                  </a:solidFill>
                  <a:latin typeface="Lato" charset="0"/>
                  <a:ea typeface="Lato" charset="0"/>
                  <a:cs typeface="Lato" charset="0"/>
                </a:rPr>
                <a:t>ų dokumentų ar laiku nepapildžius paraiškos, jeigu buvo prašoma tai padaryti, paraiška atmetama</a:t>
              </a:r>
              <a:r>
                <a:rPr lang="lt-LT" smtClean="0">
                  <a:solidFill>
                    <a:srgbClr val="FF0000"/>
                  </a:solidFill>
                  <a:latin typeface="Lato" charset="0"/>
                  <a:ea typeface="Lato" charset="0"/>
                  <a:cs typeface="Lato" charset="0"/>
                </a:rPr>
                <a:t>. </a:t>
              </a:r>
              <a:r>
                <a:rPr lang="lt-LT" smtClean="0">
                  <a:solidFill>
                    <a:schemeClr val="accent1"/>
                  </a:solidFill>
                  <a:latin typeface="Lato" charset="0"/>
                  <a:ea typeface="Lato" charset="0"/>
                  <a:cs typeface="Lato" charset="0"/>
                </a:rPr>
                <a:t> </a:t>
              </a:r>
            </a:p>
            <a:p>
              <a:endParaRPr lang="lt-LT" dirty="0" smtClean="0">
                <a:solidFill>
                  <a:schemeClr val="accent1"/>
                </a:solidFill>
                <a:latin typeface="Lato" charset="0"/>
                <a:ea typeface="Lato" charset="0"/>
                <a:cs typeface="Lato" charset="0"/>
              </a:endParaRPr>
            </a:p>
            <a:p>
              <a:pPr algn="ctr"/>
              <a:endParaRPr lang="en-US" sz="2800" dirty="0">
                <a:solidFill>
                  <a:schemeClr val="accent1"/>
                </a:solidFill>
                <a:latin typeface="Lato" charset="0"/>
                <a:ea typeface="Lato" charset="0"/>
                <a:cs typeface="Lato" charset="0"/>
              </a:endParaRPr>
            </a:p>
          </p:txBody>
        </p:sp>
        <p:sp>
          <p:nvSpPr>
            <p:cNvPr id="12" name="TextBox 11">
              <a:extLst>
                <a:ext uri="{FF2B5EF4-FFF2-40B4-BE49-F238E27FC236}">
                  <a16:creationId xmlns:a16="http://schemas.microsoft.com/office/drawing/2014/main" xmlns="" id="{C63288F6-9FDC-CC43-A850-A95C633C0E61}"/>
                </a:ext>
              </a:extLst>
            </p:cNvPr>
            <p:cNvSpPr txBox="1"/>
            <p:nvPr/>
          </p:nvSpPr>
          <p:spPr>
            <a:xfrm>
              <a:off x="1642027" y="1282118"/>
              <a:ext cx="8473598" cy="387520"/>
            </a:xfrm>
            <a:prstGeom prst="rect">
              <a:avLst/>
            </a:prstGeom>
            <a:noFill/>
          </p:spPr>
          <p:txBody>
            <a:bodyPr wrap="square" rtlCol="0">
              <a:spAutoFit/>
            </a:bodyPr>
            <a:lstStyle/>
            <a:p>
              <a:endPar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grpSp>
      <p:sp>
        <p:nvSpPr>
          <p:cNvPr id="13" name="object 19"/>
          <p:cNvSpPr txBox="1">
            <a:spLocks/>
          </p:cNvSpPr>
          <p:nvPr/>
        </p:nvSpPr>
        <p:spPr>
          <a:xfrm>
            <a:off x="327659" y="210310"/>
            <a:ext cx="6682741" cy="411651"/>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65405">
              <a:lnSpc>
                <a:spcPts val="1595"/>
              </a:lnSpc>
            </a:pPr>
            <a:r>
              <a:rPr lang="lt-LT" sz="1800" b="1" smtClean="0">
                <a:solidFill>
                  <a:schemeClr val="bg1"/>
                </a:solidFill>
                <a:latin typeface="+mn-lt"/>
              </a:rPr>
              <a:t> </a:t>
            </a:r>
          </a:p>
          <a:p>
            <a:pPr marL="65405">
              <a:lnSpc>
                <a:spcPts val="1595"/>
              </a:lnSpc>
            </a:pPr>
            <a:r>
              <a:rPr lang="lt-LT" sz="1800" b="1" smtClean="0">
                <a:solidFill>
                  <a:schemeClr val="bg1"/>
                </a:solidFill>
                <a:latin typeface="+mn-lt"/>
              </a:rPr>
              <a:t>19. Vertinimo procesas (I) </a:t>
            </a:r>
            <a:r>
              <a:rPr lang="en-US" sz="1800" b="1" spc="-25" smtClean="0">
                <a:solidFill>
                  <a:schemeClr val="bg1"/>
                </a:solidFill>
                <a:latin typeface="+mn-lt"/>
              </a:rPr>
              <a:t> </a:t>
            </a:r>
            <a:endParaRPr lang="en-US" sz="1800" b="1" spc="-10" dirty="0">
              <a:solidFill>
                <a:schemeClr val="bg1"/>
              </a:solidFill>
              <a:latin typeface="+mn-lt"/>
            </a:endParaRPr>
          </a:p>
        </p:txBody>
      </p:sp>
      <p:sp>
        <p:nvSpPr>
          <p:cNvPr id="2" name="Stačiakampis 1"/>
          <p:cNvSpPr/>
          <p:nvPr/>
        </p:nvSpPr>
        <p:spPr>
          <a:xfrm>
            <a:off x="161365" y="2072748"/>
            <a:ext cx="7732060" cy="1477328"/>
          </a:xfrm>
          <a:prstGeom prst="rect">
            <a:avLst/>
          </a:prstGeom>
        </p:spPr>
        <p:txBody>
          <a:bodyPr wrap="square">
            <a:spAutoFit/>
          </a:bodyPr>
          <a:lstStyle/>
          <a:p>
            <a:pPr marL="285750" indent="-285750">
              <a:buFont typeface="Wingdings" panose="05000000000000000000" pitchFamily="2" charset="2"/>
              <a:buChar char="Ø"/>
            </a:pPr>
            <a:r>
              <a:rPr lang="lt-LT" smtClean="0">
                <a:solidFill>
                  <a:schemeClr val="accent1"/>
                </a:solidFill>
              </a:rPr>
              <a:t>Komisija svarsto </a:t>
            </a:r>
            <a:r>
              <a:rPr lang="lt-LT">
                <a:solidFill>
                  <a:schemeClr val="accent1"/>
                </a:solidFill>
              </a:rPr>
              <a:t>ir vertina pateiktas </a:t>
            </a:r>
            <a:r>
              <a:rPr lang="lt-LT" smtClean="0">
                <a:solidFill>
                  <a:schemeClr val="accent1"/>
                </a:solidFill>
              </a:rPr>
              <a:t>paraiškas ar </a:t>
            </a:r>
            <a:r>
              <a:rPr lang="lt-LT">
                <a:solidFill>
                  <a:schemeClr val="accent1"/>
                </a:solidFill>
              </a:rPr>
              <a:t>pretendentas atitinka sąlygas pagal šiuos nuostatus, ar jo vykdoma ekonominė veikla atitinka Rokiškio rajono savivaldybės strateginių dokumentų nuostatas ir uždavinius. </a:t>
            </a:r>
            <a:endParaRPr lang="lt-LT" smtClean="0">
              <a:solidFill>
                <a:schemeClr val="accent1"/>
              </a:solidFill>
            </a:endParaRPr>
          </a:p>
          <a:p>
            <a:endParaRPr lang="lt-LT" smtClean="0">
              <a:solidFill>
                <a:schemeClr val="accent1"/>
              </a:solidFill>
            </a:endParaRPr>
          </a:p>
        </p:txBody>
      </p:sp>
      <p:sp>
        <p:nvSpPr>
          <p:cNvPr id="4" name="Stačiakampis 3"/>
          <p:cNvSpPr/>
          <p:nvPr/>
        </p:nvSpPr>
        <p:spPr>
          <a:xfrm>
            <a:off x="171304" y="3228994"/>
            <a:ext cx="5803280" cy="2585323"/>
          </a:xfrm>
          <a:prstGeom prst="rect">
            <a:avLst/>
          </a:prstGeom>
        </p:spPr>
        <p:txBody>
          <a:bodyPr wrap="square">
            <a:spAutoFit/>
          </a:bodyPr>
          <a:lstStyle/>
          <a:p>
            <a:pPr marL="285750" indent="-285750">
              <a:buFont typeface="Wingdings" panose="05000000000000000000" pitchFamily="2" charset="2"/>
              <a:buChar char="Ø"/>
            </a:pPr>
            <a:r>
              <a:rPr lang="lt-LT">
                <a:solidFill>
                  <a:schemeClr val="accent1"/>
                </a:solidFill>
              </a:rPr>
              <a:t>Paraiškos, kuriose prašoma kompensuoti įmonės steigimą, bei asocijuotų rajono verslo organizacijų, VšĮ Rokiškio turizmo ir verslo informacijos centro parengtų projektų bei programų, gerinančių rajono verslo aplinką, išlaidų dalinis finansavimas nevertinant projekto paraiškos balais ir apmokant pateiktą išankstinę išlaidų sąmatą avansiniu būdu, yra patikrinamos, bet </a:t>
            </a:r>
          </a:p>
          <a:p>
            <a:r>
              <a:rPr lang="lt-LT">
                <a:solidFill>
                  <a:schemeClr val="accent1"/>
                </a:solidFill>
              </a:rPr>
              <a:t>    nėra vertinamos balais. </a:t>
            </a:r>
          </a:p>
        </p:txBody>
      </p:sp>
    </p:spTree>
    <p:extLst>
      <p:ext uri="{BB962C8B-B14F-4D97-AF65-F5344CB8AC3E}">
        <p14:creationId xmlns:p14="http://schemas.microsoft.com/office/powerpoint/2010/main" val="354596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0478DC2-7B36-F647-A719-798D39B9991A}"/>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5" name="Slide Number Placeholder 4">
            <a:extLst>
              <a:ext uri="{FF2B5EF4-FFF2-40B4-BE49-F238E27FC236}">
                <a16:creationId xmlns="" xmlns:a16="http://schemas.microsoft.com/office/drawing/2014/main" id="{32CA48E9-4890-8C43-9ABB-12E0B7A97AC6}"/>
              </a:ext>
            </a:extLst>
          </p:cNvPr>
          <p:cNvSpPr>
            <a:spLocks noGrp="1"/>
          </p:cNvSpPr>
          <p:nvPr>
            <p:ph type="sldNum" sz="quarter" idx="12"/>
          </p:nvPr>
        </p:nvSpPr>
        <p:spPr/>
        <p:txBody>
          <a:bodyPr/>
          <a:lstStyle/>
          <a:p>
            <a:fld id="{3FAD04EE-1878-2047-8E3A-873E54783374}" type="slidenum">
              <a:rPr lang="x-none" smtClean="0"/>
              <a:t>26</a:t>
            </a:fld>
            <a:endParaRPr lang="x-none"/>
          </a:p>
        </p:txBody>
      </p:sp>
      <p:sp>
        <p:nvSpPr>
          <p:cNvPr id="12" name="TextBox 11">
            <a:extLst>
              <a:ext uri="{FF2B5EF4-FFF2-40B4-BE49-F238E27FC236}">
                <a16:creationId xmlns:a16="http://schemas.microsoft.com/office/drawing/2014/main" xmlns="" id="{C63288F6-9FDC-CC43-A850-A95C633C0E61}"/>
              </a:ext>
            </a:extLst>
          </p:cNvPr>
          <p:cNvSpPr txBox="1"/>
          <p:nvPr/>
        </p:nvSpPr>
        <p:spPr>
          <a:xfrm>
            <a:off x="425242" y="884881"/>
            <a:ext cx="5467572" cy="184666"/>
          </a:xfrm>
          <a:prstGeom prst="rect">
            <a:avLst/>
          </a:prstGeom>
          <a:noFill/>
        </p:spPr>
        <p:txBody>
          <a:bodyPr wrap="square" rtlCol="0">
            <a:spAutoFit/>
          </a:bodyPr>
          <a:lstStyle/>
          <a:p>
            <a:endPar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object 19"/>
          <p:cNvSpPr txBox="1">
            <a:spLocks/>
          </p:cNvSpPr>
          <p:nvPr/>
        </p:nvSpPr>
        <p:spPr>
          <a:xfrm>
            <a:off x="327659" y="210310"/>
            <a:ext cx="6682741" cy="411651"/>
          </a:xfrm>
          <a:prstGeom prst="rect">
            <a:avLst/>
          </a:prstGeom>
          <a:solidFill>
            <a:srgbClr val="42BCC5"/>
          </a:solidFill>
        </p:spPr>
        <p:txBody>
          <a:bodyPr vert="horz" wrap="square" lIns="0" tIns="0" rIns="0" bIns="0" rtlCol="0">
            <a:sp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pPr marL="65405">
              <a:lnSpc>
                <a:spcPts val="1595"/>
              </a:lnSpc>
            </a:pPr>
            <a:r>
              <a:rPr lang="lt-LT" sz="1800" b="1" smtClean="0">
                <a:solidFill>
                  <a:schemeClr val="bg1"/>
                </a:solidFill>
                <a:latin typeface="+mn-lt"/>
              </a:rPr>
              <a:t> </a:t>
            </a:r>
          </a:p>
          <a:p>
            <a:pPr marL="65405">
              <a:lnSpc>
                <a:spcPts val="1595"/>
              </a:lnSpc>
            </a:pPr>
            <a:r>
              <a:rPr lang="lt-LT" sz="1800" b="1" smtClean="0">
                <a:solidFill>
                  <a:schemeClr val="bg1"/>
                </a:solidFill>
                <a:latin typeface="+mn-lt"/>
              </a:rPr>
              <a:t>19. Vertinimo procesas (II) </a:t>
            </a:r>
            <a:r>
              <a:rPr lang="en-US" sz="1800" b="1" spc="-25" smtClean="0">
                <a:solidFill>
                  <a:schemeClr val="bg1"/>
                </a:solidFill>
                <a:latin typeface="+mn-lt"/>
              </a:rPr>
              <a:t> </a:t>
            </a:r>
            <a:endParaRPr lang="en-US" sz="1800" b="1" spc="-10" dirty="0">
              <a:solidFill>
                <a:schemeClr val="bg1"/>
              </a:solidFill>
              <a:latin typeface="+mn-lt"/>
            </a:endParaRPr>
          </a:p>
        </p:txBody>
      </p:sp>
      <p:sp>
        <p:nvSpPr>
          <p:cNvPr id="7" name="Stačiakampis 6"/>
          <p:cNvSpPr/>
          <p:nvPr/>
        </p:nvSpPr>
        <p:spPr>
          <a:xfrm>
            <a:off x="4682791" y="844552"/>
            <a:ext cx="4404205" cy="1785104"/>
          </a:xfrm>
          <a:prstGeom prst="rect">
            <a:avLst/>
          </a:prstGeom>
        </p:spPr>
        <p:txBody>
          <a:bodyPr wrap="square">
            <a:spAutoFit/>
          </a:bodyPr>
          <a:lstStyle/>
          <a:p>
            <a:r>
              <a:rPr lang="lt-LT" sz="2000" b="1"/>
              <a:t>Paraiškų vertinimo kriterijai</a:t>
            </a:r>
            <a:r>
              <a:rPr lang="lt-LT" sz="2000" b="1" smtClean="0"/>
              <a:t>:</a:t>
            </a:r>
            <a:r>
              <a:rPr lang="lt-LT" b="1"/>
              <a:t/>
            </a:r>
            <a:br>
              <a:rPr lang="lt-LT" b="1"/>
            </a:br>
            <a:r>
              <a:rPr lang="lt-LT"/>
              <a:t>1. Tinkamai užpildyta paraiška;</a:t>
            </a:r>
            <a:br>
              <a:rPr lang="lt-LT"/>
            </a:br>
            <a:r>
              <a:rPr lang="lt-LT"/>
              <a:t>2. </a:t>
            </a:r>
            <a:r>
              <a:rPr lang="lt-LT" smtClean="0"/>
              <a:t>Paraiškėjas per paskutinus 1 metus nėra gavęs paramos iš SVV plėtros programos; </a:t>
            </a:r>
          </a:p>
          <a:p>
            <a:r>
              <a:rPr lang="lt-LT" u="sng" smtClean="0"/>
              <a:t>(1 balas)</a:t>
            </a:r>
            <a:endParaRPr lang="lt-LT"/>
          </a:p>
        </p:txBody>
      </p:sp>
      <p:sp>
        <p:nvSpPr>
          <p:cNvPr id="15" name="Stačiakampis 14"/>
          <p:cNvSpPr/>
          <p:nvPr/>
        </p:nvSpPr>
        <p:spPr>
          <a:xfrm>
            <a:off x="7200900" y="4169565"/>
            <a:ext cx="5295900" cy="369332"/>
          </a:xfrm>
          <a:prstGeom prst="rect">
            <a:avLst/>
          </a:prstGeom>
        </p:spPr>
        <p:txBody>
          <a:bodyPr wrap="square">
            <a:spAutoFit/>
          </a:bodyPr>
          <a:lstStyle/>
          <a:p>
            <a:r>
              <a:rPr lang="lt-LT"/>
              <a:t>5</a:t>
            </a:r>
            <a:r>
              <a:rPr lang="lt-LT" smtClean="0"/>
              <a:t>. Diegiamos inovacijos/startuolis; </a:t>
            </a:r>
            <a:r>
              <a:rPr lang="lt-LT" u="sng" smtClean="0"/>
              <a:t>(1 balas)</a:t>
            </a:r>
            <a:endParaRPr lang="lt-LT" u="sng"/>
          </a:p>
        </p:txBody>
      </p:sp>
      <p:sp>
        <p:nvSpPr>
          <p:cNvPr id="16" name="Stačiakampis 15"/>
          <p:cNvSpPr/>
          <p:nvPr/>
        </p:nvSpPr>
        <p:spPr>
          <a:xfrm>
            <a:off x="4682791" y="2629656"/>
            <a:ext cx="3922059" cy="923330"/>
          </a:xfrm>
          <a:prstGeom prst="rect">
            <a:avLst/>
          </a:prstGeom>
        </p:spPr>
        <p:txBody>
          <a:bodyPr wrap="square">
            <a:spAutoFit/>
          </a:bodyPr>
          <a:lstStyle/>
          <a:p>
            <a:r>
              <a:rPr lang="lt-LT"/>
              <a:t>3</a:t>
            </a:r>
            <a:r>
              <a:rPr lang="lt-LT" smtClean="0"/>
              <a:t>. </a:t>
            </a:r>
            <a:r>
              <a:rPr lang="lt-LT"/>
              <a:t>Per 12 mėn. sukurta nuolatinė darbo vieta ir išlaikoma ne trumpiau nei 1 </a:t>
            </a:r>
            <a:r>
              <a:rPr lang="lt-LT" smtClean="0"/>
              <a:t>metus; </a:t>
            </a:r>
            <a:r>
              <a:rPr lang="lt-LT" u="sng" smtClean="0"/>
              <a:t>(1 balas)</a:t>
            </a:r>
            <a:endParaRPr lang="lt-LT" u="sng"/>
          </a:p>
        </p:txBody>
      </p:sp>
      <p:sp>
        <p:nvSpPr>
          <p:cNvPr id="17" name="Stačiakampis 16"/>
          <p:cNvSpPr/>
          <p:nvPr/>
        </p:nvSpPr>
        <p:spPr>
          <a:xfrm>
            <a:off x="7752229" y="3523234"/>
            <a:ext cx="4554071" cy="646331"/>
          </a:xfrm>
          <a:prstGeom prst="rect">
            <a:avLst/>
          </a:prstGeom>
        </p:spPr>
        <p:txBody>
          <a:bodyPr wrap="square">
            <a:spAutoFit/>
          </a:bodyPr>
          <a:lstStyle/>
          <a:p>
            <a:r>
              <a:rPr lang="lt-LT"/>
              <a:t>4</a:t>
            </a:r>
            <a:r>
              <a:rPr lang="lt-LT" smtClean="0"/>
              <a:t>. Kuriamas/plėtojamas/ vykdomas socialinis verslas; </a:t>
            </a:r>
            <a:r>
              <a:rPr lang="lt-LT" u="sng" smtClean="0"/>
              <a:t>(1 balas)</a:t>
            </a:r>
            <a:endParaRPr lang="lt-LT" u="sng"/>
          </a:p>
        </p:txBody>
      </p:sp>
      <p:sp>
        <p:nvSpPr>
          <p:cNvPr id="18" name="Stačiakampis 17"/>
          <p:cNvSpPr/>
          <p:nvPr/>
        </p:nvSpPr>
        <p:spPr>
          <a:xfrm>
            <a:off x="6890549" y="4668537"/>
            <a:ext cx="5940287" cy="369332"/>
          </a:xfrm>
          <a:prstGeom prst="rect">
            <a:avLst/>
          </a:prstGeom>
        </p:spPr>
        <p:txBody>
          <a:bodyPr wrap="square">
            <a:spAutoFit/>
          </a:bodyPr>
          <a:lstStyle/>
          <a:p>
            <a:r>
              <a:rPr lang="lt-LT"/>
              <a:t>6</a:t>
            </a:r>
            <a:r>
              <a:rPr lang="lt-LT" smtClean="0"/>
              <a:t>. </a:t>
            </a:r>
            <a:r>
              <a:rPr lang="lt-LT"/>
              <a:t>SVV subjekto vadovas ar steigėjas yra iki 29 m., </a:t>
            </a:r>
          </a:p>
        </p:txBody>
      </p:sp>
      <p:sp>
        <p:nvSpPr>
          <p:cNvPr id="19" name="Stačiakampis 18"/>
          <p:cNvSpPr/>
          <p:nvPr/>
        </p:nvSpPr>
        <p:spPr>
          <a:xfrm>
            <a:off x="6890549" y="5005458"/>
            <a:ext cx="5301451" cy="646331"/>
          </a:xfrm>
          <a:prstGeom prst="rect">
            <a:avLst/>
          </a:prstGeom>
        </p:spPr>
        <p:txBody>
          <a:bodyPr wrap="none">
            <a:spAutoFit/>
          </a:bodyPr>
          <a:lstStyle/>
          <a:p>
            <a:r>
              <a:rPr lang="lt-LT"/>
              <a:t>virš 55 m. arba neįgalus asmuo paraiškos teikimo </a:t>
            </a:r>
            <a:endParaRPr lang="lt-LT" smtClean="0"/>
          </a:p>
          <a:p>
            <a:r>
              <a:rPr lang="lt-LT" smtClean="0"/>
              <a:t>dieną; </a:t>
            </a:r>
            <a:r>
              <a:rPr lang="lt-LT" u="sng" smtClean="0"/>
              <a:t>(1 balas)</a:t>
            </a:r>
            <a:endParaRPr lang="en-US" u="sng"/>
          </a:p>
        </p:txBody>
      </p:sp>
      <p:pic>
        <p:nvPicPr>
          <p:cNvPr id="2051" name="Picture 3" descr="C:\Users\UserRS\Pictures\Screenshots\Ekrano kopija (1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6" y="977213"/>
            <a:ext cx="4631635" cy="51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6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E2094A7-AF9E-4F5C-9BFF-2D238690C511}"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27</a:t>
            </a:fld>
            <a:endParaRPr lang="x-none"/>
          </a:p>
        </p:txBody>
      </p:sp>
      <p:sp>
        <p:nvSpPr>
          <p:cNvPr id="6" name="Teksto vietos rezervavimo ženklas 5"/>
          <p:cNvSpPr>
            <a:spLocks noGrp="1"/>
          </p:cNvSpPr>
          <p:nvPr>
            <p:ph type="body" sz="quarter" idx="13"/>
          </p:nvPr>
        </p:nvSpPr>
        <p:spPr>
          <a:xfrm>
            <a:off x="412750" y="684271"/>
            <a:ext cx="4132356" cy="5395985"/>
          </a:xfrm>
        </p:spPr>
        <p:txBody>
          <a:bodyPr>
            <a:noAutofit/>
          </a:bodyPr>
          <a:lstStyle/>
          <a:p>
            <a:pPr marL="285750" indent="-285750">
              <a:buFont typeface="Wingdings" panose="05000000000000000000" pitchFamily="2" charset="2"/>
              <a:buChar char="v"/>
            </a:pPr>
            <a:r>
              <a:rPr lang="lt-LT" sz="2200">
                <a:solidFill>
                  <a:schemeClr val="accent1">
                    <a:lumMod val="50000"/>
                  </a:schemeClr>
                </a:solidFill>
              </a:rPr>
              <a:t>Lėšos pateiktoms paraiškoms finansuoti tvirtinamos savivaldybės administracijos direktoriaus įsakymu, atsižvelgiant į Komisijos protokolinius sprendimus. </a:t>
            </a:r>
            <a:endParaRPr lang="lt-LT" sz="2200" smtClean="0">
              <a:solidFill>
                <a:schemeClr val="accent1">
                  <a:lumMod val="50000"/>
                </a:schemeClr>
              </a:solidFill>
            </a:endParaRPr>
          </a:p>
          <a:p>
            <a:pPr marL="285750" indent="-285750">
              <a:buFont typeface="Wingdings" panose="05000000000000000000" pitchFamily="2" charset="2"/>
              <a:buChar char="v"/>
            </a:pPr>
            <a:endParaRPr lang="lt-LT" sz="2200">
              <a:solidFill>
                <a:schemeClr val="accent1">
                  <a:lumMod val="50000"/>
                </a:schemeClr>
              </a:solidFill>
            </a:endParaRPr>
          </a:p>
          <a:p>
            <a:pPr marL="285750" indent="-285750">
              <a:buFont typeface="Wingdings" panose="05000000000000000000" pitchFamily="2" charset="2"/>
              <a:buChar char="v"/>
            </a:pPr>
            <a:r>
              <a:rPr lang="lt-LT" sz="2200" smtClean="0">
                <a:solidFill>
                  <a:schemeClr val="accent1">
                    <a:lumMod val="50000"/>
                  </a:schemeClr>
                </a:solidFill>
              </a:rPr>
              <a:t>Savivaldybės </a:t>
            </a:r>
            <a:r>
              <a:rPr lang="lt-LT" sz="2200">
                <a:solidFill>
                  <a:schemeClr val="accent1">
                    <a:lumMod val="50000"/>
                  </a:schemeClr>
                </a:solidFill>
              </a:rPr>
              <a:t>biudžeto lėšų naudojimo sutartį, vadovaujantis savivaldybės administracijos įsakymu priimtu lėšų paskirstymu, pasirašo Rokiškio rajono savivaldybės administracijos direktorius.</a:t>
            </a:r>
            <a:endParaRPr lang="en-US" sz="2200">
              <a:solidFill>
                <a:schemeClr val="accent1">
                  <a:lumMod val="50000"/>
                </a:schemeClr>
              </a:solidFill>
            </a:endParaRPr>
          </a:p>
        </p:txBody>
      </p:sp>
      <p:sp>
        <p:nvSpPr>
          <p:cNvPr id="7" name="object 5"/>
          <p:cNvSpPr/>
          <p:nvPr/>
        </p:nvSpPr>
        <p:spPr>
          <a:xfrm>
            <a:off x="346364" y="229931"/>
            <a:ext cx="8123266" cy="417715"/>
          </a:xfrm>
          <a:custGeom>
            <a:avLst/>
            <a:gdLst/>
            <a:ahLst/>
            <a:cxnLst/>
            <a:rect l="l" t="t" r="r" b="b"/>
            <a:pathLst>
              <a:path w="8709660" h="216534">
                <a:moveTo>
                  <a:pt x="8709660" y="0"/>
                </a:moveTo>
                <a:lnTo>
                  <a:pt x="0" y="0"/>
                </a:lnTo>
                <a:lnTo>
                  <a:pt x="0" y="216408"/>
                </a:lnTo>
                <a:lnTo>
                  <a:pt x="8709660" y="216408"/>
                </a:lnTo>
                <a:lnTo>
                  <a:pt x="8709660" y="0"/>
                </a:lnTo>
                <a:close/>
              </a:path>
            </a:pathLst>
          </a:custGeom>
          <a:solidFill>
            <a:srgbClr val="176390"/>
          </a:solidFill>
        </p:spPr>
        <p:txBody>
          <a:bodyPr wrap="square" lIns="0" tIns="0" rIns="0" bIns="0" rtlCol="0"/>
          <a:lstStyle/>
          <a:p>
            <a:r>
              <a:rPr lang="lt-LT" b="1" smtClean="0">
                <a:solidFill>
                  <a:schemeClr val="bg1"/>
                </a:solidFill>
              </a:rPr>
              <a:t>  20. Sutarties pasirašymas (I)</a:t>
            </a:r>
            <a:endParaRPr b="1">
              <a:solidFill>
                <a:schemeClr val="bg1"/>
              </a:solidFill>
            </a:endParaRPr>
          </a:p>
        </p:txBody>
      </p:sp>
    </p:spTree>
    <p:extLst>
      <p:ext uri="{BB962C8B-B14F-4D97-AF65-F5344CB8AC3E}">
        <p14:creationId xmlns:p14="http://schemas.microsoft.com/office/powerpoint/2010/main" val="223674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6034D62-FB9E-448E-92D0-DC805B2D1008}" type="datetime1">
              <a:rPr lang="en-US" smtClean="0"/>
              <a:t>2/23/2023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28</a:t>
            </a:fld>
            <a:endParaRPr lang="x-none"/>
          </a:p>
        </p:txBody>
      </p:sp>
      <p:sp>
        <p:nvSpPr>
          <p:cNvPr id="7" name="TextBox 6"/>
          <p:cNvSpPr txBox="1"/>
          <p:nvPr/>
        </p:nvSpPr>
        <p:spPr>
          <a:xfrm>
            <a:off x="346364" y="229931"/>
            <a:ext cx="4959927" cy="369332"/>
          </a:xfrm>
          <a:prstGeom prst="rect">
            <a:avLst/>
          </a:prstGeom>
          <a:noFill/>
        </p:spPr>
        <p:txBody>
          <a:bodyPr wrap="square" rtlCol="0">
            <a:spAutoFit/>
          </a:bodyPr>
          <a:lstStyle/>
          <a:p>
            <a:r>
              <a:rPr lang="lt-LT" b="1" smtClean="0">
                <a:solidFill>
                  <a:schemeClr val="bg1"/>
                </a:solidFill>
              </a:rPr>
              <a:t>1. Priemonės kryptis</a:t>
            </a:r>
            <a:endParaRPr lang="en-US" b="1">
              <a:solidFill>
                <a:schemeClr val="bg1"/>
              </a:solidFill>
            </a:endParaRPr>
          </a:p>
        </p:txBody>
      </p:sp>
      <p:sp>
        <p:nvSpPr>
          <p:cNvPr id="9" name="object 5"/>
          <p:cNvSpPr/>
          <p:nvPr/>
        </p:nvSpPr>
        <p:spPr>
          <a:xfrm>
            <a:off x="346364" y="229931"/>
            <a:ext cx="8123266" cy="417715"/>
          </a:xfrm>
          <a:custGeom>
            <a:avLst/>
            <a:gdLst/>
            <a:ahLst/>
            <a:cxnLst/>
            <a:rect l="l" t="t" r="r" b="b"/>
            <a:pathLst>
              <a:path w="8709660" h="216534">
                <a:moveTo>
                  <a:pt x="8709660" y="0"/>
                </a:moveTo>
                <a:lnTo>
                  <a:pt x="0" y="0"/>
                </a:lnTo>
                <a:lnTo>
                  <a:pt x="0" y="216408"/>
                </a:lnTo>
                <a:lnTo>
                  <a:pt x="8709660" y="216408"/>
                </a:lnTo>
                <a:lnTo>
                  <a:pt x="8709660" y="0"/>
                </a:lnTo>
                <a:close/>
              </a:path>
            </a:pathLst>
          </a:custGeom>
          <a:solidFill>
            <a:srgbClr val="176390"/>
          </a:solidFill>
        </p:spPr>
        <p:txBody>
          <a:bodyPr wrap="square" lIns="0" tIns="0" rIns="0" bIns="0" rtlCol="0"/>
          <a:lstStyle/>
          <a:p>
            <a:r>
              <a:rPr lang="lt-LT" b="1" smtClean="0">
                <a:solidFill>
                  <a:schemeClr val="bg1"/>
                </a:solidFill>
              </a:rPr>
              <a:t>  20. Sutarties pasirašymas (II)</a:t>
            </a:r>
            <a:endParaRPr b="1">
              <a:solidFill>
                <a:schemeClr val="bg1"/>
              </a:solidFill>
            </a:endParaRPr>
          </a:p>
        </p:txBody>
      </p:sp>
      <p:sp>
        <p:nvSpPr>
          <p:cNvPr id="10" name="Stačiakampis 9"/>
          <p:cNvSpPr/>
          <p:nvPr/>
        </p:nvSpPr>
        <p:spPr>
          <a:xfrm>
            <a:off x="346363" y="3226119"/>
            <a:ext cx="6096000" cy="646331"/>
          </a:xfrm>
          <a:prstGeom prst="rect">
            <a:avLst/>
          </a:prstGeom>
        </p:spPr>
        <p:txBody>
          <a:bodyPr>
            <a:spAutoFit/>
          </a:bodyPr>
          <a:lstStyle/>
          <a:p>
            <a:r>
              <a:rPr lang="lt-LT" smtClean="0"/>
              <a:t>	*verslo </a:t>
            </a:r>
            <a:r>
              <a:rPr lang="lt-LT"/>
              <a:t>subjektai, nepateikę ataskaitos, praranda teisę gauti Programos paramą vienerius metus.</a:t>
            </a:r>
            <a:endParaRPr lang="en-US"/>
          </a:p>
        </p:txBody>
      </p:sp>
      <p:sp>
        <p:nvSpPr>
          <p:cNvPr id="11" name="Stačiakampis 10"/>
          <p:cNvSpPr/>
          <p:nvPr/>
        </p:nvSpPr>
        <p:spPr>
          <a:xfrm>
            <a:off x="346363" y="670075"/>
            <a:ext cx="7950471" cy="923330"/>
          </a:xfrm>
          <a:prstGeom prst="rect">
            <a:avLst/>
          </a:prstGeom>
        </p:spPr>
        <p:txBody>
          <a:bodyPr wrap="square">
            <a:spAutoFit/>
          </a:bodyPr>
          <a:lstStyle/>
          <a:p>
            <a:r>
              <a:rPr lang="lt-LT"/>
              <a:t>Verslo subjektai, gavę paramą, </a:t>
            </a:r>
            <a:r>
              <a:rPr lang="lt-LT" smtClean="0"/>
              <a:t>privalo: </a:t>
            </a:r>
          </a:p>
          <a:p>
            <a:pPr marL="285750" indent="-285750">
              <a:buFont typeface="Wingdings" panose="05000000000000000000" pitchFamily="2" charset="2"/>
              <a:buChar char="ü"/>
            </a:pPr>
            <a:r>
              <a:rPr lang="lt-LT" smtClean="0"/>
              <a:t>ne </a:t>
            </a:r>
            <a:r>
              <a:rPr lang="lt-LT"/>
              <a:t>mažiau kaip vienerius metus nuo paramos </a:t>
            </a:r>
            <a:r>
              <a:rPr lang="lt-LT" smtClean="0"/>
              <a:t>suteikimo </a:t>
            </a:r>
            <a:r>
              <a:rPr lang="lt-LT"/>
              <a:t>išlaikyti SVV subjekto registracijos vietą Rokiškio rajono </a:t>
            </a:r>
            <a:r>
              <a:rPr lang="lt-LT" smtClean="0"/>
              <a:t>savivaldybėje; </a:t>
            </a:r>
            <a:endParaRPr lang="en-US"/>
          </a:p>
        </p:txBody>
      </p:sp>
      <p:sp>
        <p:nvSpPr>
          <p:cNvPr id="12" name="Stačiakampis 11"/>
          <p:cNvSpPr/>
          <p:nvPr/>
        </p:nvSpPr>
        <p:spPr>
          <a:xfrm>
            <a:off x="412749" y="1593405"/>
            <a:ext cx="7426885" cy="1754326"/>
          </a:xfrm>
          <a:prstGeom prst="rect">
            <a:avLst/>
          </a:prstGeom>
        </p:spPr>
        <p:txBody>
          <a:bodyPr wrap="square">
            <a:spAutoFit/>
          </a:bodyPr>
          <a:lstStyle/>
          <a:p>
            <a:pPr marL="285750" indent="-285750">
              <a:buFont typeface="Wingdings" panose="05000000000000000000" pitchFamily="2" charset="2"/>
              <a:buChar char="ü"/>
            </a:pPr>
            <a:r>
              <a:rPr lang="lt-LT" smtClean="0"/>
              <a:t>ne mažiau kaip du metus vykdyti </a:t>
            </a:r>
            <a:r>
              <a:rPr lang="lt-LT"/>
              <a:t>paraiškoje nurodytą veiklą, naudotis įsigyta įranga, įrengimais ar </a:t>
            </a:r>
            <a:r>
              <a:rPr lang="lt-LT" smtClean="0"/>
              <a:t>priemonėmis;</a:t>
            </a:r>
          </a:p>
          <a:p>
            <a:pPr marL="285750" indent="-285750">
              <a:buFont typeface="Wingdings" panose="05000000000000000000" pitchFamily="2" charset="2"/>
              <a:buChar char="ü"/>
            </a:pPr>
            <a:r>
              <a:rPr lang="lt-LT"/>
              <a:t>gavę paramą pagal Nuostatų 4.4.11 punktą ir / ar įsipareigoję išlaikyti naują sukurtą darbo vietą* ne trumpiau nei vienerius </a:t>
            </a:r>
            <a:r>
              <a:rPr lang="lt-LT" smtClean="0"/>
              <a:t>metus, </a:t>
            </a:r>
            <a:r>
              <a:rPr lang="lt-LT"/>
              <a:t>pateikia ataskaitą (6 priedas) po 12 mėn. nuo lėšų naudojimo sutarties pasirašymo dienos. </a:t>
            </a:r>
            <a:endParaRPr lang="en-US"/>
          </a:p>
        </p:txBody>
      </p:sp>
      <p:sp>
        <p:nvSpPr>
          <p:cNvPr id="14" name="Stačiakampis 13"/>
          <p:cNvSpPr/>
          <p:nvPr/>
        </p:nvSpPr>
        <p:spPr>
          <a:xfrm>
            <a:off x="346363" y="3872450"/>
            <a:ext cx="6096000" cy="2308324"/>
          </a:xfrm>
          <a:prstGeom prst="rect">
            <a:avLst/>
          </a:prstGeom>
        </p:spPr>
        <p:txBody>
          <a:bodyPr>
            <a:spAutoFit/>
          </a:bodyPr>
          <a:lstStyle/>
          <a:p>
            <a:r>
              <a:rPr lang="lt-LT" u="sng"/>
              <a:t>Verslo subjekto veiklą, susijusią su skirta finansine parama, 2 metus turi teisę tikrinti </a:t>
            </a:r>
            <a:r>
              <a:rPr lang="lt-LT" u="sng" smtClean="0"/>
              <a:t>Komisija.</a:t>
            </a:r>
          </a:p>
          <a:p>
            <a:pPr marL="285750" indent="-285750">
              <a:buFont typeface="Wingdings" panose="05000000000000000000" pitchFamily="2" charset="2"/>
              <a:buChar char="ü"/>
            </a:pPr>
            <a:r>
              <a:rPr lang="lt-LT" smtClean="0"/>
              <a:t> SVV </a:t>
            </a:r>
            <a:r>
              <a:rPr lang="lt-LT"/>
              <a:t>subjektų registracijos vietos išlaikymo </a:t>
            </a:r>
            <a:endParaRPr lang="lt-LT" smtClean="0"/>
          </a:p>
          <a:p>
            <a:r>
              <a:rPr lang="lt-LT" smtClean="0"/>
              <a:t>Rokiškio </a:t>
            </a:r>
            <a:r>
              <a:rPr lang="lt-LT"/>
              <a:t>rajone faktas tikrinamas prašant pateikti registracijos </a:t>
            </a:r>
            <a:r>
              <a:rPr lang="lt-LT" smtClean="0"/>
              <a:t>dokumentą; </a:t>
            </a:r>
          </a:p>
          <a:p>
            <a:pPr marL="285750" indent="-285750">
              <a:buFont typeface="Wingdings" panose="05000000000000000000" pitchFamily="2" charset="2"/>
              <a:buChar char="ü"/>
            </a:pPr>
            <a:r>
              <a:rPr lang="lt-LT" smtClean="0"/>
              <a:t>Per </a:t>
            </a:r>
            <a:r>
              <a:rPr lang="lt-LT"/>
              <a:t>vienerius metus turėtų būti patikrinta ne </a:t>
            </a:r>
            <a:endParaRPr lang="lt-LT" smtClean="0"/>
          </a:p>
          <a:p>
            <a:r>
              <a:rPr lang="lt-LT" smtClean="0"/>
              <a:t>mažiau </a:t>
            </a:r>
            <a:r>
              <a:rPr lang="lt-LT"/>
              <a:t>nei 10 proc. praėjusiais biudžetiniais </a:t>
            </a:r>
            <a:endParaRPr lang="lt-LT" smtClean="0"/>
          </a:p>
          <a:p>
            <a:r>
              <a:rPr lang="lt-LT" smtClean="0"/>
              <a:t>metais </a:t>
            </a:r>
            <a:r>
              <a:rPr lang="lt-LT"/>
              <a:t>paramą gavusių verslo subjektų. </a:t>
            </a:r>
            <a:endParaRPr lang="lt-LT" smtClean="0"/>
          </a:p>
        </p:txBody>
      </p:sp>
      <p:sp>
        <p:nvSpPr>
          <p:cNvPr id="15" name="Stačiakampis 14"/>
          <p:cNvSpPr/>
          <p:nvPr/>
        </p:nvSpPr>
        <p:spPr>
          <a:xfrm>
            <a:off x="7539319" y="4461550"/>
            <a:ext cx="4652681" cy="2031325"/>
          </a:xfrm>
          <a:prstGeom prst="rect">
            <a:avLst/>
          </a:prstGeom>
        </p:spPr>
        <p:txBody>
          <a:bodyPr wrap="square">
            <a:spAutoFit/>
          </a:bodyPr>
          <a:lstStyle/>
          <a:p>
            <a:r>
              <a:rPr lang="lt-LT" smtClean="0">
                <a:solidFill>
                  <a:srgbClr val="FF0000"/>
                </a:solidFill>
              </a:rPr>
              <a:t>*jei </a:t>
            </a:r>
            <a:r>
              <a:rPr lang="lt-LT">
                <a:solidFill>
                  <a:srgbClr val="FF0000"/>
                </a:solidFill>
              </a:rPr>
              <a:t>verslo subjektas trukdo tokiems patikrinimams arba gautą finansinę paramą naudoja ne pagal paraiškoje nurodytą paskirtį, sutartis su juo nutraukiama. Verslo subjektas </a:t>
            </a:r>
            <a:r>
              <a:rPr lang="lt-LT" u="sng">
                <a:solidFill>
                  <a:srgbClr val="FF0000"/>
                </a:solidFill>
              </a:rPr>
              <a:t>privalo grąžinti </a:t>
            </a:r>
            <a:r>
              <a:rPr lang="lt-LT">
                <a:solidFill>
                  <a:srgbClr val="FF0000"/>
                </a:solidFill>
              </a:rPr>
              <a:t>visą gautą sumą ne vėliau kaip per 6 mėn. nuo sprendimo grąžinti paramą priėmimo dienos. </a:t>
            </a:r>
            <a:endParaRPr lang="en-US">
              <a:solidFill>
                <a:srgbClr val="FF0000"/>
              </a:solidFill>
            </a:endParaRPr>
          </a:p>
        </p:txBody>
      </p:sp>
    </p:spTree>
    <p:extLst>
      <p:ext uri="{BB962C8B-B14F-4D97-AF65-F5344CB8AC3E}">
        <p14:creationId xmlns:p14="http://schemas.microsoft.com/office/powerpoint/2010/main" val="269509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1"/>
          <p:cNvSpPr txBox="1">
            <a:spLocks/>
          </p:cNvSpPr>
          <p:nvPr/>
        </p:nvSpPr>
        <p:spPr>
          <a:xfrm>
            <a:off x="781050" y="1343726"/>
            <a:ext cx="9041466" cy="1018035"/>
          </a:xfrm>
          <a:prstGeom prst="rect">
            <a:avLst/>
          </a:prstGeom>
        </p:spPr>
        <p:txBody>
          <a:bodyPr>
            <a:normAutofit/>
          </a:bodyPr>
          <a:lst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a:lstStyle>
          <a:p>
            <a:r>
              <a:rPr lang="lt-LT" sz="3600" dirty="0">
                <a:latin typeface="Berlin Sans FB Demi" panose="020E0802020502020306" pitchFamily="34" charset="0"/>
              </a:rPr>
              <a:t>Populiariausios paramos kryptys</a:t>
            </a:r>
            <a:endParaRPr lang="en-GB" sz="3600" dirty="0">
              <a:latin typeface="Berlin Sans FB Demi" panose="020E0802020502020306" pitchFamily="34" charset="0"/>
            </a:endParaRPr>
          </a:p>
        </p:txBody>
      </p:sp>
      <p:graphicFrame>
        <p:nvGraphicFramePr>
          <p:cNvPr id="8" name="Turinio vietos rezervavimo ženklas 3"/>
          <p:cNvGraphicFramePr>
            <a:graphicFrameLocks/>
          </p:cNvGraphicFramePr>
          <p:nvPr>
            <p:extLst>
              <p:ext uri="{D42A27DB-BD31-4B8C-83A1-F6EECF244321}">
                <p14:modId xmlns:p14="http://schemas.microsoft.com/office/powerpoint/2010/main" val="2901851673"/>
              </p:ext>
            </p:extLst>
          </p:nvPr>
        </p:nvGraphicFramePr>
        <p:xfrm>
          <a:off x="449263" y="2111188"/>
          <a:ext cx="11249678" cy="4372162"/>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C:\Users\UserRS\Desktop\nuotraukos\Stiliaus knyga\RGB_ROKISKIS2021_grafika_saule_MELY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16" y="602932"/>
            <a:ext cx="4096703" cy="384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9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0478DC2-7B36-F647-A719-798D39B9991A}"/>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4" name="Footer Placeholder 3">
            <a:extLst>
              <a:ext uri="{FF2B5EF4-FFF2-40B4-BE49-F238E27FC236}">
                <a16:creationId xmlns:a16="http://schemas.microsoft.com/office/drawing/2014/main" xmlns="" id="{52ACF959-BD97-244F-8A2E-425E3E4FDB3F}"/>
              </a:ext>
            </a:extLst>
          </p:cNvPr>
          <p:cNvSpPr>
            <a:spLocks noGrp="1"/>
          </p:cNvSpPr>
          <p:nvPr>
            <p:ph type="ftr" sz="quarter" idx="11"/>
          </p:nvPr>
        </p:nvSpPr>
        <p:spPr/>
        <p:txBody>
          <a:bodyPr/>
          <a:lstStyle/>
          <a:p>
            <a:r>
              <a:rPr lang="en-GB"/>
              <a:t>Tema</a:t>
            </a:r>
            <a:endParaRPr lang="x-none"/>
          </a:p>
        </p:txBody>
      </p:sp>
      <p:sp>
        <p:nvSpPr>
          <p:cNvPr id="5" name="Slide Number Placeholder 4">
            <a:extLst>
              <a:ext uri="{FF2B5EF4-FFF2-40B4-BE49-F238E27FC236}">
                <a16:creationId xmlns:a16="http://schemas.microsoft.com/office/drawing/2014/main" xmlns="" id="{32CA48E9-4890-8C43-9ABB-12E0B7A97AC6}"/>
              </a:ext>
            </a:extLst>
          </p:cNvPr>
          <p:cNvSpPr>
            <a:spLocks noGrp="1"/>
          </p:cNvSpPr>
          <p:nvPr>
            <p:ph type="sldNum" sz="quarter" idx="12"/>
          </p:nvPr>
        </p:nvSpPr>
        <p:spPr/>
        <p:txBody>
          <a:bodyPr/>
          <a:lstStyle/>
          <a:p>
            <a:fld id="{3FAD04EE-1878-2047-8E3A-873E54783374}" type="slidenum">
              <a:rPr lang="x-none" smtClean="0"/>
              <a:t>3</a:t>
            </a:fld>
            <a:endParaRPr lang="x-none"/>
          </a:p>
        </p:txBody>
      </p:sp>
      <p:sp>
        <p:nvSpPr>
          <p:cNvPr id="9" name="TextBox 8">
            <a:extLst>
              <a:ext uri="{FF2B5EF4-FFF2-40B4-BE49-F238E27FC236}">
                <a16:creationId xmlns="" xmlns:a16="http://schemas.microsoft.com/office/drawing/2014/main" id="{E8E2F14C-6C4D-B247-B802-478510C3CF38}"/>
              </a:ext>
            </a:extLst>
          </p:cNvPr>
          <p:cNvSpPr txBox="1"/>
          <p:nvPr/>
        </p:nvSpPr>
        <p:spPr>
          <a:xfrm>
            <a:off x="583894" y="178487"/>
            <a:ext cx="7502487" cy="630942"/>
          </a:xfrm>
          <a:prstGeom prst="rect">
            <a:avLst/>
          </a:prstGeom>
          <a:noFill/>
        </p:spPr>
        <p:txBody>
          <a:bodyPr wrap="square" rtlCol="0">
            <a:spAutoFit/>
          </a:bodyPr>
          <a:lstStyle/>
          <a:p>
            <a:r>
              <a:rPr lang="lt-LT" sz="3500" b="1" dirty="0" smtClean="0">
                <a:solidFill>
                  <a:srgbClr val="FF0000"/>
                </a:solidFill>
                <a:latin typeface="Bahnschrift SemiBold" panose="020B0502040204020203" pitchFamily="34" charset="0"/>
                <a:ea typeface="Lato Black" panose="020F0502020204030203" pitchFamily="34" charset="0"/>
                <a:cs typeface="Lato Black" panose="020F0502020204030203" pitchFamily="34" charset="0"/>
              </a:rPr>
              <a:t>Svarbiausi nuostatų pasikeitimai</a:t>
            </a:r>
            <a:endParaRPr lang="en-US" sz="3500" b="1" dirty="0">
              <a:solidFill>
                <a:srgbClr val="FF0000"/>
              </a:solidFill>
              <a:latin typeface="Bahnschrift SemiBold" panose="020B0502040204020203" pitchFamily="34" charset="0"/>
              <a:ea typeface="Lato Black" panose="020F0502020204030203" pitchFamily="34" charset="0"/>
              <a:cs typeface="Lato Black" panose="020F0502020204030203" pitchFamily="34" charset="0"/>
            </a:endParaRPr>
          </a:p>
        </p:txBody>
      </p:sp>
      <p:sp>
        <p:nvSpPr>
          <p:cNvPr id="10" name="TextBox 9">
            <a:extLst>
              <a:ext uri="{FF2B5EF4-FFF2-40B4-BE49-F238E27FC236}">
                <a16:creationId xmlns="" xmlns:a16="http://schemas.microsoft.com/office/drawing/2014/main" id="{B354ADF4-66B3-DB47-9A9A-7DB747E41972}"/>
              </a:ext>
            </a:extLst>
          </p:cNvPr>
          <p:cNvSpPr txBox="1"/>
          <p:nvPr/>
        </p:nvSpPr>
        <p:spPr>
          <a:xfrm>
            <a:off x="583894" y="1896612"/>
            <a:ext cx="4594034" cy="5355312"/>
          </a:xfrm>
          <a:prstGeom prst="rect">
            <a:avLst/>
          </a:prstGeom>
          <a:noFill/>
        </p:spPr>
        <p:txBody>
          <a:bodyPr wrap="square" rtlCol="0">
            <a:spAutoFit/>
          </a:bodyPr>
          <a:lstStyle/>
          <a:p>
            <a:pPr marL="800100" lvl="2" indent="-342900">
              <a:buFont typeface="Wingdings" panose="05000000000000000000" pitchFamily="2" charset="2"/>
              <a:buChar char="Ø"/>
            </a:pPr>
            <a:r>
              <a:rPr lang="lt-LT" smtClean="0">
                <a:latin typeface="Baskerville Old Face" panose="02020602080505020303" pitchFamily="18" charset="0"/>
              </a:rPr>
              <a:t>pareiškėjas </a:t>
            </a:r>
            <a:r>
              <a:rPr lang="lt-LT">
                <a:latin typeface="Baskerville Old Face" panose="02020602080505020303" pitchFamily="18" charset="0"/>
              </a:rPr>
              <a:t>per paskutinius 1 metus nėra gavęs paramos iš  SVV plėtros </a:t>
            </a:r>
            <a:r>
              <a:rPr lang="lt-LT" smtClean="0">
                <a:latin typeface="Baskerville Old Face" panose="02020602080505020303" pitchFamily="18" charset="0"/>
              </a:rPr>
              <a:t>programos;</a:t>
            </a:r>
          </a:p>
          <a:p>
            <a:pPr marL="800100" lvl="2" indent="-342900">
              <a:buFont typeface="Wingdings" panose="05000000000000000000" pitchFamily="2" charset="2"/>
              <a:buChar char="Ø"/>
            </a:pPr>
            <a:endParaRPr lang="lt-LT" smtClean="0">
              <a:latin typeface="Baskerville Old Face" panose="02020602080505020303" pitchFamily="18" charset="0"/>
            </a:endParaRPr>
          </a:p>
          <a:p>
            <a:pPr marL="800100" lvl="2" indent="-342900">
              <a:buFont typeface="Wingdings" panose="05000000000000000000" pitchFamily="2" charset="2"/>
              <a:buChar char="Ø"/>
            </a:pPr>
            <a:r>
              <a:rPr lang="lt-LT">
                <a:latin typeface="Baskerville Old Face" panose="02020602080505020303" pitchFamily="18" charset="0"/>
              </a:rPr>
              <a:t>s</a:t>
            </a:r>
            <a:r>
              <a:rPr lang="lt-LT" smtClean="0">
                <a:latin typeface="Baskerville Old Face" panose="02020602080505020303" pitchFamily="18" charset="0"/>
              </a:rPr>
              <a:t>ukurta </a:t>
            </a:r>
            <a:r>
              <a:rPr lang="lt-LT">
                <a:latin typeface="Baskerville Old Face" panose="02020602080505020303" pitchFamily="18" charset="0"/>
              </a:rPr>
              <a:t>bent viena nuolatinė darbo </a:t>
            </a:r>
            <a:r>
              <a:rPr lang="lt-LT" smtClean="0">
                <a:latin typeface="Baskerville Old Face" panose="02020602080505020303" pitchFamily="18" charset="0"/>
              </a:rPr>
              <a:t>vieta per </a:t>
            </a:r>
            <a:r>
              <a:rPr lang="lt-LT">
                <a:latin typeface="Baskerville Old Face" panose="02020602080505020303" pitchFamily="18" charset="0"/>
              </a:rPr>
              <a:t>paskutinių 12 mėn. </a:t>
            </a:r>
            <a:r>
              <a:rPr lang="lt-LT" smtClean="0">
                <a:latin typeface="Baskerville Old Face" panose="02020602080505020303" pitchFamily="18" charset="0"/>
              </a:rPr>
              <a:t>laikotarpį;</a:t>
            </a:r>
          </a:p>
          <a:p>
            <a:pPr marL="800100" lvl="2" indent="-342900">
              <a:buFont typeface="Wingdings" panose="05000000000000000000" pitchFamily="2" charset="2"/>
              <a:buChar char="Ø"/>
            </a:pPr>
            <a:endParaRPr lang="lt-LT" smtClean="0">
              <a:latin typeface="Baskerville Old Face" panose="02020602080505020303" pitchFamily="18" charset="0"/>
            </a:endParaRPr>
          </a:p>
          <a:p>
            <a:pPr marL="800100" lvl="2" indent="-342900">
              <a:buFont typeface="Wingdings" panose="05000000000000000000" pitchFamily="2" charset="2"/>
              <a:buChar char="Ø"/>
            </a:pPr>
            <a:r>
              <a:rPr lang="lt-LT" smtClean="0">
                <a:latin typeface="Baskerville Old Face" panose="02020602080505020303" pitchFamily="18" charset="0"/>
              </a:rPr>
              <a:t>kuriamas/plėtojamas/vykdomas </a:t>
            </a:r>
            <a:r>
              <a:rPr lang="lt-LT">
                <a:latin typeface="Baskerville Old Face" panose="02020602080505020303" pitchFamily="18" charset="0"/>
              </a:rPr>
              <a:t>socialinis </a:t>
            </a:r>
            <a:r>
              <a:rPr lang="lt-LT" smtClean="0">
                <a:latin typeface="Baskerville Old Face" panose="02020602080505020303" pitchFamily="18" charset="0"/>
              </a:rPr>
              <a:t>verslas;</a:t>
            </a:r>
          </a:p>
          <a:p>
            <a:pPr marL="800100" lvl="2" indent="-342900">
              <a:buFont typeface="Wingdings" panose="05000000000000000000" pitchFamily="2" charset="2"/>
              <a:buChar char="Ø"/>
            </a:pPr>
            <a:endParaRPr lang="lt-LT" smtClean="0">
              <a:latin typeface="Baskerville Old Face" panose="02020602080505020303" pitchFamily="18" charset="0"/>
            </a:endParaRPr>
          </a:p>
          <a:p>
            <a:pPr marL="800100" lvl="2" indent="-342900">
              <a:buFont typeface="Wingdings" panose="05000000000000000000" pitchFamily="2" charset="2"/>
              <a:buChar char="Ø"/>
            </a:pPr>
            <a:r>
              <a:rPr lang="lt-LT" smtClean="0">
                <a:latin typeface="Baskerville Old Face" panose="02020602080505020303" pitchFamily="18" charset="0"/>
              </a:rPr>
              <a:t>diegiamos inovacijos/startuolis;</a:t>
            </a:r>
          </a:p>
          <a:p>
            <a:pPr marL="800100" lvl="2" indent="-342900">
              <a:buFont typeface="Wingdings" panose="05000000000000000000" pitchFamily="2" charset="2"/>
              <a:buChar char="Ø"/>
            </a:pPr>
            <a:endParaRPr lang="lt-LT" smtClean="0">
              <a:latin typeface="Baskerville Old Face" panose="02020602080505020303" pitchFamily="18" charset="0"/>
            </a:endParaRPr>
          </a:p>
          <a:p>
            <a:pPr marL="800100" lvl="2" indent="-342900">
              <a:buFont typeface="Wingdings" panose="05000000000000000000" pitchFamily="2" charset="2"/>
              <a:buChar char="Ø"/>
            </a:pPr>
            <a:r>
              <a:rPr lang="lt-LT" smtClean="0">
                <a:latin typeface="Baskerville Old Face" panose="02020602080505020303" pitchFamily="18" charset="0"/>
              </a:rPr>
              <a:t>SVV </a:t>
            </a:r>
            <a:r>
              <a:rPr lang="lt-LT">
                <a:latin typeface="Baskerville Old Face" panose="02020602080505020303" pitchFamily="18" charset="0"/>
              </a:rPr>
              <a:t>subjekto vadovas ar steigėjas yra iki </a:t>
            </a:r>
            <a:r>
              <a:rPr lang="lt-LT" smtClean="0">
                <a:latin typeface="Baskerville Old Face" panose="02020602080505020303" pitchFamily="18" charset="0"/>
              </a:rPr>
              <a:t>29 </a:t>
            </a:r>
            <a:r>
              <a:rPr lang="lt-LT">
                <a:latin typeface="Baskerville Old Face" panose="02020602080505020303" pitchFamily="18" charset="0"/>
              </a:rPr>
              <a:t>m., virš 55 m., arba neįgalus asmuo paraiškos teikimo dieną.</a:t>
            </a:r>
            <a:endParaRPr lang="en-US" sz="2800" b="1">
              <a:latin typeface="Baskerville Old Face" panose="02020602080505020303" pitchFamily="18" charset="0"/>
            </a:endParaRPr>
          </a:p>
          <a:p>
            <a:pPr lvl="1"/>
            <a:endParaRPr lang="en-US">
              <a:latin typeface="Baskerville Old Face" panose="02020602080505020303" pitchFamily="18" charset="0"/>
            </a:endParaRPr>
          </a:p>
          <a:p>
            <a:pPr marL="285750" indent="-285750">
              <a:buFont typeface="Wingdings" panose="05000000000000000000" pitchFamily="2" charset="2"/>
              <a:buChar char="ü"/>
            </a:pPr>
            <a:endParaRPr lang="lt-LT" smtClean="0">
              <a:latin typeface="Baskerville Old Face" panose="02020602080505020303" pitchFamily="18" charset="0"/>
            </a:endParaRPr>
          </a:p>
          <a:p>
            <a:pPr marL="285750" indent="-285750">
              <a:buFont typeface="Wingdings" panose="05000000000000000000" pitchFamily="2" charset="2"/>
              <a:buChar char="Ø"/>
            </a:pPr>
            <a:endParaRPr lang="lt-LT" smtClean="0">
              <a:latin typeface="Baskerville Old Face" panose="02020602080505020303" pitchFamily="18" charset="0"/>
            </a:endParaRPr>
          </a:p>
          <a:p>
            <a:pPr marL="285750" indent="-285750">
              <a:buFont typeface="Wingdings" panose="05000000000000000000" pitchFamily="2" charset="2"/>
              <a:buChar char="Ø"/>
            </a:pPr>
            <a:endParaRPr lang="en-US" b="1" dirty="0">
              <a:latin typeface="Bahnschrift SemiBold" panose="020B0502040204020203" pitchFamily="34" charset="0"/>
              <a:ea typeface="Lato" charset="0"/>
              <a:cs typeface="Lato" charset="0"/>
            </a:endParaRPr>
          </a:p>
        </p:txBody>
      </p:sp>
      <p:sp>
        <p:nvSpPr>
          <p:cNvPr id="11" name="Stačiakampis 10"/>
          <p:cNvSpPr/>
          <p:nvPr/>
        </p:nvSpPr>
        <p:spPr>
          <a:xfrm>
            <a:off x="622453" y="973282"/>
            <a:ext cx="6096000" cy="923330"/>
          </a:xfrm>
          <a:prstGeom prst="rect">
            <a:avLst/>
          </a:prstGeom>
        </p:spPr>
        <p:txBody>
          <a:bodyPr>
            <a:spAutoFit/>
          </a:bodyPr>
          <a:lstStyle/>
          <a:p>
            <a:pPr marL="285750" lvl="1" indent="-285750">
              <a:buFont typeface="Wingdings" panose="05000000000000000000" pitchFamily="2" charset="2"/>
              <a:buChar char="ü"/>
            </a:pPr>
            <a:r>
              <a:rPr lang="lt-LT" b="1">
                <a:solidFill>
                  <a:schemeClr val="accent1">
                    <a:lumMod val="75000"/>
                  </a:schemeClr>
                </a:solidFill>
                <a:latin typeface="Baskerville Old Face" panose="02020602080505020303" pitchFamily="18" charset="0"/>
              </a:rPr>
              <a:t>Supaprastinta SVV projektų vertinimo lentelė paliekant 5 kriterijus ir vienam punktui skiriant po vieną balą, kurie sumuotusi atliekant paraiškos vertinimą:</a:t>
            </a:r>
          </a:p>
        </p:txBody>
      </p:sp>
    </p:spTree>
    <p:extLst>
      <p:ext uri="{BB962C8B-B14F-4D97-AF65-F5344CB8AC3E}">
        <p14:creationId xmlns:p14="http://schemas.microsoft.com/office/powerpoint/2010/main" val="318387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2BFA99A0-4A50-49DB-8E9E-D816AA0A2953}" type="datetime1">
              <a:rPr lang="en-US" smtClean="0"/>
              <a:t>2/23/2023</a:t>
            </a:fld>
            <a:endParaRPr lang="x-none"/>
          </a:p>
        </p:txBody>
      </p:sp>
      <p:sp>
        <p:nvSpPr>
          <p:cNvPr id="4" name="Poraštės vietos rezervavimo ženklas 3"/>
          <p:cNvSpPr>
            <a:spLocks noGrp="1"/>
          </p:cNvSpPr>
          <p:nvPr>
            <p:ph type="ftr" sz="quarter" idx="11"/>
          </p:nvPr>
        </p:nvSpPr>
        <p:spPr/>
        <p:txBody>
          <a:bodyPr/>
          <a:lstStyle/>
          <a:p>
            <a:r>
              <a:rPr lang="en-GB" smtClean="0"/>
              <a:t>Tema</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30</a:t>
            </a:fld>
            <a:endParaRPr lang="x-none"/>
          </a:p>
        </p:txBody>
      </p:sp>
      <p:grpSp>
        <p:nvGrpSpPr>
          <p:cNvPr id="7" name="Group 28">
            <a:extLst>
              <a:ext uri="{FF2B5EF4-FFF2-40B4-BE49-F238E27FC236}">
                <a16:creationId xmlns:a16="http://schemas.microsoft.com/office/drawing/2014/main" xmlns="" id="{E46B521A-D910-6349-961A-DBB39A4C0571}"/>
              </a:ext>
            </a:extLst>
          </p:cNvPr>
          <p:cNvGrpSpPr/>
          <p:nvPr/>
        </p:nvGrpSpPr>
        <p:grpSpPr>
          <a:xfrm>
            <a:off x="1900052" y="2422679"/>
            <a:ext cx="8585859" cy="2265664"/>
            <a:chOff x="3719772" y="4714938"/>
            <a:chExt cx="14818155" cy="4991000"/>
          </a:xfrm>
        </p:grpSpPr>
        <p:sp>
          <p:nvSpPr>
            <p:cNvPr id="8" name="TextBox 7">
              <a:extLst>
                <a:ext uri="{FF2B5EF4-FFF2-40B4-BE49-F238E27FC236}">
                  <a16:creationId xmlns:a16="http://schemas.microsoft.com/office/drawing/2014/main" xmlns="" id="{F2E1BCF1-549C-1E40-97C4-1AB76745043A}"/>
                </a:ext>
              </a:extLst>
            </p:cNvPr>
            <p:cNvSpPr txBox="1"/>
            <p:nvPr/>
          </p:nvSpPr>
          <p:spPr>
            <a:xfrm>
              <a:off x="4191168" y="4714938"/>
              <a:ext cx="13251490" cy="2915385"/>
            </a:xfrm>
            <a:prstGeom prst="rect">
              <a:avLst/>
            </a:prstGeom>
            <a:noFill/>
          </p:spPr>
          <p:txBody>
            <a:bodyPr wrap="square" rtlCol="0">
              <a:spAutoFit/>
            </a:bodyPr>
            <a:lstStyle/>
            <a:p>
              <a:pPr algn="ctr"/>
              <a:r>
                <a:rPr lang="en-US" sz="8000" b="1" smtClean="0">
                  <a:solidFill>
                    <a:schemeClr val="accent1"/>
                  </a:solidFill>
                  <a:latin typeface="Lato" charset="0"/>
                  <a:ea typeface="Lato" charset="0"/>
                  <a:cs typeface="Lato" charset="0"/>
                </a:rPr>
                <a:t>202</a:t>
              </a:r>
              <a:r>
                <a:rPr lang="lt-LT" sz="8000" b="1">
                  <a:solidFill>
                    <a:schemeClr val="accent1"/>
                  </a:solidFill>
                  <a:latin typeface="Lato" charset="0"/>
                  <a:ea typeface="Lato" charset="0"/>
                  <a:cs typeface="Lato" charset="0"/>
                </a:rPr>
                <a:t>3</a:t>
              </a:r>
              <a:r>
                <a:rPr lang="en-US" sz="8000" b="1" smtClean="0">
                  <a:solidFill>
                    <a:schemeClr val="accent1"/>
                  </a:solidFill>
                  <a:latin typeface="Lato" charset="0"/>
                  <a:ea typeface="Lato" charset="0"/>
                  <a:cs typeface="Lato" charset="0"/>
                </a:rPr>
                <a:t> 0</a:t>
              </a:r>
              <a:r>
                <a:rPr lang="lt-LT" sz="8000" b="1">
                  <a:solidFill>
                    <a:schemeClr val="accent1"/>
                  </a:solidFill>
                  <a:latin typeface="Lato" charset="0"/>
                  <a:ea typeface="Lato" charset="0"/>
                  <a:cs typeface="Lato" charset="0"/>
                </a:rPr>
                <a:t>2</a:t>
              </a:r>
              <a:r>
                <a:rPr lang="en-US" sz="8000" b="1" smtClean="0">
                  <a:solidFill>
                    <a:schemeClr val="accent1"/>
                  </a:solidFill>
                  <a:latin typeface="Lato" charset="0"/>
                  <a:ea typeface="Lato" charset="0"/>
                  <a:cs typeface="Lato" charset="0"/>
                </a:rPr>
                <a:t> </a:t>
              </a:r>
              <a:r>
                <a:rPr lang="lt-LT" sz="8000" b="1" smtClean="0">
                  <a:solidFill>
                    <a:schemeClr val="accent1"/>
                  </a:solidFill>
                  <a:latin typeface="Lato" charset="0"/>
                  <a:ea typeface="Lato" charset="0"/>
                  <a:cs typeface="Lato" charset="0"/>
                </a:rPr>
                <a:t>13</a:t>
              </a:r>
              <a:endParaRPr lang="en-US" sz="8000" b="1" dirty="0">
                <a:solidFill>
                  <a:schemeClr val="accent1"/>
                </a:solidFill>
                <a:latin typeface="Lato" charset="0"/>
                <a:ea typeface="Lato" charset="0"/>
                <a:cs typeface="Lato" charset="0"/>
              </a:endParaRPr>
            </a:p>
          </p:txBody>
        </p:sp>
        <p:sp>
          <p:nvSpPr>
            <p:cNvPr id="9" name="Subtitle 2">
              <a:extLst>
                <a:ext uri="{FF2B5EF4-FFF2-40B4-BE49-F238E27FC236}">
                  <a16:creationId xmlns:a16="http://schemas.microsoft.com/office/drawing/2014/main" xmlns="" id="{BD7003DF-752E-BB42-A9CA-618E94B1D418}"/>
                </a:ext>
              </a:extLst>
            </p:cNvPr>
            <p:cNvSpPr txBox="1">
              <a:spLocks/>
            </p:cNvSpPr>
            <p:nvPr/>
          </p:nvSpPr>
          <p:spPr>
            <a:xfrm>
              <a:off x="3719772" y="7989731"/>
              <a:ext cx="14818155" cy="171620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lt-LT" sz="5000" dirty="0" smtClean="0">
                  <a:solidFill>
                    <a:srgbClr val="FF0000"/>
                  </a:solidFill>
                  <a:latin typeface="Lato" charset="0"/>
                  <a:ea typeface="Lato" charset="0"/>
                  <a:cs typeface="Lato" charset="0"/>
                </a:rPr>
                <a:t>Paraiškų priėmimo startas</a:t>
              </a:r>
              <a:r>
                <a:rPr lang="en-GB" sz="5000" dirty="0" smtClean="0">
                  <a:solidFill>
                    <a:srgbClr val="FF0000"/>
                  </a:solidFill>
                  <a:latin typeface="Lato" charset="0"/>
                  <a:ea typeface="Lato" charset="0"/>
                  <a:cs typeface="Lato" charset="0"/>
                </a:rPr>
                <a:t>!</a:t>
              </a:r>
              <a:endParaRPr lang="en-US" sz="5000" dirty="0">
                <a:solidFill>
                  <a:srgbClr val="FF0000"/>
                </a:solidFill>
                <a:latin typeface="Lato" charset="0"/>
                <a:ea typeface="Lato" charset="0"/>
                <a:cs typeface="Lato" charset="0"/>
              </a:endParaRPr>
            </a:p>
          </p:txBody>
        </p:sp>
      </p:grpSp>
    </p:spTree>
    <p:extLst>
      <p:ext uri="{BB962C8B-B14F-4D97-AF65-F5344CB8AC3E}">
        <p14:creationId xmlns:p14="http://schemas.microsoft.com/office/powerpoint/2010/main" val="139679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descr="coveris (1).png"/>
          <p:cNvPicPr>
            <a:picLocks noGrp="1" noChangeAspect="1"/>
          </p:cNvPicPr>
          <p:nvPr>
            <p:ph idx="1"/>
          </p:nvPr>
        </p:nvPicPr>
        <p:blipFill>
          <a:blip r:embed="rId3" cstate="print"/>
          <a:stretch>
            <a:fillRect/>
          </a:stretch>
        </p:blipFill>
        <p:spPr>
          <a:xfrm>
            <a:off x="0" y="1"/>
            <a:ext cx="12192000" cy="6858000"/>
          </a:xfrm>
        </p:spPr>
      </p:pic>
      <p:pic>
        <p:nvPicPr>
          <p:cNvPr id="14" name="Paveikslėlis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1264" y="3681985"/>
            <a:ext cx="2189333" cy="1160707"/>
          </a:xfrm>
          <a:prstGeom prst="rect">
            <a:avLst/>
          </a:prstGeom>
        </p:spPr>
      </p:pic>
      <p:pic>
        <p:nvPicPr>
          <p:cNvPr id="4098" name="Picture 2" descr="C:\Users\UserRS\Desktop\nuotraukos\Prekės ženklo naudojimo knyga\RGB_ROKISKIS2021_logotipas_sukis_LT_JUODA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264" y="5149257"/>
            <a:ext cx="2606612" cy="13955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87049" y="300794"/>
            <a:ext cx="6623876" cy="1015663"/>
          </a:xfrm>
          <a:prstGeom prst="rect">
            <a:avLst/>
          </a:prstGeom>
          <a:noFill/>
        </p:spPr>
        <p:txBody>
          <a:bodyPr wrap="square" rtlCol="0">
            <a:spAutoFit/>
          </a:bodyPr>
          <a:lstStyle/>
          <a:p>
            <a:pPr algn="r"/>
            <a:r>
              <a:rPr lang="lt-LT" sz="6000" b="1" dirty="0" smtClean="0">
                <a:solidFill>
                  <a:schemeClr val="bg1"/>
                </a:solidFill>
                <a:latin typeface="Baskerville Old Face" panose="02020602080505020303" pitchFamily="18" charset="0"/>
              </a:rPr>
              <a:t>Dėkoju už dėmesį!</a:t>
            </a:r>
            <a:endParaRPr lang="en-US" sz="6000" b="1" dirty="0">
              <a:solidFill>
                <a:schemeClr val="bg1"/>
              </a:solidFill>
              <a:latin typeface="Baskerville Old Face" panose="02020602080505020303" pitchFamily="18" charset="0"/>
            </a:endParaRPr>
          </a:p>
        </p:txBody>
      </p:sp>
      <p:pic>
        <p:nvPicPr>
          <p:cNvPr id="2050" name="Picture 2" descr="C:\Users\UserRS\Desktop\nuotraukos\TVIC archyvas\DSC_21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689376"/>
            <a:ext cx="8339769" cy="51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1218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E381B2E-A5A7-43D7-B0CB-6CCEE1595D82}" type="datetime1">
              <a:rPr lang="en-US" smtClean="0"/>
              <a:t>2/23/2023</a:t>
            </a:fld>
            <a:endParaRPr lang="x-none"/>
          </a:p>
        </p:txBody>
      </p:sp>
      <p:sp>
        <p:nvSpPr>
          <p:cNvPr id="3" name="Poraštės vietos rezervavimo ženklas 2"/>
          <p:cNvSpPr>
            <a:spLocks noGrp="1"/>
          </p:cNvSpPr>
          <p:nvPr>
            <p:ph type="ftr" sz="quarter" idx="11"/>
          </p:nvPr>
        </p:nvSpPr>
        <p:spPr/>
        <p:txBody>
          <a:bodyPr/>
          <a:lstStyle/>
          <a:p>
            <a:r>
              <a:rPr lang="en-GB" smtClean="0"/>
              <a:t>Tema</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4</a:t>
            </a:fld>
            <a:endParaRPr lang="x-none"/>
          </a:p>
        </p:txBody>
      </p:sp>
      <p:sp>
        <p:nvSpPr>
          <p:cNvPr id="7" name="TextBox 6">
            <a:extLst>
              <a:ext uri="{FF2B5EF4-FFF2-40B4-BE49-F238E27FC236}">
                <a16:creationId xmlns="" xmlns:a16="http://schemas.microsoft.com/office/drawing/2014/main" id="{E8E2F14C-6C4D-B247-B802-478510C3CF38}"/>
              </a:ext>
            </a:extLst>
          </p:cNvPr>
          <p:cNvSpPr txBox="1"/>
          <p:nvPr/>
        </p:nvSpPr>
        <p:spPr>
          <a:xfrm>
            <a:off x="583894" y="178487"/>
            <a:ext cx="7502487" cy="630942"/>
          </a:xfrm>
          <a:prstGeom prst="rect">
            <a:avLst/>
          </a:prstGeom>
          <a:noFill/>
        </p:spPr>
        <p:txBody>
          <a:bodyPr wrap="square" rtlCol="0">
            <a:spAutoFit/>
          </a:bodyPr>
          <a:lstStyle/>
          <a:p>
            <a:r>
              <a:rPr lang="lt-LT" sz="3500" b="1" dirty="0" smtClean="0">
                <a:solidFill>
                  <a:srgbClr val="FFC000"/>
                </a:solidFill>
                <a:latin typeface="Bahnschrift SemiBold" panose="020B0502040204020203" pitchFamily="34" charset="0"/>
                <a:ea typeface="Lato Black" panose="020F0502020204030203" pitchFamily="34" charset="0"/>
                <a:cs typeface="Lato Black" panose="020F0502020204030203" pitchFamily="34" charset="0"/>
              </a:rPr>
              <a:t>Svarbiausi nuostatų pasikeitimai</a:t>
            </a:r>
            <a:endParaRPr lang="en-US" sz="3500" b="1" dirty="0">
              <a:solidFill>
                <a:srgbClr val="FFC000"/>
              </a:solidFill>
              <a:latin typeface="Bahnschrift SemiBold" panose="020B0502040204020203" pitchFamily="34" charset="0"/>
              <a:ea typeface="Lato Black" panose="020F0502020204030203" pitchFamily="34" charset="0"/>
              <a:cs typeface="Lato Black" panose="020F0502020204030203" pitchFamily="34" charset="0"/>
            </a:endParaRPr>
          </a:p>
        </p:txBody>
      </p:sp>
      <p:sp>
        <p:nvSpPr>
          <p:cNvPr id="8" name="Stačiakampis 7"/>
          <p:cNvSpPr/>
          <p:nvPr/>
        </p:nvSpPr>
        <p:spPr>
          <a:xfrm>
            <a:off x="668357" y="1056697"/>
            <a:ext cx="6096000" cy="646331"/>
          </a:xfrm>
          <a:prstGeom prst="rect">
            <a:avLst/>
          </a:prstGeom>
        </p:spPr>
        <p:txBody>
          <a:bodyPr>
            <a:spAutoFit/>
          </a:bodyPr>
          <a:lstStyle/>
          <a:p>
            <a:pPr marL="285750" indent="-285750">
              <a:buFont typeface="Wingdings" panose="05000000000000000000" pitchFamily="2" charset="2"/>
              <a:buChar char="ü"/>
            </a:pPr>
            <a:r>
              <a:rPr lang="lt-LT" b="1" smtClean="0">
                <a:solidFill>
                  <a:schemeClr val="accent1">
                    <a:lumMod val="75000"/>
                  </a:schemeClr>
                </a:solidFill>
                <a:latin typeface="Baskerville Old Face" panose="02020602080505020303" pitchFamily="18" charset="0"/>
              </a:rPr>
              <a:t>Koreguotas subsidijos </a:t>
            </a:r>
            <a:r>
              <a:rPr lang="lt-LT" b="1">
                <a:solidFill>
                  <a:schemeClr val="accent1">
                    <a:lumMod val="75000"/>
                  </a:schemeClr>
                </a:solidFill>
                <a:latin typeface="Baskerville Old Face" panose="02020602080505020303" pitchFamily="18" charset="0"/>
              </a:rPr>
              <a:t>verslo idėjai įgyvendinti projektų konkurso tvarkos </a:t>
            </a:r>
            <a:r>
              <a:rPr lang="lt-LT" b="1" smtClean="0">
                <a:solidFill>
                  <a:schemeClr val="accent1">
                    <a:lumMod val="75000"/>
                  </a:schemeClr>
                </a:solidFill>
                <a:latin typeface="Baskerville Old Face" panose="02020602080505020303" pitchFamily="18" charset="0"/>
              </a:rPr>
              <a:t>aprašas:</a:t>
            </a:r>
          </a:p>
        </p:txBody>
      </p:sp>
      <p:sp>
        <p:nvSpPr>
          <p:cNvPr id="9" name="Stačiakampis 8"/>
          <p:cNvSpPr/>
          <p:nvPr/>
        </p:nvSpPr>
        <p:spPr>
          <a:xfrm>
            <a:off x="1055782" y="4300922"/>
            <a:ext cx="6096000" cy="369332"/>
          </a:xfrm>
          <a:prstGeom prst="rect">
            <a:avLst/>
          </a:prstGeom>
        </p:spPr>
        <p:txBody>
          <a:bodyPr>
            <a:spAutoFit/>
          </a:bodyPr>
          <a:lstStyle/>
          <a:p>
            <a:pPr marL="285750" indent="-285750">
              <a:buFont typeface="Wingdings" panose="05000000000000000000" pitchFamily="2" charset="2"/>
              <a:buChar char="Ø"/>
            </a:pPr>
            <a:r>
              <a:rPr lang="lt-LT">
                <a:latin typeface="Baskerville Old Face" panose="02020602080505020303" pitchFamily="18" charset="0"/>
              </a:rPr>
              <a:t>v</a:t>
            </a:r>
            <a:r>
              <a:rPr lang="lt-LT" smtClean="0">
                <a:latin typeface="Baskerville Old Face" panose="02020602080505020303" pitchFamily="18" charset="0"/>
              </a:rPr>
              <a:t>erslo projektų vertinimas 0</a:t>
            </a:r>
            <a:r>
              <a:rPr lang="lt-LT">
                <a:latin typeface="Baskerville Old Face" panose="02020602080505020303" pitchFamily="18" charset="0"/>
              </a:rPr>
              <a:t>, 5 ir </a:t>
            </a:r>
            <a:r>
              <a:rPr lang="lt-LT" smtClean="0">
                <a:latin typeface="Baskerville Old Face" panose="02020602080505020303" pitchFamily="18" charset="0"/>
              </a:rPr>
              <a:t>10</a:t>
            </a:r>
            <a:r>
              <a:rPr lang="lt-LT">
                <a:latin typeface="Baskerville Old Face" panose="02020602080505020303" pitchFamily="18" charset="0"/>
              </a:rPr>
              <a:t> </a:t>
            </a:r>
            <a:r>
              <a:rPr lang="lt-LT" smtClean="0">
                <a:latin typeface="Baskerville Old Face" panose="02020602080505020303" pitchFamily="18" charset="0"/>
              </a:rPr>
              <a:t>balų;</a:t>
            </a:r>
            <a:endParaRPr lang="en-US">
              <a:latin typeface="Baskerville Old Face" panose="02020602080505020303" pitchFamily="18" charset="0"/>
            </a:endParaRPr>
          </a:p>
        </p:txBody>
      </p:sp>
      <p:sp>
        <p:nvSpPr>
          <p:cNvPr id="10" name="Stačiakampis 9"/>
          <p:cNvSpPr/>
          <p:nvPr/>
        </p:nvSpPr>
        <p:spPr>
          <a:xfrm>
            <a:off x="1055782" y="5116841"/>
            <a:ext cx="4386551" cy="646331"/>
          </a:xfrm>
          <a:prstGeom prst="rect">
            <a:avLst/>
          </a:prstGeom>
        </p:spPr>
        <p:txBody>
          <a:bodyPr wrap="square">
            <a:spAutoFit/>
          </a:bodyPr>
          <a:lstStyle/>
          <a:p>
            <a:pPr marL="285750" indent="-285750">
              <a:buFont typeface="Wingdings" panose="05000000000000000000" pitchFamily="2" charset="2"/>
              <a:buChar char="Ø"/>
            </a:pPr>
            <a:r>
              <a:rPr lang="lt-LT">
                <a:latin typeface="Baskerville Old Face" panose="02020602080505020303" pitchFamily="18" charset="0"/>
              </a:rPr>
              <a:t>į</a:t>
            </a:r>
            <a:r>
              <a:rPr lang="lt-LT" smtClean="0">
                <a:latin typeface="Baskerville Old Face" panose="02020602080505020303" pitchFamily="18" charset="0"/>
              </a:rPr>
              <a:t>sipareigojama veiklą </a:t>
            </a:r>
            <a:r>
              <a:rPr lang="lt-LT">
                <a:latin typeface="Baskerville Old Face" panose="02020602080505020303" pitchFamily="18" charset="0"/>
              </a:rPr>
              <a:t>vykdyti ne mažiau kaip 1 metus. </a:t>
            </a:r>
            <a:endParaRPr lang="en-US">
              <a:latin typeface="Baskerville Old Face" panose="02020602080505020303" pitchFamily="18" charset="0"/>
            </a:endParaRPr>
          </a:p>
        </p:txBody>
      </p:sp>
      <p:sp>
        <p:nvSpPr>
          <p:cNvPr id="11" name="Stačiakampis 10"/>
          <p:cNvSpPr/>
          <p:nvPr/>
        </p:nvSpPr>
        <p:spPr>
          <a:xfrm>
            <a:off x="583894" y="2539628"/>
            <a:ext cx="6096000" cy="1477328"/>
          </a:xfrm>
          <a:prstGeom prst="rect">
            <a:avLst/>
          </a:prstGeom>
        </p:spPr>
        <p:txBody>
          <a:bodyPr>
            <a:spAutoFit/>
          </a:bodyPr>
          <a:lstStyle/>
          <a:p>
            <a:pPr marL="285750" indent="-285750">
              <a:buFont typeface="Wingdings" panose="05000000000000000000" pitchFamily="2" charset="2"/>
              <a:buChar char="ü"/>
            </a:pPr>
            <a:endParaRPr lang="lt-LT" b="1">
              <a:solidFill>
                <a:schemeClr val="accent1">
                  <a:lumMod val="75000"/>
                </a:schemeClr>
              </a:solidFill>
              <a:latin typeface="Baskerville Old Face" panose="02020602080505020303" pitchFamily="18" charset="0"/>
            </a:endParaRPr>
          </a:p>
          <a:p>
            <a:pPr marL="742950" lvl="1" indent="-285750">
              <a:buFont typeface="Wingdings" panose="05000000000000000000" pitchFamily="2" charset="2"/>
              <a:buChar char="Ø"/>
            </a:pPr>
            <a:r>
              <a:rPr lang="lt-LT">
                <a:latin typeface="Baskerville Old Face" panose="02020602080505020303" pitchFamily="18" charset="0"/>
              </a:rPr>
              <a:t>savivaldybės finansinė parama skiriama:</a:t>
            </a:r>
          </a:p>
          <a:p>
            <a:pPr lvl="2"/>
            <a:r>
              <a:rPr lang="lt-LT">
                <a:latin typeface="Baskerville Old Face" panose="02020602080505020303" pitchFamily="18" charset="0"/>
              </a:rPr>
              <a:t> I-a vieta – 5000 Eur</a:t>
            </a:r>
          </a:p>
          <a:p>
            <a:pPr lvl="2"/>
            <a:r>
              <a:rPr lang="lt-LT">
                <a:latin typeface="Baskerville Old Face" panose="02020602080505020303" pitchFamily="18" charset="0"/>
              </a:rPr>
              <a:t>II-a – 4000 Eur</a:t>
            </a:r>
          </a:p>
          <a:p>
            <a:pPr lvl="2"/>
            <a:r>
              <a:rPr lang="lt-LT">
                <a:latin typeface="Baskerville Old Face" panose="02020602080505020303" pitchFamily="18" charset="0"/>
              </a:rPr>
              <a:t>III-a – 3000 Eur;</a:t>
            </a:r>
            <a:endParaRPr lang="en-US">
              <a:solidFill>
                <a:schemeClr val="accent1">
                  <a:lumMod val="75000"/>
                </a:schemeClr>
              </a:solidFill>
              <a:latin typeface="Baskerville Old Face" panose="02020602080505020303" pitchFamily="18" charset="0"/>
            </a:endParaRPr>
          </a:p>
        </p:txBody>
      </p:sp>
      <p:sp>
        <p:nvSpPr>
          <p:cNvPr id="12" name="Stačiakampis 11"/>
          <p:cNvSpPr/>
          <p:nvPr/>
        </p:nvSpPr>
        <p:spPr>
          <a:xfrm>
            <a:off x="1132901" y="2002981"/>
            <a:ext cx="4695022" cy="369332"/>
          </a:xfrm>
          <a:prstGeom prst="rect">
            <a:avLst/>
          </a:prstGeom>
        </p:spPr>
        <p:txBody>
          <a:bodyPr wrap="square">
            <a:spAutoFit/>
          </a:bodyPr>
          <a:lstStyle/>
          <a:p>
            <a:pPr marL="285750" indent="-285750">
              <a:buFont typeface="Wingdings" panose="05000000000000000000" pitchFamily="2" charset="2"/>
              <a:buChar char="Ø"/>
            </a:pPr>
            <a:r>
              <a:rPr lang="lt-LT">
                <a:latin typeface="Baskerville Old Face" panose="02020602080505020303" pitchFamily="18" charset="0"/>
              </a:rPr>
              <a:t>n</a:t>
            </a:r>
            <a:r>
              <a:rPr lang="lt-LT" smtClean="0">
                <a:latin typeface="Baskerville Old Face" panose="02020602080505020303" pitchFamily="18" charset="0"/>
              </a:rPr>
              <a:t>umatoma skelbti ilgos trukmės kvietimą;</a:t>
            </a:r>
            <a:endParaRPr lang="en-US">
              <a:latin typeface="Baskerville Old Face" panose="02020602080505020303" pitchFamily="18" charset="0"/>
            </a:endParaRPr>
          </a:p>
        </p:txBody>
      </p:sp>
    </p:spTree>
    <p:extLst>
      <p:ext uri="{BB962C8B-B14F-4D97-AF65-F5344CB8AC3E}">
        <p14:creationId xmlns:p14="http://schemas.microsoft.com/office/powerpoint/2010/main" val="19062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EB56148C-CE59-CB4F-AD13-0CD531F35A86}"/>
              </a:ext>
            </a:extLst>
          </p:cNvPr>
          <p:cNvSpPr>
            <a:spLocks noGrp="1"/>
          </p:cNvSpPr>
          <p:nvPr>
            <p:ph type="subTitle" idx="1"/>
          </p:nvPr>
        </p:nvSpPr>
        <p:spPr>
          <a:xfrm>
            <a:off x="1651471" y="5389520"/>
            <a:ext cx="9144000" cy="1655762"/>
          </a:xfrm>
        </p:spPr>
        <p:txBody>
          <a:bodyPr/>
          <a:lstStyle/>
          <a:p>
            <a:r>
              <a:rPr lang="lt-LT" smtClean="0"/>
              <a:t>Strateginio </a:t>
            </a:r>
            <a:r>
              <a:rPr lang="lt-LT" smtClean="0"/>
              <a:t>planavimo ir </a:t>
            </a:r>
            <a:r>
              <a:rPr lang="lt-LT" smtClean="0"/>
              <a:t>investicijų </a:t>
            </a:r>
            <a:r>
              <a:rPr lang="lt-LT" smtClean="0"/>
              <a:t>skyriaus </a:t>
            </a:r>
            <a:r>
              <a:rPr lang="lt-LT" smtClean="0"/>
              <a:t>vyriausioji specialistė</a:t>
            </a:r>
          </a:p>
          <a:p>
            <a:r>
              <a:rPr lang="lt-LT" smtClean="0"/>
              <a:t>Reda Ruželienė</a:t>
            </a:r>
            <a:endParaRPr lang="x-none"/>
          </a:p>
        </p:txBody>
      </p:sp>
      <p:sp>
        <p:nvSpPr>
          <p:cNvPr id="2" name="Date Placeholder 1">
            <a:extLst>
              <a:ext uri="{FF2B5EF4-FFF2-40B4-BE49-F238E27FC236}">
                <a16:creationId xmlns="" xmlns:a16="http://schemas.microsoft.com/office/drawing/2014/main" id="{E35730AB-7030-D04D-B198-A675508CAC3D}"/>
              </a:ext>
            </a:extLst>
          </p:cNvPr>
          <p:cNvSpPr>
            <a:spLocks noGrp="1"/>
          </p:cNvSpPr>
          <p:nvPr>
            <p:ph type="dt" sz="half" idx="2"/>
          </p:nvPr>
        </p:nvSpPr>
        <p:spPr/>
        <p:txBody>
          <a:bodyPr/>
          <a:lstStyle/>
          <a:p>
            <a:fld id="{B059A5A5-FE41-5741-BC1F-77375B4DFD74}" type="datetimeyyyy">
              <a:rPr lang="en-US" smtClean="0"/>
              <a:t>2023</a:t>
            </a:fld>
            <a:endParaRPr lang="x-none"/>
          </a:p>
        </p:txBody>
      </p:sp>
      <p:sp>
        <p:nvSpPr>
          <p:cNvPr id="4" name="Slide Number Placeholder 3">
            <a:extLst>
              <a:ext uri="{FF2B5EF4-FFF2-40B4-BE49-F238E27FC236}">
                <a16:creationId xmlns="" xmlns:a16="http://schemas.microsoft.com/office/drawing/2014/main" id="{5B02637B-83A3-BD49-B2AC-1E4FC21058B0}"/>
              </a:ext>
            </a:extLst>
          </p:cNvPr>
          <p:cNvSpPr>
            <a:spLocks noGrp="1"/>
          </p:cNvSpPr>
          <p:nvPr>
            <p:ph type="sldNum" sz="quarter" idx="4294967295"/>
          </p:nvPr>
        </p:nvSpPr>
        <p:spPr>
          <a:xfrm>
            <a:off x="9448800" y="6492875"/>
            <a:ext cx="2743200" cy="365125"/>
          </a:xfrm>
        </p:spPr>
        <p:txBody>
          <a:bodyPr/>
          <a:lstStyle/>
          <a:p>
            <a:fld id="{3FAD04EE-1878-2047-8E3A-873E54783374}" type="slidenum">
              <a:rPr lang="x-none" smtClean="0"/>
              <a:t>5</a:t>
            </a:fld>
            <a:endParaRPr lang="x-none"/>
          </a:p>
        </p:txBody>
      </p:sp>
      <p:sp>
        <p:nvSpPr>
          <p:cNvPr id="6" name="object 12"/>
          <p:cNvSpPr txBox="1"/>
          <p:nvPr/>
        </p:nvSpPr>
        <p:spPr>
          <a:xfrm>
            <a:off x="1524000" y="2293803"/>
            <a:ext cx="9398942" cy="873957"/>
          </a:xfrm>
          <a:prstGeom prst="rect">
            <a:avLst/>
          </a:prstGeom>
        </p:spPr>
        <p:txBody>
          <a:bodyPr vert="horz" wrap="square" lIns="0" tIns="12065" rIns="0" bIns="0" rtlCol="0">
            <a:spAutoFit/>
          </a:bodyPr>
          <a:lstStyle/>
          <a:p>
            <a:pPr marL="12700" algn="ctr">
              <a:lnSpc>
                <a:spcPct val="100000"/>
              </a:lnSpc>
              <a:spcBef>
                <a:spcPts val="95"/>
              </a:spcBef>
            </a:pPr>
            <a:r>
              <a:rPr lang="lt-LT" sz="2800" b="1" spc="-20" smtClean="0">
                <a:latin typeface="Calibri Light"/>
                <a:cs typeface="Calibri Light"/>
              </a:rPr>
              <a:t>Smulkaus ir vidutinio verslo plėtros programos projekto </a:t>
            </a:r>
            <a:r>
              <a:rPr lang="lt-LT" sz="2800" b="1" spc="-20">
                <a:latin typeface="Calibri Light"/>
                <a:cs typeface="Calibri Light"/>
              </a:rPr>
              <a:t>p</a:t>
            </a:r>
            <a:r>
              <a:rPr sz="2800" b="1" spc="-20" smtClean="0">
                <a:latin typeface="Calibri Light"/>
                <a:cs typeface="Calibri Light"/>
              </a:rPr>
              <a:t>araišk</a:t>
            </a:r>
            <a:r>
              <a:rPr lang="lt-LT" sz="2800" b="1" spc="-20" smtClean="0">
                <a:latin typeface="Calibri Light"/>
                <a:cs typeface="Calibri Light"/>
              </a:rPr>
              <a:t>os</a:t>
            </a:r>
            <a:r>
              <a:rPr sz="2800" b="1" spc="-20" smtClean="0">
                <a:latin typeface="Calibri Light"/>
                <a:cs typeface="Calibri Light"/>
              </a:rPr>
              <a:t> </a:t>
            </a:r>
            <a:r>
              <a:rPr sz="2800" b="1" spc="-15" err="1">
                <a:latin typeface="Calibri Light"/>
                <a:cs typeface="Calibri Light"/>
              </a:rPr>
              <a:t>rengimo</a:t>
            </a:r>
            <a:r>
              <a:rPr sz="2800" b="1" spc="-5">
                <a:latin typeface="Calibri Light"/>
                <a:cs typeface="Calibri Light"/>
              </a:rPr>
              <a:t> </a:t>
            </a:r>
            <a:r>
              <a:rPr lang="lt-LT" sz="2800" b="1" spc="-5" smtClean="0">
                <a:latin typeface="Calibri Light"/>
                <a:cs typeface="Calibri Light"/>
              </a:rPr>
              <a:t>vadovas</a:t>
            </a:r>
            <a:endParaRPr sz="2800" b="1">
              <a:latin typeface="Calibri Light"/>
              <a:cs typeface="Calibri Light"/>
            </a:endParaRPr>
          </a:p>
        </p:txBody>
      </p:sp>
    </p:spTree>
    <p:extLst>
      <p:ext uri="{BB962C8B-B14F-4D97-AF65-F5344CB8AC3E}">
        <p14:creationId xmlns:p14="http://schemas.microsoft.com/office/powerpoint/2010/main" val="111612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DB75F07C-C8E0-4C55-BD5F-C58A77DCF4FC}" type="datetime1">
              <a:rPr lang="en-US" smtClean="0"/>
              <a:t>2/23/2023</a:t>
            </a:fld>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6</a:t>
            </a:fld>
            <a:endParaRPr lang="x-none"/>
          </a:p>
        </p:txBody>
      </p:sp>
      <p:sp>
        <p:nvSpPr>
          <p:cNvPr id="7" name="object 3"/>
          <p:cNvSpPr txBox="1">
            <a:spLocks/>
          </p:cNvSpPr>
          <p:nvPr/>
        </p:nvSpPr>
        <p:spPr>
          <a:xfrm>
            <a:off x="491067" y="312107"/>
            <a:ext cx="7027078" cy="992579"/>
          </a:xfrm>
          <a:prstGeom prst="rect">
            <a:avLst/>
          </a:prstGeom>
        </p:spPr>
        <p:txBody>
          <a:bodyPr vert="horz" wrap="square" lIns="0" tIns="17780" rIns="0" bIns="0" rtlCol="0" anchor="b" anchorCtr="0">
            <a:spAutoFit/>
          </a:bodyPr>
          <a:lstStyle>
            <a:lvl1pPr algn="ctr"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16933">
              <a:lnSpc>
                <a:spcPts val="5053"/>
              </a:lnSpc>
              <a:spcBef>
                <a:spcPts val="140"/>
              </a:spcBef>
            </a:pPr>
            <a:r>
              <a:rPr lang="de-DE" sz="4300" spc="-7" smtClean="0">
                <a:solidFill>
                  <a:srgbClr val="929292"/>
                </a:solidFill>
              </a:rPr>
              <a:t>Apie </a:t>
            </a:r>
            <a:r>
              <a:rPr lang="de-DE" sz="4300" smtClean="0">
                <a:solidFill>
                  <a:srgbClr val="929292"/>
                </a:solidFill>
              </a:rPr>
              <a:t>ką </a:t>
            </a:r>
            <a:r>
              <a:rPr lang="de-DE" sz="4300" spc="-7" smtClean="0">
                <a:solidFill>
                  <a:srgbClr val="929292"/>
                </a:solidFill>
              </a:rPr>
              <a:t>šiandien</a:t>
            </a:r>
            <a:r>
              <a:rPr lang="de-DE" sz="4300" spc="13" smtClean="0">
                <a:solidFill>
                  <a:srgbClr val="929292"/>
                </a:solidFill>
              </a:rPr>
              <a:t> </a:t>
            </a:r>
            <a:r>
              <a:rPr lang="de-DE" sz="4300" spc="-13" smtClean="0">
                <a:solidFill>
                  <a:srgbClr val="929292"/>
                </a:solidFill>
              </a:rPr>
              <a:t>kalbėsime?</a:t>
            </a:r>
            <a:endParaRPr lang="de-DE" sz="4300" smtClean="0"/>
          </a:p>
          <a:p>
            <a:pPr marL="16933">
              <a:lnSpc>
                <a:spcPts val="2493"/>
              </a:lnSpc>
            </a:pPr>
            <a:r>
              <a:rPr lang="de-DE" sz="2100" spc="-7" smtClean="0">
                <a:solidFill>
                  <a:srgbClr val="BEBEBE"/>
                </a:solidFill>
              </a:rPr>
              <a:t>Klausimai</a:t>
            </a:r>
            <a:endParaRPr lang="de-DE" sz="2100"/>
          </a:p>
        </p:txBody>
      </p:sp>
      <p:grpSp>
        <p:nvGrpSpPr>
          <p:cNvPr id="8" name="object 4"/>
          <p:cNvGrpSpPr/>
          <p:nvPr/>
        </p:nvGrpSpPr>
        <p:grpSpPr>
          <a:xfrm>
            <a:off x="526033" y="2489199"/>
            <a:ext cx="2560319" cy="2904067"/>
            <a:chOff x="393191" y="1591055"/>
            <a:chExt cx="1920239" cy="2178050"/>
          </a:xfrm>
        </p:grpSpPr>
        <p:sp>
          <p:nvSpPr>
            <p:cNvPr id="9" name="object 5"/>
            <p:cNvSpPr/>
            <p:nvPr/>
          </p:nvSpPr>
          <p:spPr>
            <a:xfrm>
              <a:off x="393192" y="1591055"/>
              <a:ext cx="1920239" cy="2178050"/>
            </a:xfrm>
            <a:custGeom>
              <a:avLst/>
              <a:gdLst/>
              <a:ahLst/>
              <a:cxnLst/>
              <a:rect l="l" t="t" r="r" b="b"/>
              <a:pathLst>
                <a:path w="1920239" h="2178050">
                  <a:moveTo>
                    <a:pt x="1150620" y="1848612"/>
                  </a:moveTo>
                  <a:lnTo>
                    <a:pt x="769620" y="1848612"/>
                  </a:lnTo>
                  <a:lnTo>
                    <a:pt x="960120" y="2177796"/>
                  </a:lnTo>
                  <a:lnTo>
                    <a:pt x="1150620" y="1848612"/>
                  </a:lnTo>
                  <a:close/>
                </a:path>
                <a:path w="1920239" h="2178050">
                  <a:moveTo>
                    <a:pt x="1920240" y="210566"/>
                  </a:moveTo>
                  <a:lnTo>
                    <a:pt x="1914677" y="162280"/>
                  </a:lnTo>
                  <a:lnTo>
                    <a:pt x="1898840" y="117957"/>
                  </a:lnTo>
                  <a:lnTo>
                    <a:pt x="1873986" y="78854"/>
                  </a:lnTo>
                  <a:lnTo>
                    <a:pt x="1841385" y="46253"/>
                  </a:lnTo>
                  <a:lnTo>
                    <a:pt x="1802282" y="21399"/>
                  </a:lnTo>
                  <a:lnTo>
                    <a:pt x="1757959" y="5562"/>
                  </a:lnTo>
                  <a:lnTo>
                    <a:pt x="1709674" y="0"/>
                  </a:lnTo>
                  <a:lnTo>
                    <a:pt x="210566" y="0"/>
                  </a:lnTo>
                  <a:lnTo>
                    <a:pt x="162280" y="5562"/>
                  </a:lnTo>
                  <a:lnTo>
                    <a:pt x="117957" y="21399"/>
                  </a:lnTo>
                  <a:lnTo>
                    <a:pt x="78867" y="46253"/>
                  </a:lnTo>
                  <a:lnTo>
                    <a:pt x="46253" y="78854"/>
                  </a:lnTo>
                  <a:lnTo>
                    <a:pt x="21399" y="117957"/>
                  </a:lnTo>
                  <a:lnTo>
                    <a:pt x="5549" y="162280"/>
                  </a:lnTo>
                  <a:lnTo>
                    <a:pt x="0" y="210566"/>
                  </a:lnTo>
                  <a:lnTo>
                    <a:pt x="0" y="1636522"/>
                  </a:lnTo>
                  <a:lnTo>
                    <a:pt x="5549" y="1684820"/>
                  </a:lnTo>
                  <a:lnTo>
                    <a:pt x="21399" y="1729143"/>
                  </a:lnTo>
                  <a:lnTo>
                    <a:pt x="46253" y="1768246"/>
                  </a:lnTo>
                  <a:lnTo>
                    <a:pt x="78867" y="1800847"/>
                  </a:lnTo>
                  <a:lnTo>
                    <a:pt x="117957" y="1825701"/>
                  </a:lnTo>
                  <a:lnTo>
                    <a:pt x="162280" y="1841538"/>
                  </a:lnTo>
                  <a:lnTo>
                    <a:pt x="210566" y="1847088"/>
                  </a:lnTo>
                  <a:lnTo>
                    <a:pt x="1709674" y="1847088"/>
                  </a:lnTo>
                  <a:lnTo>
                    <a:pt x="1757959" y="1841538"/>
                  </a:lnTo>
                  <a:lnTo>
                    <a:pt x="1802282" y="1825701"/>
                  </a:lnTo>
                  <a:lnTo>
                    <a:pt x="1841385" y="1800847"/>
                  </a:lnTo>
                  <a:lnTo>
                    <a:pt x="1873986" y="1768246"/>
                  </a:lnTo>
                  <a:lnTo>
                    <a:pt x="1898840" y="1729143"/>
                  </a:lnTo>
                  <a:lnTo>
                    <a:pt x="1914677" y="1684820"/>
                  </a:lnTo>
                  <a:lnTo>
                    <a:pt x="1920240" y="1636522"/>
                  </a:lnTo>
                  <a:lnTo>
                    <a:pt x="1920240" y="210566"/>
                  </a:lnTo>
                  <a:close/>
                </a:path>
              </a:pathLst>
            </a:custGeom>
            <a:solidFill>
              <a:srgbClr val="176390"/>
            </a:solidFill>
          </p:spPr>
          <p:txBody>
            <a:bodyPr wrap="square" lIns="0" tIns="0" rIns="0" bIns="0" rtlCol="0"/>
            <a:lstStyle/>
            <a:p>
              <a:endParaRPr/>
            </a:p>
          </p:txBody>
        </p:sp>
        <p:sp>
          <p:nvSpPr>
            <p:cNvPr id="10" name="object 6"/>
            <p:cNvSpPr/>
            <p:nvPr/>
          </p:nvSpPr>
          <p:spPr>
            <a:xfrm>
              <a:off x="496823" y="1684019"/>
              <a:ext cx="1714500" cy="365760"/>
            </a:xfrm>
            <a:custGeom>
              <a:avLst/>
              <a:gdLst/>
              <a:ahLst/>
              <a:cxnLst/>
              <a:rect l="l" t="t" r="r" b="b"/>
              <a:pathLst>
                <a:path w="1714500" h="365760">
                  <a:moveTo>
                    <a:pt x="1602739" y="0"/>
                  </a:moveTo>
                  <a:lnTo>
                    <a:pt x="111760" y="0"/>
                  </a:lnTo>
                  <a:lnTo>
                    <a:pt x="68258" y="8782"/>
                  </a:lnTo>
                  <a:lnTo>
                    <a:pt x="32734" y="32734"/>
                  </a:lnTo>
                  <a:lnTo>
                    <a:pt x="8782" y="68258"/>
                  </a:lnTo>
                  <a:lnTo>
                    <a:pt x="0" y="111759"/>
                  </a:lnTo>
                  <a:lnTo>
                    <a:pt x="0" y="253999"/>
                  </a:lnTo>
                  <a:lnTo>
                    <a:pt x="8782" y="297501"/>
                  </a:lnTo>
                  <a:lnTo>
                    <a:pt x="32734" y="333025"/>
                  </a:lnTo>
                  <a:lnTo>
                    <a:pt x="68258" y="356977"/>
                  </a:lnTo>
                  <a:lnTo>
                    <a:pt x="111760" y="365759"/>
                  </a:lnTo>
                  <a:lnTo>
                    <a:pt x="1602739" y="365759"/>
                  </a:lnTo>
                  <a:lnTo>
                    <a:pt x="1646241" y="356977"/>
                  </a:lnTo>
                  <a:lnTo>
                    <a:pt x="1681765" y="333025"/>
                  </a:lnTo>
                  <a:lnTo>
                    <a:pt x="1705717" y="297501"/>
                  </a:lnTo>
                  <a:lnTo>
                    <a:pt x="1714500" y="253999"/>
                  </a:lnTo>
                  <a:lnTo>
                    <a:pt x="1714500" y="111759"/>
                  </a:lnTo>
                  <a:lnTo>
                    <a:pt x="1705717" y="68258"/>
                  </a:lnTo>
                  <a:lnTo>
                    <a:pt x="1681765" y="32734"/>
                  </a:lnTo>
                  <a:lnTo>
                    <a:pt x="1646241" y="8782"/>
                  </a:lnTo>
                  <a:lnTo>
                    <a:pt x="1602739" y="0"/>
                  </a:lnTo>
                  <a:close/>
                </a:path>
              </a:pathLst>
            </a:custGeom>
            <a:solidFill>
              <a:srgbClr val="F1F1F1"/>
            </a:solidFill>
          </p:spPr>
          <p:txBody>
            <a:bodyPr wrap="square" lIns="0" tIns="0" rIns="0" bIns="0" rtlCol="0"/>
            <a:lstStyle/>
            <a:p>
              <a:endParaRPr/>
            </a:p>
          </p:txBody>
        </p:sp>
        <p:sp>
          <p:nvSpPr>
            <p:cNvPr id="11" name="object 7"/>
            <p:cNvSpPr/>
            <p:nvPr/>
          </p:nvSpPr>
          <p:spPr>
            <a:xfrm>
              <a:off x="496823" y="1684019"/>
              <a:ext cx="1714500" cy="365760"/>
            </a:xfrm>
            <a:custGeom>
              <a:avLst/>
              <a:gdLst/>
              <a:ahLst/>
              <a:cxnLst/>
              <a:rect l="l" t="t" r="r" b="b"/>
              <a:pathLst>
                <a:path w="1714500" h="365760">
                  <a:moveTo>
                    <a:pt x="0" y="111759"/>
                  </a:moveTo>
                  <a:lnTo>
                    <a:pt x="8782" y="68258"/>
                  </a:lnTo>
                  <a:lnTo>
                    <a:pt x="32734" y="32734"/>
                  </a:lnTo>
                  <a:lnTo>
                    <a:pt x="68258" y="8782"/>
                  </a:lnTo>
                  <a:lnTo>
                    <a:pt x="111760" y="0"/>
                  </a:lnTo>
                  <a:lnTo>
                    <a:pt x="1602739" y="0"/>
                  </a:lnTo>
                  <a:lnTo>
                    <a:pt x="1646241" y="8782"/>
                  </a:lnTo>
                  <a:lnTo>
                    <a:pt x="1681765" y="32734"/>
                  </a:lnTo>
                  <a:lnTo>
                    <a:pt x="1705717" y="68258"/>
                  </a:lnTo>
                  <a:lnTo>
                    <a:pt x="1714500" y="111759"/>
                  </a:lnTo>
                  <a:lnTo>
                    <a:pt x="1714500" y="253999"/>
                  </a:lnTo>
                  <a:lnTo>
                    <a:pt x="1705717" y="297501"/>
                  </a:lnTo>
                  <a:lnTo>
                    <a:pt x="1681765" y="333025"/>
                  </a:lnTo>
                  <a:lnTo>
                    <a:pt x="1646241" y="356977"/>
                  </a:lnTo>
                  <a:lnTo>
                    <a:pt x="1602739" y="365759"/>
                  </a:lnTo>
                  <a:lnTo>
                    <a:pt x="111760" y="365759"/>
                  </a:lnTo>
                  <a:lnTo>
                    <a:pt x="68258" y="356977"/>
                  </a:lnTo>
                  <a:lnTo>
                    <a:pt x="32734" y="333025"/>
                  </a:lnTo>
                  <a:lnTo>
                    <a:pt x="8782" y="297501"/>
                  </a:lnTo>
                  <a:lnTo>
                    <a:pt x="0" y="253999"/>
                  </a:lnTo>
                  <a:lnTo>
                    <a:pt x="0" y="111759"/>
                  </a:lnTo>
                  <a:close/>
                </a:path>
              </a:pathLst>
            </a:custGeom>
            <a:ln w="12192">
              <a:solidFill>
                <a:srgbClr val="C8C8C8"/>
              </a:solidFill>
            </a:ln>
          </p:spPr>
          <p:txBody>
            <a:bodyPr wrap="square" lIns="0" tIns="0" rIns="0" bIns="0" rtlCol="0"/>
            <a:lstStyle/>
            <a:p>
              <a:endParaRPr/>
            </a:p>
          </p:txBody>
        </p:sp>
      </p:grpSp>
      <p:grpSp>
        <p:nvGrpSpPr>
          <p:cNvPr id="12" name="object 10"/>
          <p:cNvGrpSpPr/>
          <p:nvPr/>
        </p:nvGrpSpPr>
        <p:grpSpPr>
          <a:xfrm>
            <a:off x="3383025" y="3098799"/>
            <a:ext cx="2560319" cy="2904067"/>
            <a:chOff x="2535935" y="2048255"/>
            <a:chExt cx="1920239" cy="2178050"/>
          </a:xfrm>
        </p:grpSpPr>
        <p:sp>
          <p:nvSpPr>
            <p:cNvPr id="13" name="object 11"/>
            <p:cNvSpPr/>
            <p:nvPr/>
          </p:nvSpPr>
          <p:spPr>
            <a:xfrm>
              <a:off x="2535936" y="2048255"/>
              <a:ext cx="1920239" cy="2178050"/>
            </a:xfrm>
            <a:custGeom>
              <a:avLst/>
              <a:gdLst/>
              <a:ahLst/>
              <a:cxnLst/>
              <a:rect l="l" t="t" r="r" b="b"/>
              <a:pathLst>
                <a:path w="1920239" h="2178050">
                  <a:moveTo>
                    <a:pt x="1150620" y="1848612"/>
                  </a:moveTo>
                  <a:lnTo>
                    <a:pt x="769607" y="1848612"/>
                  </a:lnTo>
                  <a:lnTo>
                    <a:pt x="960120" y="2177796"/>
                  </a:lnTo>
                  <a:lnTo>
                    <a:pt x="1150620" y="1848612"/>
                  </a:lnTo>
                  <a:close/>
                </a:path>
                <a:path w="1920239" h="2178050">
                  <a:moveTo>
                    <a:pt x="1920240" y="210566"/>
                  </a:moveTo>
                  <a:lnTo>
                    <a:pt x="1914677" y="162280"/>
                  </a:lnTo>
                  <a:lnTo>
                    <a:pt x="1898840" y="117957"/>
                  </a:lnTo>
                  <a:lnTo>
                    <a:pt x="1873986" y="78854"/>
                  </a:lnTo>
                  <a:lnTo>
                    <a:pt x="1841385" y="46253"/>
                  </a:lnTo>
                  <a:lnTo>
                    <a:pt x="1802282" y="21399"/>
                  </a:lnTo>
                  <a:lnTo>
                    <a:pt x="1757959" y="5562"/>
                  </a:lnTo>
                  <a:lnTo>
                    <a:pt x="1709674" y="0"/>
                  </a:lnTo>
                  <a:lnTo>
                    <a:pt x="210566" y="0"/>
                  </a:lnTo>
                  <a:lnTo>
                    <a:pt x="162267" y="5562"/>
                  </a:lnTo>
                  <a:lnTo>
                    <a:pt x="117944" y="21399"/>
                  </a:lnTo>
                  <a:lnTo>
                    <a:pt x="78841" y="46253"/>
                  </a:lnTo>
                  <a:lnTo>
                    <a:pt x="46240" y="78854"/>
                  </a:lnTo>
                  <a:lnTo>
                    <a:pt x="21386" y="117957"/>
                  </a:lnTo>
                  <a:lnTo>
                    <a:pt x="5549" y="162280"/>
                  </a:lnTo>
                  <a:lnTo>
                    <a:pt x="0" y="210566"/>
                  </a:lnTo>
                  <a:lnTo>
                    <a:pt x="0" y="1636522"/>
                  </a:lnTo>
                  <a:lnTo>
                    <a:pt x="5549" y="1684820"/>
                  </a:lnTo>
                  <a:lnTo>
                    <a:pt x="21386" y="1729143"/>
                  </a:lnTo>
                  <a:lnTo>
                    <a:pt x="46240" y="1768246"/>
                  </a:lnTo>
                  <a:lnTo>
                    <a:pt x="78841" y="1800847"/>
                  </a:lnTo>
                  <a:lnTo>
                    <a:pt x="117944" y="1825701"/>
                  </a:lnTo>
                  <a:lnTo>
                    <a:pt x="162267" y="1841538"/>
                  </a:lnTo>
                  <a:lnTo>
                    <a:pt x="210566" y="1847088"/>
                  </a:lnTo>
                  <a:lnTo>
                    <a:pt x="1709674" y="1847088"/>
                  </a:lnTo>
                  <a:lnTo>
                    <a:pt x="1757959" y="1841538"/>
                  </a:lnTo>
                  <a:lnTo>
                    <a:pt x="1802282" y="1825701"/>
                  </a:lnTo>
                  <a:lnTo>
                    <a:pt x="1841385" y="1800847"/>
                  </a:lnTo>
                  <a:lnTo>
                    <a:pt x="1873986" y="1768246"/>
                  </a:lnTo>
                  <a:lnTo>
                    <a:pt x="1898840" y="1729143"/>
                  </a:lnTo>
                  <a:lnTo>
                    <a:pt x="1914677" y="1684820"/>
                  </a:lnTo>
                  <a:lnTo>
                    <a:pt x="1920240" y="1636522"/>
                  </a:lnTo>
                  <a:lnTo>
                    <a:pt x="1920240" y="210566"/>
                  </a:lnTo>
                  <a:close/>
                </a:path>
              </a:pathLst>
            </a:custGeom>
            <a:solidFill>
              <a:srgbClr val="0086AC"/>
            </a:solidFill>
          </p:spPr>
          <p:txBody>
            <a:bodyPr wrap="square" lIns="0" tIns="0" rIns="0" bIns="0" rtlCol="0"/>
            <a:lstStyle/>
            <a:p>
              <a:endParaRPr>
                <a:solidFill>
                  <a:schemeClr val="bg1"/>
                </a:solidFill>
              </a:endParaRPr>
            </a:p>
          </p:txBody>
        </p:sp>
        <p:sp>
          <p:nvSpPr>
            <p:cNvPr id="14" name="object 12"/>
            <p:cNvSpPr/>
            <p:nvPr/>
          </p:nvSpPr>
          <p:spPr>
            <a:xfrm>
              <a:off x="2638043" y="2141219"/>
              <a:ext cx="1714500" cy="365760"/>
            </a:xfrm>
            <a:custGeom>
              <a:avLst/>
              <a:gdLst/>
              <a:ahLst/>
              <a:cxnLst/>
              <a:rect l="l" t="t" r="r" b="b"/>
              <a:pathLst>
                <a:path w="1714500" h="365760">
                  <a:moveTo>
                    <a:pt x="1602740" y="0"/>
                  </a:moveTo>
                  <a:lnTo>
                    <a:pt x="111760" y="0"/>
                  </a:lnTo>
                  <a:lnTo>
                    <a:pt x="68258" y="8782"/>
                  </a:lnTo>
                  <a:lnTo>
                    <a:pt x="32734" y="32734"/>
                  </a:lnTo>
                  <a:lnTo>
                    <a:pt x="8782" y="68258"/>
                  </a:lnTo>
                  <a:lnTo>
                    <a:pt x="0" y="111760"/>
                  </a:lnTo>
                  <a:lnTo>
                    <a:pt x="0" y="254000"/>
                  </a:lnTo>
                  <a:lnTo>
                    <a:pt x="8782" y="297501"/>
                  </a:lnTo>
                  <a:lnTo>
                    <a:pt x="32734" y="333025"/>
                  </a:lnTo>
                  <a:lnTo>
                    <a:pt x="68258" y="356977"/>
                  </a:lnTo>
                  <a:lnTo>
                    <a:pt x="111760" y="365760"/>
                  </a:lnTo>
                  <a:lnTo>
                    <a:pt x="1602740" y="365760"/>
                  </a:lnTo>
                  <a:lnTo>
                    <a:pt x="1646241" y="356977"/>
                  </a:lnTo>
                  <a:lnTo>
                    <a:pt x="1681765" y="333025"/>
                  </a:lnTo>
                  <a:lnTo>
                    <a:pt x="1705717" y="297501"/>
                  </a:lnTo>
                  <a:lnTo>
                    <a:pt x="1714500" y="254000"/>
                  </a:lnTo>
                  <a:lnTo>
                    <a:pt x="1714500" y="111760"/>
                  </a:lnTo>
                  <a:lnTo>
                    <a:pt x="1705717" y="68258"/>
                  </a:lnTo>
                  <a:lnTo>
                    <a:pt x="1681765" y="32734"/>
                  </a:lnTo>
                  <a:lnTo>
                    <a:pt x="1646241" y="8782"/>
                  </a:lnTo>
                  <a:lnTo>
                    <a:pt x="1602740" y="0"/>
                  </a:lnTo>
                  <a:close/>
                </a:path>
              </a:pathLst>
            </a:custGeom>
            <a:solidFill>
              <a:srgbClr val="F1F1F1"/>
            </a:solidFill>
          </p:spPr>
          <p:txBody>
            <a:bodyPr wrap="square" lIns="0" tIns="0" rIns="0" bIns="0" rtlCol="0"/>
            <a:lstStyle/>
            <a:p>
              <a:endParaRPr>
                <a:solidFill>
                  <a:schemeClr val="bg1"/>
                </a:solidFill>
              </a:endParaRPr>
            </a:p>
          </p:txBody>
        </p:sp>
        <p:sp>
          <p:nvSpPr>
            <p:cNvPr id="15" name="object 13"/>
            <p:cNvSpPr/>
            <p:nvPr/>
          </p:nvSpPr>
          <p:spPr>
            <a:xfrm>
              <a:off x="2638043" y="2141219"/>
              <a:ext cx="1714500" cy="365760"/>
            </a:xfrm>
            <a:custGeom>
              <a:avLst/>
              <a:gdLst/>
              <a:ahLst/>
              <a:cxnLst/>
              <a:rect l="l" t="t" r="r" b="b"/>
              <a:pathLst>
                <a:path w="1714500" h="365760">
                  <a:moveTo>
                    <a:pt x="0" y="111760"/>
                  </a:moveTo>
                  <a:lnTo>
                    <a:pt x="8782" y="68258"/>
                  </a:lnTo>
                  <a:lnTo>
                    <a:pt x="32734" y="32734"/>
                  </a:lnTo>
                  <a:lnTo>
                    <a:pt x="68258" y="8782"/>
                  </a:lnTo>
                  <a:lnTo>
                    <a:pt x="111760" y="0"/>
                  </a:lnTo>
                  <a:lnTo>
                    <a:pt x="1602740" y="0"/>
                  </a:lnTo>
                  <a:lnTo>
                    <a:pt x="1646241" y="8782"/>
                  </a:lnTo>
                  <a:lnTo>
                    <a:pt x="1681765" y="32734"/>
                  </a:lnTo>
                  <a:lnTo>
                    <a:pt x="1705717" y="68258"/>
                  </a:lnTo>
                  <a:lnTo>
                    <a:pt x="1714500" y="111760"/>
                  </a:lnTo>
                  <a:lnTo>
                    <a:pt x="1714500" y="254000"/>
                  </a:lnTo>
                  <a:lnTo>
                    <a:pt x="1705717" y="297501"/>
                  </a:lnTo>
                  <a:lnTo>
                    <a:pt x="1681765" y="333025"/>
                  </a:lnTo>
                  <a:lnTo>
                    <a:pt x="1646241" y="356977"/>
                  </a:lnTo>
                  <a:lnTo>
                    <a:pt x="1602740" y="365760"/>
                  </a:lnTo>
                  <a:lnTo>
                    <a:pt x="111760" y="365760"/>
                  </a:lnTo>
                  <a:lnTo>
                    <a:pt x="68258" y="356977"/>
                  </a:lnTo>
                  <a:lnTo>
                    <a:pt x="32734" y="333025"/>
                  </a:lnTo>
                  <a:lnTo>
                    <a:pt x="8782" y="297501"/>
                  </a:lnTo>
                  <a:lnTo>
                    <a:pt x="0" y="254000"/>
                  </a:lnTo>
                  <a:lnTo>
                    <a:pt x="0" y="111760"/>
                  </a:lnTo>
                  <a:close/>
                </a:path>
              </a:pathLst>
            </a:custGeom>
            <a:ln w="12191">
              <a:solidFill>
                <a:srgbClr val="C8C8C8"/>
              </a:solidFill>
            </a:ln>
          </p:spPr>
          <p:txBody>
            <a:bodyPr wrap="square" lIns="0" tIns="0" rIns="0" bIns="0" rtlCol="0"/>
            <a:lstStyle/>
            <a:p>
              <a:endParaRPr>
                <a:solidFill>
                  <a:schemeClr val="bg1"/>
                </a:solidFill>
              </a:endParaRPr>
            </a:p>
          </p:txBody>
        </p:sp>
      </p:grpSp>
      <p:grpSp>
        <p:nvGrpSpPr>
          <p:cNvPr id="16" name="object 16"/>
          <p:cNvGrpSpPr/>
          <p:nvPr/>
        </p:nvGrpSpPr>
        <p:grpSpPr>
          <a:xfrm>
            <a:off x="6237985" y="2489199"/>
            <a:ext cx="2560319" cy="2904067"/>
            <a:chOff x="4677155" y="1591055"/>
            <a:chExt cx="1920239" cy="2178050"/>
          </a:xfrm>
        </p:grpSpPr>
        <p:sp>
          <p:nvSpPr>
            <p:cNvPr id="17" name="object 17"/>
            <p:cNvSpPr/>
            <p:nvPr/>
          </p:nvSpPr>
          <p:spPr>
            <a:xfrm>
              <a:off x="4677156" y="1591055"/>
              <a:ext cx="1920239" cy="2178050"/>
            </a:xfrm>
            <a:custGeom>
              <a:avLst/>
              <a:gdLst/>
              <a:ahLst/>
              <a:cxnLst/>
              <a:rect l="l" t="t" r="r" b="b"/>
              <a:pathLst>
                <a:path w="1920240" h="2178050">
                  <a:moveTo>
                    <a:pt x="1150620" y="1848612"/>
                  </a:moveTo>
                  <a:lnTo>
                    <a:pt x="769620" y="1848612"/>
                  </a:lnTo>
                  <a:lnTo>
                    <a:pt x="960120" y="2177796"/>
                  </a:lnTo>
                  <a:lnTo>
                    <a:pt x="1150620" y="1848612"/>
                  </a:lnTo>
                  <a:close/>
                </a:path>
                <a:path w="1920240" h="2178050">
                  <a:moveTo>
                    <a:pt x="1920240" y="210566"/>
                  </a:moveTo>
                  <a:lnTo>
                    <a:pt x="1914677" y="162280"/>
                  </a:lnTo>
                  <a:lnTo>
                    <a:pt x="1898840" y="117957"/>
                  </a:lnTo>
                  <a:lnTo>
                    <a:pt x="1873986" y="78854"/>
                  </a:lnTo>
                  <a:lnTo>
                    <a:pt x="1841385" y="46253"/>
                  </a:lnTo>
                  <a:lnTo>
                    <a:pt x="1802282" y="21399"/>
                  </a:lnTo>
                  <a:lnTo>
                    <a:pt x="1757959" y="5562"/>
                  </a:lnTo>
                  <a:lnTo>
                    <a:pt x="1709674" y="0"/>
                  </a:lnTo>
                  <a:lnTo>
                    <a:pt x="210566" y="0"/>
                  </a:lnTo>
                  <a:lnTo>
                    <a:pt x="162267" y="5562"/>
                  </a:lnTo>
                  <a:lnTo>
                    <a:pt x="117944" y="21399"/>
                  </a:lnTo>
                  <a:lnTo>
                    <a:pt x="78841" y="46253"/>
                  </a:lnTo>
                  <a:lnTo>
                    <a:pt x="46240" y="78854"/>
                  </a:lnTo>
                  <a:lnTo>
                    <a:pt x="21386" y="117957"/>
                  </a:lnTo>
                  <a:lnTo>
                    <a:pt x="5549" y="162280"/>
                  </a:lnTo>
                  <a:lnTo>
                    <a:pt x="0" y="210566"/>
                  </a:lnTo>
                  <a:lnTo>
                    <a:pt x="0" y="1636522"/>
                  </a:lnTo>
                  <a:lnTo>
                    <a:pt x="5549" y="1684820"/>
                  </a:lnTo>
                  <a:lnTo>
                    <a:pt x="21386" y="1729143"/>
                  </a:lnTo>
                  <a:lnTo>
                    <a:pt x="46240" y="1768246"/>
                  </a:lnTo>
                  <a:lnTo>
                    <a:pt x="78841" y="1800847"/>
                  </a:lnTo>
                  <a:lnTo>
                    <a:pt x="117944" y="1825701"/>
                  </a:lnTo>
                  <a:lnTo>
                    <a:pt x="162267" y="1841538"/>
                  </a:lnTo>
                  <a:lnTo>
                    <a:pt x="210566" y="1847088"/>
                  </a:lnTo>
                  <a:lnTo>
                    <a:pt x="1709674" y="1847088"/>
                  </a:lnTo>
                  <a:lnTo>
                    <a:pt x="1757959" y="1841538"/>
                  </a:lnTo>
                  <a:lnTo>
                    <a:pt x="1802282" y="1825701"/>
                  </a:lnTo>
                  <a:lnTo>
                    <a:pt x="1841385" y="1800847"/>
                  </a:lnTo>
                  <a:lnTo>
                    <a:pt x="1873986" y="1768246"/>
                  </a:lnTo>
                  <a:lnTo>
                    <a:pt x="1898840" y="1729143"/>
                  </a:lnTo>
                  <a:lnTo>
                    <a:pt x="1914677" y="1684820"/>
                  </a:lnTo>
                  <a:lnTo>
                    <a:pt x="1920240" y="1636522"/>
                  </a:lnTo>
                  <a:lnTo>
                    <a:pt x="1920240" y="210566"/>
                  </a:lnTo>
                  <a:close/>
                </a:path>
              </a:pathLst>
            </a:custGeom>
            <a:solidFill>
              <a:srgbClr val="1AA3BD"/>
            </a:solidFill>
          </p:spPr>
          <p:txBody>
            <a:bodyPr wrap="square" lIns="0" tIns="0" rIns="0" bIns="0" rtlCol="0"/>
            <a:lstStyle/>
            <a:p>
              <a:endParaRPr/>
            </a:p>
          </p:txBody>
        </p:sp>
        <p:sp>
          <p:nvSpPr>
            <p:cNvPr id="18" name="object 18"/>
            <p:cNvSpPr/>
            <p:nvPr/>
          </p:nvSpPr>
          <p:spPr>
            <a:xfrm>
              <a:off x="4780787" y="1684019"/>
              <a:ext cx="1714500" cy="365760"/>
            </a:xfrm>
            <a:custGeom>
              <a:avLst/>
              <a:gdLst/>
              <a:ahLst/>
              <a:cxnLst/>
              <a:rect l="l" t="t" r="r" b="b"/>
              <a:pathLst>
                <a:path w="1714500" h="365760">
                  <a:moveTo>
                    <a:pt x="1602739" y="0"/>
                  </a:moveTo>
                  <a:lnTo>
                    <a:pt x="111760" y="0"/>
                  </a:lnTo>
                  <a:lnTo>
                    <a:pt x="68258" y="8782"/>
                  </a:lnTo>
                  <a:lnTo>
                    <a:pt x="32734" y="32734"/>
                  </a:lnTo>
                  <a:lnTo>
                    <a:pt x="8782" y="68258"/>
                  </a:lnTo>
                  <a:lnTo>
                    <a:pt x="0" y="111759"/>
                  </a:lnTo>
                  <a:lnTo>
                    <a:pt x="0" y="253999"/>
                  </a:lnTo>
                  <a:lnTo>
                    <a:pt x="8782" y="297501"/>
                  </a:lnTo>
                  <a:lnTo>
                    <a:pt x="32734" y="333025"/>
                  </a:lnTo>
                  <a:lnTo>
                    <a:pt x="68258" y="356977"/>
                  </a:lnTo>
                  <a:lnTo>
                    <a:pt x="111760" y="365759"/>
                  </a:lnTo>
                  <a:lnTo>
                    <a:pt x="1602739" y="365759"/>
                  </a:lnTo>
                  <a:lnTo>
                    <a:pt x="1646241" y="356977"/>
                  </a:lnTo>
                  <a:lnTo>
                    <a:pt x="1681765" y="333025"/>
                  </a:lnTo>
                  <a:lnTo>
                    <a:pt x="1705717" y="297501"/>
                  </a:lnTo>
                  <a:lnTo>
                    <a:pt x="1714500" y="253999"/>
                  </a:lnTo>
                  <a:lnTo>
                    <a:pt x="1714500" y="111759"/>
                  </a:lnTo>
                  <a:lnTo>
                    <a:pt x="1705717" y="68258"/>
                  </a:lnTo>
                  <a:lnTo>
                    <a:pt x="1681765" y="32734"/>
                  </a:lnTo>
                  <a:lnTo>
                    <a:pt x="1646241" y="8782"/>
                  </a:lnTo>
                  <a:lnTo>
                    <a:pt x="1602739" y="0"/>
                  </a:lnTo>
                  <a:close/>
                </a:path>
              </a:pathLst>
            </a:custGeom>
            <a:solidFill>
              <a:srgbClr val="F1F1F1"/>
            </a:solidFill>
          </p:spPr>
          <p:txBody>
            <a:bodyPr wrap="square" lIns="0" tIns="0" rIns="0" bIns="0" rtlCol="0"/>
            <a:lstStyle/>
            <a:p>
              <a:endParaRPr/>
            </a:p>
          </p:txBody>
        </p:sp>
        <p:sp>
          <p:nvSpPr>
            <p:cNvPr id="19" name="object 19"/>
            <p:cNvSpPr/>
            <p:nvPr/>
          </p:nvSpPr>
          <p:spPr>
            <a:xfrm>
              <a:off x="4780787" y="1684019"/>
              <a:ext cx="1714500" cy="365760"/>
            </a:xfrm>
            <a:custGeom>
              <a:avLst/>
              <a:gdLst/>
              <a:ahLst/>
              <a:cxnLst/>
              <a:rect l="l" t="t" r="r" b="b"/>
              <a:pathLst>
                <a:path w="1714500" h="365760">
                  <a:moveTo>
                    <a:pt x="0" y="111759"/>
                  </a:moveTo>
                  <a:lnTo>
                    <a:pt x="8782" y="68258"/>
                  </a:lnTo>
                  <a:lnTo>
                    <a:pt x="32734" y="32734"/>
                  </a:lnTo>
                  <a:lnTo>
                    <a:pt x="68258" y="8782"/>
                  </a:lnTo>
                  <a:lnTo>
                    <a:pt x="111760" y="0"/>
                  </a:lnTo>
                  <a:lnTo>
                    <a:pt x="1602739" y="0"/>
                  </a:lnTo>
                  <a:lnTo>
                    <a:pt x="1646241" y="8782"/>
                  </a:lnTo>
                  <a:lnTo>
                    <a:pt x="1681765" y="32734"/>
                  </a:lnTo>
                  <a:lnTo>
                    <a:pt x="1705717" y="68258"/>
                  </a:lnTo>
                  <a:lnTo>
                    <a:pt x="1714500" y="111759"/>
                  </a:lnTo>
                  <a:lnTo>
                    <a:pt x="1714500" y="253999"/>
                  </a:lnTo>
                  <a:lnTo>
                    <a:pt x="1705717" y="297501"/>
                  </a:lnTo>
                  <a:lnTo>
                    <a:pt x="1681765" y="333025"/>
                  </a:lnTo>
                  <a:lnTo>
                    <a:pt x="1646241" y="356977"/>
                  </a:lnTo>
                  <a:lnTo>
                    <a:pt x="1602739" y="365759"/>
                  </a:lnTo>
                  <a:lnTo>
                    <a:pt x="111760" y="365759"/>
                  </a:lnTo>
                  <a:lnTo>
                    <a:pt x="68258" y="356977"/>
                  </a:lnTo>
                  <a:lnTo>
                    <a:pt x="32734" y="333025"/>
                  </a:lnTo>
                  <a:lnTo>
                    <a:pt x="8782" y="297501"/>
                  </a:lnTo>
                  <a:lnTo>
                    <a:pt x="0" y="253999"/>
                  </a:lnTo>
                  <a:lnTo>
                    <a:pt x="0" y="111759"/>
                  </a:lnTo>
                  <a:close/>
                </a:path>
              </a:pathLst>
            </a:custGeom>
            <a:ln w="12192">
              <a:solidFill>
                <a:srgbClr val="C8C8C8"/>
              </a:solidFill>
            </a:ln>
          </p:spPr>
          <p:txBody>
            <a:bodyPr wrap="square" lIns="0" tIns="0" rIns="0" bIns="0" rtlCol="0"/>
            <a:lstStyle/>
            <a:p>
              <a:endParaRPr/>
            </a:p>
          </p:txBody>
        </p:sp>
      </p:grpSp>
      <p:grpSp>
        <p:nvGrpSpPr>
          <p:cNvPr id="20" name="object 22"/>
          <p:cNvGrpSpPr/>
          <p:nvPr/>
        </p:nvGrpSpPr>
        <p:grpSpPr>
          <a:xfrm>
            <a:off x="9094979" y="3098799"/>
            <a:ext cx="2560319" cy="2904067"/>
            <a:chOff x="6819900" y="2048255"/>
            <a:chExt cx="1920239" cy="2178050"/>
          </a:xfrm>
        </p:grpSpPr>
        <p:sp>
          <p:nvSpPr>
            <p:cNvPr id="21" name="object 23"/>
            <p:cNvSpPr/>
            <p:nvPr/>
          </p:nvSpPr>
          <p:spPr>
            <a:xfrm>
              <a:off x="6819900" y="2048255"/>
              <a:ext cx="1920239" cy="2178050"/>
            </a:xfrm>
            <a:custGeom>
              <a:avLst/>
              <a:gdLst/>
              <a:ahLst/>
              <a:cxnLst/>
              <a:rect l="l" t="t" r="r" b="b"/>
              <a:pathLst>
                <a:path w="1920240" h="2178050">
                  <a:moveTo>
                    <a:pt x="1150620" y="1848612"/>
                  </a:moveTo>
                  <a:lnTo>
                    <a:pt x="769620" y="1848612"/>
                  </a:lnTo>
                  <a:lnTo>
                    <a:pt x="960120" y="2177796"/>
                  </a:lnTo>
                  <a:lnTo>
                    <a:pt x="1150620" y="1848612"/>
                  </a:lnTo>
                  <a:close/>
                </a:path>
                <a:path w="1920240" h="2178050">
                  <a:moveTo>
                    <a:pt x="1920240" y="210566"/>
                  </a:moveTo>
                  <a:lnTo>
                    <a:pt x="1914677" y="162280"/>
                  </a:lnTo>
                  <a:lnTo>
                    <a:pt x="1898840" y="117957"/>
                  </a:lnTo>
                  <a:lnTo>
                    <a:pt x="1873986" y="78854"/>
                  </a:lnTo>
                  <a:lnTo>
                    <a:pt x="1841385" y="46253"/>
                  </a:lnTo>
                  <a:lnTo>
                    <a:pt x="1802282" y="21399"/>
                  </a:lnTo>
                  <a:lnTo>
                    <a:pt x="1757959" y="5562"/>
                  </a:lnTo>
                  <a:lnTo>
                    <a:pt x="1709674" y="0"/>
                  </a:lnTo>
                  <a:lnTo>
                    <a:pt x="210566" y="0"/>
                  </a:lnTo>
                  <a:lnTo>
                    <a:pt x="162267" y="5562"/>
                  </a:lnTo>
                  <a:lnTo>
                    <a:pt x="117944" y="21399"/>
                  </a:lnTo>
                  <a:lnTo>
                    <a:pt x="78841" y="46253"/>
                  </a:lnTo>
                  <a:lnTo>
                    <a:pt x="46240" y="78854"/>
                  </a:lnTo>
                  <a:lnTo>
                    <a:pt x="21386" y="117957"/>
                  </a:lnTo>
                  <a:lnTo>
                    <a:pt x="5549" y="162280"/>
                  </a:lnTo>
                  <a:lnTo>
                    <a:pt x="0" y="210566"/>
                  </a:lnTo>
                  <a:lnTo>
                    <a:pt x="0" y="1636522"/>
                  </a:lnTo>
                  <a:lnTo>
                    <a:pt x="5549" y="1684820"/>
                  </a:lnTo>
                  <a:lnTo>
                    <a:pt x="21386" y="1729143"/>
                  </a:lnTo>
                  <a:lnTo>
                    <a:pt x="46240" y="1768246"/>
                  </a:lnTo>
                  <a:lnTo>
                    <a:pt x="78841" y="1800847"/>
                  </a:lnTo>
                  <a:lnTo>
                    <a:pt x="117944" y="1825701"/>
                  </a:lnTo>
                  <a:lnTo>
                    <a:pt x="162267" y="1841538"/>
                  </a:lnTo>
                  <a:lnTo>
                    <a:pt x="210566" y="1847088"/>
                  </a:lnTo>
                  <a:lnTo>
                    <a:pt x="1709674" y="1847088"/>
                  </a:lnTo>
                  <a:lnTo>
                    <a:pt x="1757959" y="1841538"/>
                  </a:lnTo>
                  <a:lnTo>
                    <a:pt x="1802282" y="1825701"/>
                  </a:lnTo>
                  <a:lnTo>
                    <a:pt x="1841385" y="1800847"/>
                  </a:lnTo>
                  <a:lnTo>
                    <a:pt x="1873986" y="1768246"/>
                  </a:lnTo>
                  <a:lnTo>
                    <a:pt x="1898840" y="1729143"/>
                  </a:lnTo>
                  <a:lnTo>
                    <a:pt x="1914677" y="1684820"/>
                  </a:lnTo>
                  <a:lnTo>
                    <a:pt x="1920240" y="1636522"/>
                  </a:lnTo>
                  <a:lnTo>
                    <a:pt x="1920240" y="210566"/>
                  </a:lnTo>
                  <a:close/>
                </a:path>
              </a:pathLst>
            </a:custGeom>
            <a:solidFill>
              <a:srgbClr val="52C3CA"/>
            </a:solidFill>
          </p:spPr>
          <p:txBody>
            <a:bodyPr wrap="square" lIns="0" tIns="0" rIns="0" bIns="0" rtlCol="0"/>
            <a:lstStyle/>
            <a:p>
              <a:endParaRPr/>
            </a:p>
          </p:txBody>
        </p:sp>
        <p:sp>
          <p:nvSpPr>
            <p:cNvPr id="22" name="object 24"/>
            <p:cNvSpPr/>
            <p:nvPr/>
          </p:nvSpPr>
          <p:spPr>
            <a:xfrm>
              <a:off x="6922007" y="2141219"/>
              <a:ext cx="1716405" cy="365760"/>
            </a:xfrm>
            <a:custGeom>
              <a:avLst/>
              <a:gdLst/>
              <a:ahLst/>
              <a:cxnLst/>
              <a:rect l="l" t="t" r="r" b="b"/>
              <a:pathLst>
                <a:path w="1716404" h="365760">
                  <a:moveTo>
                    <a:pt x="1604264" y="0"/>
                  </a:moveTo>
                  <a:lnTo>
                    <a:pt x="111760" y="0"/>
                  </a:lnTo>
                  <a:lnTo>
                    <a:pt x="68258" y="8782"/>
                  </a:lnTo>
                  <a:lnTo>
                    <a:pt x="32734" y="32734"/>
                  </a:lnTo>
                  <a:lnTo>
                    <a:pt x="8782" y="68258"/>
                  </a:lnTo>
                  <a:lnTo>
                    <a:pt x="0" y="111760"/>
                  </a:lnTo>
                  <a:lnTo>
                    <a:pt x="0" y="254000"/>
                  </a:lnTo>
                  <a:lnTo>
                    <a:pt x="8782" y="297501"/>
                  </a:lnTo>
                  <a:lnTo>
                    <a:pt x="32734" y="333025"/>
                  </a:lnTo>
                  <a:lnTo>
                    <a:pt x="68258" y="356977"/>
                  </a:lnTo>
                  <a:lnTo>
                    <a:pt x="111760" y="365760"/>
                  </a:lnTo>
                  <a:lnTo>
                    <a:pt x="1604264" y="365760"/>
                  </a:lnTo>
                  <a:lnTo>
                    <a:pt x="1647765" y="356977"/>
                  </a:lnTo>
                  <a:lnTo>
                    <a:pt x="1683289" y="333025"/>
                  </a:lnTo>
                  <a:lnTo>
                    <a:pt x="1707241" y="297501"/>
                  </a:lnTo>
                  <a:lnTo>
                    <a:pt x="1716024" y="254000"/>
                  </a:lnTo>
                  <a:lnTo>
                    <a:pt x="1716024" y="111760"/>
                  </a:lnTo>
                  <a:lnTo>
                    <a:pt x="1707241" y="68258"/>
                  </a:lnTo>
                  <a:lnTo>
                    <a:pt x="1683289" y="32734"/>
                  </a:lnTo>
                  <a:lnTo>
                    <a:pt x="1647765" y="8782"/>
                  </a:lnTo>
                  <a:lnTo>
                    <a:pt x="1604264" y="0"/>
                  </a:lnTo>
                  <a:close/>
                </a:path>
              </a:pathLst>
            </a:custGeom>
            <a:solidFill>
              <a:srgbClr val="F1F1F1"/>
            </a:solidFill>
          </p:spPr>
          <p:txBody>
            <a:bodyPr wrap="square" lIns="0" tIns="0" rIns="0" bIns="0" rtlCol="0"/>
            <a:lstStyle/>
            <a:p>
              <a:endParaRPr/>
            </a:p>
          </p:txBody>
        </p:sp>
        <p:sp>
          <p:nvSpPr>
            <p:cNvPr id="23" name="object 25"/>
            <p:cNvSpPr/>
            <p:nvPr/>
          </p:nvSpPr>
          <p:spPr>
            <a:xfrm>
              <a:off x="6922007" y="2141219"/>
              <a:ext cx="1716405" cy="365760"/>
            </a:xfrm>
            <a:custGeom>
              <a:avLst/>
              <a:gdLst/>
              <a:ahLst/>
              <a:cxnLst/>
              <a:rect l="l" t="t" r="r" b="b"/>
              <a:pathLst>
                <a:path w="1716404" h="365760">
                  <a:moveTo>
                    <a:pt x="0" y="111760"/>
                  </a:moveTo>
                  <a:lnTo>
                    <a:pt x="8782" y="68258"/>
                  </a:lnTo>
                  <a:lnTo>
                    <a:pt x="32734" y="32734"/>
                  </a:lnTo>
                  <a:lnTo>
                    <a:pt x="68258" y="8782"/>
                  </a:lnTo>
                  <a:lnTo>
                    <a:pt x="111760" y="0"/>
                  </a:lnTo>
                  <a:lnTo>
                    <a:pt x="1604264" y="0"/>
                  </a:lnTo>
                  <a:lnTo>
                    <a:pt x="1647765" y="8782"/>
                  </a:lnTo>
                  <a:lnTo>
                    <a:pt x="1683289" y="32734"/>
                  </a:lnTo>
                  <a:lnTo>
                    <a:pt x="1707241" y="68258"/>
                  </a:lnTo>
                  <a:lnTo>
                    <a:pt x="1716024" y="111760"/>
                  </a:lnTo>
                  <a:lnTo>
                    <a:pt x="1716024" y="254000"/>
                  </a:lnTo>
                  <a:lnTo>
                    <a:pt x="1707241" y="297501"/>
                  </a:lnTo>
                  <a:lnTo>
                    <a:pt x="1683289" y="333025"/>
                  </a:lnTo>
                  <a:lnTo>
                    <a:pt x="1647765" y="356977"/>
                  </a:lnTo>
                  <a:lnTo>
                    <a:pt x="1604264" y="365760"/>
                  </a:lnTo>
                  <a:lnTo>
                    <a:pt x="111760" y="365760"/>
                  </a:lnTo>
                  <a:lnTo>
                    <a:pt x="68258" y="356977"/>
                  </a:lnTo>
                  <a:lnTo>
                    <a:pt x="32734" y="333025"/>
                  </a:lnTo>
                  <a:lnTo>
                    <a:pt x="8782" y="297501"/>
                  </a:lnTo>
                  <a:lnTo>
                    <a:pt x="0" y="254000"/>
                  </a:lnTo>
                  <a:lnTo>
                    <a:pt x="0" y="111760"/>
                  </a:lnTo>
                  <a:close/>
                </a:path>
              </a:pathLst>
            </a:custGeom>
            <a:ln w="12192">
              <a:solidFill>
                <a:srgbClr val="C8C8C8"/>
              </a:solidFill>
            </a:ln>
          </p:spPr>
          <p:txBody>
            <a:bodyPr wrap="square" lIns="0" tIns="0" rIns="0" bIns="0" rtlCol="0"/>
            <a:lstStyle/>
            <a:p>
              <a:endParaRPr/>
            </a:p>
          </p:txBody>
        </p:sp>
      </p:grpSp>
      <p:sp>
        <p:nvSpPr>
          <p:cNvPr id="24" name="object 8"/>
          <p:cNvSpPr txBox="1"/>
          <p:nvPr/>
        </p:nvSpPr>
        <p:spPr>
          <a:xfrm>
            <a:off x="811953" y="2725331"/>
            <a:ext cx="1931247" cy="263320"/>
          </a:xfrm>
          <a:prstGeom prst="rect">
            <a:avLst/>
          </a:prstGeom>
        </p:spPr>
        <p:txBody>
          <a:bodyPr vert="horz" wrap="square" lIns="0" tIns="16933" rIns="0" bIns="0" rtlCol="0">
            <a:spAutoFit/>
          </a:bodyPr>
          <a:lstStyle/>
          <a:p>
            <a:pPr marL="16933" algn="ctr">
              <a:spcBef>
                <a:spcPts val="133"/>
              </a:spcBef>
            </a:pPr>
            <a:r>
              <a:rPr lang="lt-LT" sz="1600" b="1" spc="-20" smtClean="0">
                <a:solidFill>
                  <a:srgbClr val="5C5C5C"/>
                </a:solidFill>
                <a:latin typeface="Calibri"/>
                <a:cs typeface="Calibri"/>
              </a:rPr>
              <a:t>SVV NUOSTATAI</a:t>
            </a:r>
            <a:endParaRPr sz="1600">
              <a:latin typeface="Calibri"/>
              <a:cs typeface="Calibri"/>
            </a:endParaRPr>
          </a:p>
        </p:txBody>
      </p:sp>
      <p:sp>
        <p:nvSpPr>
          <p:cNvPr id="25" name="object 14"/>
          <p:cNvSpPr txBox="1"/>
          <p:nvPr/>
        </p:nvSpPr>
        <p:spPr>
          <a:xfrm>
            <a:off x="3686216" y="3334931"/>
            <a:ext cx="1949873" cy="263320"/>
          </a:xfrm>
          <a:prstGeom prst="rect">
            <a:avLst/>
          </a:prstGeom>
        </p:spPr>
        <p:txBody>
          <a:bodyPr vert="horz" wrap="square" lIns="0" tIns="16933" rIns="0" bIns="0" rtlCol="0">
            <a:spAutoFit/>
          </a:bodyPr>
          <a:lstStyle/>
          <a:p>
            <a:pPr marL="16933">
              <a:spcBef>
                <a:spcPts val="133"/>
              </a:spcBef>
            </a:pPr>
            <a:r>
              <a:rPr lang="lt-LT" sz="1600" b="1" spc="-7" smtClean="0">
                <a:solidFill>
                  <a:srgbClr val="5C5C5C"/>
                </a:solidFill>
                <a:latin typeface="Calibri"/>
                <a:cs typeface="Calibri"/>
              </a:rPr>
              <a:t>PARAIŠKOS PILDYMAS</a:t>
            </a:r>
            <a:endParaRPr sz="1600">
              <a:latin typeface="Calibri"/>
              <a:cs typeface="Calibri"/>
            </a:endParaRPr>
          </a:p>
        </p:txBody>
      </p:sp>
      <p:sp>
        <p:nvSpPr>
          <p:cNvPr id="26" name="object 20"/>
          <p:cNvSpPr txBox="1"/>
          <p:nvPr/>
        </p:nvSpPr>
        <p:spPr>
          <a:xfrm>
            <a:off x="6571148" y="2725331"/>
            <a:ext cx="1893993" cy="263320"/>
          </a:xfrm>
          <a:prstGeom prst="rect">
            <a:avLst/>
          </a:prstGeom>
        </p:spPr>
        <p:txBody>
          <a:bodyPr vert="horz" wrap="square" lIns="0" tIns="16933" rIns="0" bIns="0" rtlCol="0">
            <a:spAutoFit/>
          </a:bodyPr>
          <a:lstStyle/>
          <a:p>
            <a:pPr marL="16933">
              <a:spcBef>
                <a:spcPts val="133"/>
              </a:spcBef>
            </a:pPr>
            <a:r>
              <a:rPr lang="lt-LT" sz="1600" b="1" spc="-27" smtClean="0">
                <a:solidFill>
                  <a:srgbClr val="5C5C5C"/>
                </a:solidFill>
                <a:latin typeface="Calibri"/>
                <a:cs typeface="Calibri"/>
              </a:rPr>
              <a:t>VERTINIMO PROCESAS</a:t>
            </a:r>
            <a:endParaRPr sz="1600">
              <a:latin typeface="Calibri"/>
              <a:cs typeface="Calibri"/>
            </a:endParaRPr>
          </a:p>
        </p:txBody>
      </p:sp>
      <p:sp>
        <p:nvSpPr>
          <p:cNvPr id="27" name="object 20"/>
          <p:cNvSpPr txBox="1"/>
          <p:nvPr/>
        </p:nvSpPr>
        <p:spPr>
          <a:xfrm>
            <a:off x="9292105" y="3343427"/>
            <a:ext cx="2166066" cy="263320"/>
          </a:xfrm>
          <a:prstGeom prst="rect">
            <a:avLst/>
          </a:prstGeom>
        </p:spPr>
        <p:txBody>
          <a:bodyPr vert="horz" wrap="square" lIns="0" tIns="16933" rIns="0" bIns="0" rtlCol="0">
            <a:spAutoFit/>
          </a:bodyPr>
          <a:lstStyle/>
          <a:p>
            <a:pPr marL="16933">
              <a:spcBef>
                <a:spcPts val="133"/>
              </a:spcBef>
            </a:pPr>
            <a:r>
              <a:rPr lang="lt-LT" sz="1600" b="1" spc="-27" smtClean="0">
                <a:solidFill>
                  <a:srgbClr val="5C5C5C"/>
                </a:solidFill>
                <a:latin typeface="Calibri"/>
                <a:cs typeface="Calibri"/>
              </a:rPr>
              <a:t>SUTARTIES PASIRAŠYMAS</a:t>
            </a:r>
            <a:endParaRPr sz="1600">
              <a:latin typeface="Calibri"/>
              <a:cs typeface="Calibri"/>
            </a:endParaRPr>
          </a:p>
        </p:txBody>
      </p:sp>
      <p:sp>
        <p:nvSpPr>
          <p:cNvPr id="28" name="object 9"/>
          <p:cNvSpPr txBox="1"/>
          <p:nvPr/>
        </p:nvSpPr>
        <p:spPr>
          <a:xfrm>
            <a:off x="811953" y="3213621"/>
            <a:ext cx="1871635" cy="1120820"/>
          </a:xfrm>
          <a:prstGeom prst="rect">
            <a:avLst/>
          </a:prstGeom>
        </p:spPr>
        <p:txBody>
          <a:bodyPr vert="horz" wrap="square" lIns="0" tIns="12700" rIns="0" bIns="0" rtlCol="0">
            <a:spAutoFit/>
          </a:bodyPr>
          <a:lstStyle/>
          <a:p>
            <a:pPr marL="12700" marR="5080" indent="-1905" algn="ctr">
              <a:spcBef>
                <a:spcPts val="100"/>
              </a:spcBef>
            </a:pPr>
            <a:r>
              <a:rPr lang="en-US" spc="-13" smtClean="0">
                <a:solidFill>
                  <a:schemeClr val="bg1"/>
                </a:solidFill>
                <a:latin typeface="Calibri"/>
                <a:cs typeface="Calibri"/>
              </a:rPr>
              <a:t>Svarb</a:t>
            </a:r>
            <a:r>
              <a:rPr lang="lt-LT" spc="-13" smtClean="0">
                <a:solidFill>
                  <a:schemeClr val="bg1"/>
                </a:solidFill>
                <a:latin typeface="Calibri"/>
                <a:cs typeface="Calibri"/>
              </a:rPr>
              <a:t>iausi</a:t>
            </a:r>
            <a:r>
              <a:rPr lang="en-US" spc="-13" smtClean="0">
                <a:solidFill>
                  <a:schemeClr val="bg1"/>
                </a:solidFill>
                <a:latin typeface="Calibri"/>
                <a:cs typeface="Calibri"/>
              </a:rPr>
              <a:t> </a:t>
            </a:r>
            <a:r>
              <a:rPr lang="lt-LT" spc="-13" smtClean="0">
                <a:solidFill>
                  <a:schemeClr val="bg1"/>
                </a:solidFill>
                <a:latin typeface="Calibri"/>
                <a:cs typeface="Calibri"/>
              </a:rPr>
              <a:t>priedai </a:t>
            </a:r>
            <a:r>
              <a:rPr lang="en-US" spc="-13" smtClean="0">
                <a:solidFill>
                  <a:schemeClr val="bg1"/>
                </a:solidFill>
                <a:latin typeface="Calibri"/>
                <a:cs typeface="Calibri"/>
              </a:rPr>
              <a:t>SVV</a:t>
            </a:r>
            <a:r>
              <a:rPr lang="en-US" spc="13" smtClean="0">
                <a:solidFill>
                  <a:schemeClr val="bg1"/>
                </a:solidFill>
                <a:latin typeface="Calibri"/>
                <a:cs typeface="Calibri"/>
              </a:rPr>
              <a:t> </a:t>
            </a:r>
            <a:r>
              <a:rPr lang="en-US" spc="-13">
                <a:solidFill>
                  <a:schemeClr val="bg1"/>
                </a:solidFill>
                <a:latin typeface="Calibri"/>
                <a:cs typeface="Calibri"/>
              </a:rPr>
              <a:t>projekto </a:t>
            </a:r>
            <a:r>
              <a:rPr spc="-10" smtClean="0">
                <a:solidFill>
                  <a:srgbClr val="FFFFFF"/>
                </a:solidFill>
                <a:latin typeface="Calibri"/>
                <a:cs typeface="Calibri"/>
              </a:rPr>
              <a:t>paraiškos </a:t>
            </a:r>
            <a:r>
              <a:rPr spc="-5" smtClean="0">
                <a:solidFill>
                  <a:srgbClr val="FFFFFF"/>
                </a:solidFill>
                <a:latin typeface="Calibri"/>
                <a:cs typeface="Calibri"/>
              </a:rPr>
              <a:t> </a:t>
            </a:r>
            <a:r>
              <a:rPr smtClean="0">
                <a:solidFill>
                  <a:srgbClr val="FFFFFF"/>
                </a:solidFill>
                <a:latin typeface="Calibri"/>
                <a:cs typeface="Calibri"/>
              </a:rPr>
              <a:t>pildymui</a:t>
            </a:r>
            <a:r>
              <a:rPr lang="lt-LT" smtClean="0">
                <a:solidFill>
                  <a:srgbClr val="FFFFFF"/>
                </a:solidFill>
                <a:latin typeface="Calibri"/>
                <a:cs typeface="Calibri"/>
              </a:rPr>
              <a:t> ir pateikimui</a:t>
            </a:r>
            <a:endParaRPr>
              <a:latin typeface="Calibri"/>
              <a:cs typeface="Calibri"/>
            </a:endParaRPr>
          </a:p>
        </p:txBody>
      </p:sp>
      <p:sp>
        <p:nvSpPr>
          <p:cNvPr id="30" name="object 21"/>
          <p:cNvSpPr txBox="1"/>
          <p:nvPr/>
        </p:nvSpPr>
        <p:spPr>
          <a:xfrm>
            <a:off x="6376161" y="3334931"/>
            <a:ext cx="2286000" cy="1687641"/>
          </a:xfrm>
          <a:prstGeom prst="rect">
            <a:avLst/>
          </a:prstGeom>
        </p:spPr>
        <p:txBody>
          <a:bodyPr vert="horz" wrap="square" lIns="0" tIns="12700" rIns="0" bIns="0" rtlCol="0">
            <a:spAutoFit/>
          </a:bodyPr>
          <a:lstStyle/>
          <a:p>
            <a:pPr marL="12700" marR="5080" algn="ctr">
              <a:spcBef>
                <a:spcPts val="100"/>
              </a:spcBef>
            </a:pPr>
            <a:r>
              <a:rPr lang="en-US" spc="-5" smtClean="0">
                <a:solidFill>
                  <a:srgbClr val="FFFFFF"/>
                </a:solidFill>
                <a:latin typeface="Calibri"/>
                <a:cs typeface="Calibri"/>
              </a:rPr>
              <a:t>Glaustai </a:t>
            </a:r>
            <a:r>
              <a:rPr lang="en-US" spc="-10">
                <a:solidFill>
                  <a:srgbClr val="FFFFFF"/>
                </a:solidFill>
                <a:latin typeface="Calibri"/>
                <a:cs typeface="Calibri"/>
              </a:rPr>
              <a:t>pristatysime </a:t>
            </a:r>
            <a:r>
              <a:rPr lang="en-US" spc="-5">
                <a:solidFill>
                  <a:srgbClr val="FFFFFF"/>
                </a:solidFill>
                <a:latin typeface="Calibri"/>
                <a:cs typeface="Calibri"/>
              </a:rPr>
              <a:t> </a:t>
            </a:r>
            <a:r>
              <a:rPr lang="en-US" spc="-10">
                <a:solidFill>
                  <a:srgbClr val="FFFFFF"/>
                </a:solidFill>
                <a:latin typeface="Calibri"/>
                <a:cs typeface="Calibri"/>
              </a:rPr>
              <a:t>paraiškos </a:t>
            </a:r>
            <a:r>
              <a:rPr lang="lt-LT" spc="-10" smtClean="0">
                <a:solidFill>
                  <a:srgbClr val="FFFFFF"/>
                </a:solidFill>
                <a:latin typeface="Calibri"/>
                <a:cs typeface="Calibri"/>
              </a:rPr>
              <a:t>administracinio patikrinimo, </a:t>
            </a:r>
            <a:r>
              <a:rPr lang="en-US" spc="-5" smtClean="0">
                <a:solidFill>
                  <a:srgbClr val="FFFFFF"/>
                </a:solidFill>
                <a:latin typeface="Calibri"/>
                <a:cs typeface="Calibri"/>
              </a:rPr>
              <a:t>vertinimo</a:t>
            </a:r>
            <a:r>
              <a:rPr lang="lt-LT" spc="-5" smtClean="0">
                <a:solidFill>
                  <a:srgbClr val="FFFFFF"/>
                </a:solidFill>
                <a:latin typeface="Calibri"/>
                <a:cs typeface="Calibri"/>
              </a:rPr>
              <a:t> </a:t>
            </a:r>
            <a:r>
              <a:rPr lang="en-US" spc="-10" smtClean="0">
                <a:solidFill>
                  <a:srgbClr val="FFFFFF"/>
                </a:solidFill>
                <a:latin typeface="Calibri"/>
                <a:cs typeface="Calibri"/>
              </a:rPr>
              <a:t>procesą</a:t>
            </a:r>
            <a:endParaRPr lang="en-US">
              <a:latin typeface="Calibri"/>
              <a:cs typeface="Calibri"/>
            </a:endParaRPr>
          </a:p>
          <a:p>
            <a:pPr marL="12700" marR="5080" algn="ctr">
              <a:lnSpc>
                <a:spcPct val="100000"/>
              </a:lnSpc>
              <a:spcBef>
                <a:spcPts val="100"/>
              </a:spcBef>
            </a:pPr>
            <a:endParaRPr>
              <a:latin typeface="Calibri"/>
              <a:cs typeface="Calibri"/>
            </a:endParaRPr>
          </a:p>
        </p:txBody>
      </p:sp>
      <p:sp>
        <p:nvSpPr>
          <p:cNvPr id="31" name="object 27"/>
          <p:cNvSpPr txBox="1"/>
          <p:nvPr/>
        </p:nvSpPr>
        <p:spPr>
          <a:xfrm>
            <a:off x="9231122" y="3900355"/>
            <a:ext cx="2227049" cy="1397819"/>
          </a:xfrm>
          <a:prstGeom prst="rect">
            <a:avLst/>
          </a:prstGeom>
        </p:spPr>
        <p:txBody>
          <a:bodyPr vert="horz" wrap="square" lIns="0" tIns="12700" rIns="0" bIns="0" rtlCol="0">
            <a:spAutoFit/>
          </a:bodyPr>
          <a:lstStyle/>
          <a:p>
            <a:pPr marL="17145" marR="41910" algn="ctr">
              <a:lnSpc>
                <a:spcPct val="100000"/>
              </a:lnSpc>
              <a:spcBef>
                <a:spcPts val="100"/>
              </a:spcBef>
            </a:pPr>
            <a:r>
              <a:rPr lang="lt-LT" spc="-5" smtClean="0">
                <a:solidFill>
                  <a:srgbClr val="FFFFFF"/>
                </a:solidFill>
                <a:latin typeface="Calibri"/>
                <a:cs typeface="Calibri"/>
              </a:rPr>
              <a:t>Apžvelgsime</a:t>
            </a:r>
            <a:r>
              <a:rPr lang="en-US" smtClean="0">
                <a:solidFill>
                  <a:srgbClr val="FFFFFF"/>
                </a:solidFill>
                <a:latin typeface="Calibri"/>
                <a:cs typeface="Calibri"/>
              </a:rPr>
              <a:t> </a:t>
            </a:r>
            <a:r>
              <a:rPr lang="en-US" spc="-5">
                <a:solidFill>
                  <a:srgbClr val="FFFFFF"/>
                </a:solidFill>
                <a:latin typeface="Calibri"/>
                <a:cs typeface="Calibri"/>
              </a:rPr>
              <a:t>finansavimo </a:t>
            </a:r>
            <a:r>
              <a:rPr lang="en-US" spc="-5" smtClean="0">
                <a:solidFill>
                  <a:srgbClr val="FFFFFF"/>
                </a:solidFill>
                <a:latin typeface="Calibri"/>
                <a:cs typeface="Calibri"/>
              </a:rPr>
              <a:t>skyrimo</a:t>
            </a:r>
            <a:r>
              <a:rPr lang="lt-LT" spc="-5" smtClean="0">
                <a:solidFill>
                  <a:srgbClr val="FFFFFF"/>
                </a:solidFill>
                <a:latin typeface="Calibri"/>
                <a:cs typeface="Calibri"/>
              </a:rPr>
              <a:t>,</a:t>
            </a:r>
            <a:r>
              <a:rPr lang="lt-LT">
                <a:solidFill>
                  <a:srgbClr val="FFFFFF"/>
                </a:solidFill>
                <a:latin typeface="Calibri"/>
                <a:cs typeface="Calibri"/>
              </a:rPr>
              <a:t> </a:t>
            </a:r>
            <a:r>
              <a:rPr lang="en-US" spc="-5" smtClean="0">
                <a:solidFill>
                  <a:srgbClr val="FFFFFF"/>
                </a:solidFill>
                <a:latin typeface="Calibri"/>
                <a:cs typeface="Calibri"/>
              </a:rPr>
              <a:t>sutarties </a:t>
            </a:r>
            <a:r>
              <a:rPr lang="en-US" smtClean="0">
                <a:solidFill>
                  <a:srgbClr val="FFFFFF"/>
                </a:solidFill>
                <a:latin typeface="Calibri"/>
                <a:cs typeface="Calibri"/>
              </a:rPr>
              <a:t> </a:t>
            </a:r>
            <a:r>
              <a:rPr lang="en-US" spc="-5" smtClean="0">
                <a:solidFill>
                  <a:srgbClr val="FFFFFF"/>
                </a:solidFill>
                <a:latin typeface="Calibri"/>
                <a:cs typeface="Calibri"/>
              </a:rPr>
              <a:t>sudarymo</a:t>
            </a:r>
            <a:r>
              <a:rPr lang="lt-LT" spc="-5" smtClean="0">
                <a:solidFill>
                  <a:srgbClr val="FFFFFF"/>
                </a:solidFill>
                <a:latin typeface="Calibri"/>
                <a:cs typeface="Calibri"/>
              </a:rPr>
              <a:t>, įsipareigojimų vykdymo etapus</a:t>
            </a:r>
            <a:endParaRPr>
              <a:latin typeface="Calibri"/>
              <a:cs typeface="Calibri"/>
            </a:endParaRPr>
          </a:p>
        </p:txBody>
      </p:sp>
      <p:sp>
        <p:nvSpPr>
          <p:cNvPr id="2" name="Stačiakampis 1"/>
          <p:cNvSpPr/>
          <p:nvPr/>
        </p:nvSpPr>
        <p:spPr>
          <a:xfrm>
            <a:off x="3366514" y="3900355"/>
            <a:ext cx="2576831" cy="1200329"/>
          </a:xfrm>
          <a:prstGeom prst="rect">
            <a:avLst/>
          </a:prstGeom>
        </p:spPr>
        <p:txBody>
          <a:bodyPr wrap="square">
            <a:spAutoFit/>
          </a:bodyPr>
          <a:lstStyle/>
          <a:p>
            <a:pPr marL="12700" marR="5080" algn="ctr">
              <a:lnSpc>
                <a:spcPct val="100000"/>
              </a:lnSpc>
              <a:spcBef>
                <a:spcPts val="100"/>
              </a:spcBef>
            </a:pPr>
            <a:r>
              <a:rPr lang="en-US" spc="-5">
                <a:solidFill>
                  <a:srgbClr val="FFFFFF"/>
                </a:solidFill>
                <a:latin typeface="Calibri"/>
                <a:cs typeface="Calibri"/>
              </a:rPr>
              <a:t>Aptarsime</a:t>
            </a:r>
            <a:r>
              <a:rPr lang="en-US" spc="-65">
                <a:solidFill>
                  <a:srgbClr val="FFFFFF"/>
                </a:solidFill>
                <a:latin typeface="Calibri"/>
                <a:cs typeface="Calibri"/>
              </a:rPr>
              <a:t> </a:t>
            </a:r>
            <a:r>
              <a:rPr lang="en-US" spc="-10">
                <a:solidFill>
                  <a:srgbClr val="FFFFFF"/>
                </a:solidFill>
                <a:latin typeface="Calibri"/>
                <a:cs typeface="Calibri"/>
              </a:rPr>
              <a:t>reikalavimus </a:t>
            </a:r>
            <a:r>
              <a:rPr lang="lt-LT" spc="-10" smtClean="0">
                <a:solidFill>
                  <a:srgbClr val="FFFFFF"/>
                </a:solidFill>
                <a:latin typeface="Calibri"/>
                <a:cs typeface="Calibri"/>
              </a:rPr>
              <a:t>projekto </a:t>
            </a:r>
            <a:r>
              <a:rPr lang="en-US" spc="-10" smtClean="0">
                <a:solidFill>
                  <a:srgbClr val="FFFFFF"/>
                </a:solidFill>
                <a:latin typeface="Calibri"/>
                <a:cs typeface="Calibri"/>
              </a:rPr>
              <a:t>paraiškos </a:t>
            </a:r>
            <a:r>
              <a:rPr lang="en-US" spc="-5">
                <a:solidFill>
                  <a:srgbClr val="FFFFFF"/>
                </a:solidFill>
                <a:latin typeface="Calibri"/>
                <a:cs typeface="Calibri"/>
              </a:rPr>
              <a:t>turiniui </a:t>
            </a:r>
            <a:r>
              <a:rPr lang="en-US" smtClean="0">
                <a:solidFill>
                  <a:srgbClr val="FFFFFF"/>
                </a:solidFill>
                <a:latin typeface="Calibri"/>
                <a:cs typeface="Calibri"/>
              </a:rPr>
              <a:t>ir</a:t>
            </a:r>
            <a:r>
              <a:rPr lang="en-US" spc="5" smtClean="0">
                <a:solidFill>
                  <a:srgbClr val="FFFFFF"/>
                </a:solidFill>
                <a:latin typeface="Calibri"/>
                <a:cs typeface="Calibri"/>
              </a:rPr>
              <a:t> </a:t>
            </a:r>
            <a:r>
              <a:rPr lang="en-US" spc="-5">
                <a:solidFill>
                  <a:srgbClr val="FFFFFF"/>
                </a:solidFill>
                <a:latin typeface="Calibri"/>
                <a:cs typeface="Calibri"/>
              </a:rPr>
              <a:t>akcentuosime </a:t>
            </a:r>
            <a:r>
              <a:rPr lang="en-US" spc="-5" smtClean="0">
                <a:solidFill>
                  <a:srgbClr val="FFFFFF"/>
                </a:solidFill>
                <a:latin typeface="Calibri"/>
                <a:cs typeface="Calibri"/>
              </a:rPr>
              <a:t>gerąją</a:t>
            </a:r>
            <a:r>
              <a:rPr lang="en-US" smtClean="0">
                <a:solidFill>
                  <a:srgbClr val="FFFFFF"/>
                </a:solidFill>
                <a:latin typeface="Calibri"/>
                <a:cs typeface="Calibri"/>
              </a:rPr>
              <a:t> </a:t>
            </a:r>
            <a:r>
              <a:rPr lang="en-US" spc="-5">
                <a:solidFill>
                  <a:srgbClr val="FFFFFF"/>
                </a:solidFill>
                <a:latin typeface="Calibri"/>
                <a:cs typeface="Calibri"/>
              </a:rPr>
              <a:t>praktiką</a:t>
            </a:r>
          </a:p>
        </p:txBody>
      </p:sp>
    </p:spTree>
    <p:extLst>
      <p:ext uri="{BB962C8B-B14F-4D97-AF65-F5344CB8AC3E}">
        <p14:creationId xmlns:p14="http://schemas.microsoft.com/office/powerpoint/2010/main" val="90616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os vietos rezervavimo ženklas 4"/>
          <p:cNvSpPr>
            <a:spLocks noGrp="1"/>
          </p:cNvSpPr>
          <p:nvPr>
            <p:ph type="dt" sz="half" idx="6"/>
          </p:nvPr>
        </p:nvSpPr>
        <p:spPr/>
        <p:txBody>
          <a:bodyPr/>
          <a:lstStyle/>
          <a:p>
            <a:fld id="{629916BA-3DC4-4405-91CA-986D5C36AAB2}" type="datetime1">
              <a:rPr lang="en-US" smtClean="0"/>
              <a:t>2/23/2023</a:t>
            </a:fld>
            <a:endParaRPr lang="en-US"/>
          </a:p>
        </p:txBody>
      </p:sp>
      <p:sp>
        <p:nvSpPr>
          <p:cNvPr id="6" name="Skaidrės numerio vietos rezervavimo ženklas 5"/>
          <p:cNvSpPr>
            <a:spLocks noGrp="1"/>
          </p:cNvSpPr>
          <p:nvPr>
            <p:ph type="sldNum" sz="quarter" idx="7"/>
          </p:nvPr>
        </p:nvSpPr>
        <p:spPr/>
        <p:txBody>
          <a:bodyPr/>
          <a:lstStyle/>
          <a:p>
            <a:pPr marL="50799">
              <a:spcBef>
                <a:spcPts val="47"/>
              </a:spcBef>
            </a:pPr>
            <a:fld id="{81D60167-4931-47E6-BA6A-407CBD079E47}" type="slidenum">
              <a:rPr lang="en-US" spc="-20" smtClean="0"/>
              <a:pPr marL="50799">
                <a:spcBef>
                  <a:spcPts val="47"/>
                </a:spcBef>
              </a:pPr>
              <a:t>7</a:t>
            </a:fld>
            <a:endParaRPr lang="en-US" spc="-20" dirty="0"/>
          </a:p>
        </p:txBody>
      </p:sp>
      <p:sp>
        <p:nvSpPr>
          <p:cNvPr id="7" name="object 2"/>
          <p:cNvSpPr txBox="1">
            <a:spLocks/>
          </p:cNvSpPr>
          <p:nvPr/>
        </p:nvSpPr>
        <p:spPr>
          <a:xfrm>
            <a:off x="488628" y="271856"/>
            <a:ext cx="5448709" cy="509541"/>
          </a:xfrm>
          <a:prstGeom prst="rect">
            <a:avLst/>
          </a:prstGeom>
        </p:spPr>
        <p:txBody>
          <a:bodyPr vert="horz" wrap="square" lIns="0" tIns="16933" rIns="0" bIns="0" rtlCol="0" anchor="ctr">
            <a:spAutoFit/>
          </a:bodyPr>
          <a:lstStyle>
            <a:lvl1pPr algn="l" defTabSz="914400" rtl="0" eaLnBrk="1" latinLnBrk="0" hangingPunct="1">
              <a:lnSpc>
                <a:spcPct val="90000"/>
              </a:lnSpc>
              <a:spcBef>
                <a:spcPct val="0"/>
              </a:spcBef>
              <a:buNone/>
              <a:defRPr sz="1900" b="1" i="0" kern="1200" baseline="0">
                <a:solidFill>
                  <a:schemeClr val="bg1"/>
                </a:solidFill>
                <a:latin typeface="Calibri"/>
                <a:ea typeface="+mj-ea"/>
                <a:cs typeface="Calibri"/>
              </a:defRPr>
            </a:lvl1pPr>
          </a:lstStyle>
          <a:p>
            <a:pPr marL="16933">
              <a:lnSpc>
                <a:spcPct val="100000"/>
              </a:lnSpc>
              <a:spcBef>
                <a:spcPts val="133"/>
              </a:spcBef>
            </a:pPr>
            <a:r>
              <a:rPr lang="lt-LT" sz="3200" b="0" spc="-13" smtClean="0">
                <a:solidFill>
                  <a:srgbClr val="929292"/>
                </a:solidFill>
              </a:rPr>
              <a:t>Pagrindiniai dokumentai, </a:t>
            </a:r>
            <a:r>
              <a:rPr lang="lt-LT" sz="3200" b="0" spc="-20" smtClean="0">
                <a:solidFill>
                  <a:srgbClr val="929292"/>
                </a:solidFill>
              </a:rPr>
              <a:t>gairės</a:t>
            </a:r>
            <a:endParaRPr lang="lt-LT" sz="3200"/>
          </a:p>
        </p:txBody>
      </p:sp>
      <p:sp>
        <p:nvSpPr>
          <p:cNvPr id="8" name="object 12"/>
          <p:cNvSpPr txBox="1"/>
          <p:nvPr/>
        </p:nvSpPr>
        <p:spPr>
          <a:xfrm>
            <a:off x="491067" y="946166"/>
            <a:ext cx="5251872" cy="6630874"/>
          </a:xfrm>
          <a:prstGeom prst="rect">
            <a:avLst/>
          </a:prstGeom>
        </p:spPr>
        <p:txBody>
          <a:bodyPr vert="horz" wrap="square" lIns="0" tIns="16086" rIns="0" bIns="0" rtlCol="0">
            <a:spAutoFit/>
          </a:bodyPr>
          <a:lstStyle/>
          <a:p>
            <a:pPr marL="16933">
              <a:spcBef>
                <a:spcPts val="127"/>
              </a:spcBef>
            </a:pPr>
            <a:r>
              <a:rPr sz="2100" b="1" spc="-13" smtClean="0">
                <a:solidFill>
                  <a:srgbClr val="929292"/>
                </a:solidFill>
                <a:latin typeface="Calibri"/>
                <a:cs typeface="Calibri"/>
              </a:rPr>
              <a:t>Svarbu</a:t>
            </a:r>
            <a:r>
              <a:rPr lang="lt-LT" sz="2100" b="1" spc="-13" smtClean="0">
                <a:solidFill>
                  <a:srgbClr val="929292"/>
                </a:solidFill>
                <a:latin typeface="Calibri"/>
                <a:cs typeface="Calibri"/>
              </a:rPr>
              <a:t> SVV</a:t>
            </a:r>
            <a:r>
              <a:rPr sz="2100" b="1" spc="13" smtClean="0">
                <a:solidFill>
                  <a:srgbClr val="929292"/>
                </a:solidFill>
                <a:latin typeface="Calibri"/>
                <a:cs typeface="Calibri"/>
              </a:rPr>
              <a:t> </a:t>
            </a:r>
            <a:r>
              <a:rPr sz="2100" b="1" spc="-13" smtClean="0">
                <a:solidFill>
                  <a:srgbClr val="929292"/>
                </a:solidFill>
                <a:latin typeface="Calibri"/>
                <a:cs typeface="Calibri"/>
              </a:rPr>
              <a:t>projekto</a:t>
            </a:r>
            <a:r>
              <a:rPr lang="lt-LT" sz="2100" b="1" spc="-13" smtClean="0">
                <a:solidFill>
                  <a:srgbClr val="929292"/>
                </a:solidFill>
                <a:latin typeface="Calibri"/>
                <a:cs typeface="Calibri"/>
              </a:rPr>
              <a:t> paraiškos</a:t>
            </a:r>
            <a:r>
              <a:rPr sz="2100" b="1" smtClean="0">
                <a:solidFill>
                  <a:srgbClr val="929292"/>
                </a:solidFill>
                <a:latin typeface="Calibri"/>
                <a:cs typeface="Calibri"/>
              </a:rPr>
              <a:t> </a:t>
            </a:r>
            <a:r>
              <a:rPr lang="lt-LT" sz="2100" b="1" spc="-7" smtClean="0">
                <a:solidFill>
                  <a:srgbClr val="929292"/>
                </a:solidFill>
                <a:latin typeface="Calibri"/>
                <a:cs typeface="Calibri"/>
              </a:rPr>
              <a:t>pildymui, pateikimui</a:t>
            </a:r>
            <a:endParaRPr sz="2100">
              <a:latin typeface="Calibri"/>
              <a:cs typeface="Calibri"/>
            </a:endParaRPr>
          </a:p>
          <a:p>
            <a:pPr>
              <a:spcBef>
                <a:spcPts val="13"/>
              </a:spcBef>
            </a:pPr>
            <a:endParaRPr sz="1600">
              <a:latin typeface="Calibri"/>
              <a:cs typeface="Calibri"/>
            </a:endParaRPr>
          </a:p>
          <a:p>
            <a:pPr marL="1230184" indent="-342900">
              <a:buFont typeface="Wingdings" panose="05000000000000000000" pitchFamily="2" charset="2"/>
              <a:buChar char="ü"/>
            </a:pPr>
            <a:r>
              <a:rPr lang="pt-BR" sz="1900" spc="-13">
                <a:solidFill>
                  <a:srgbClr val="7E7E7E"/>
                </a:solidFill>
                <a:latin typeface="Calibri"/>
                <a:cs typeface="Calibri"/>
              </a:rPr>
              <a:t>Smulkaus ir vidutinio verslo plėtros programos </a:t>
            </a:r>
            <a:r>
              <a:rPr lang="pt-BR" sz="1900" spc="-13" smtClean="0">
                <a:solidFill>
                  <a:srgbClr val="7E7E7E"/>
                </a:solidFill>
                <a:latin typeface="Calibri"/>
                <a:cs typeface="Calibri"/>
              </a:rPr>
              <a:t>nuostatai</a:t>
            </a:r>
            <a:r>
              <a:rPr lang="lt-LT" sz="1900" spc="-13" smtClean="0">
                <a:solidFill>
                  <a:srgbClr val="7E7E7E"/>
                </a:solidFill>
                <a:latin typeface="Calibri"/>
                <a:cs typeface="Calibri"/>
              </a:rPr>
              <a:t> </a:t>
            </a:r>
            <a:endParaRPr sz="1900">
              <a:latin typeface="Calibri"/>
              <a:cs typeface="Calibri"/>
            </a:endParaRPr>
          </a:p>
          <a:p>
            <a:pPr marL="887284">
              <a:spcBef>
                <a:spcPts val="33"/>
              </a:spcBef>
            </a:pPr>
            <a:r>
              <a:rPr sz="1600" spc="-7" smtClean="0">
                <a:solidFill>
                  <a:srgbClr val="7E7E7E"/>
                </a:solidFill>
                <a:latin typeface="Calibri"/>
                <a:cs typeface="Calibri"/>
              </a:rPr>
              <a:t>(</a:t>
            </a:r>
            <a:r>
              <a:rPr sz="1600" spc="-53" smtClean="0">
                <a:solidFill>
                  <a:srgbClr val="C00000"/>
                </a:solidFill>
                <a:latin typeface="Calibri"/>
                <a:cs typeface="Calibri"/>
              </a:rPr>
              <a:t>žr</a:t>
            </a:r>
            <a:r>
              <a:rPr sz="1600" spc="-53" dirty="0">
                <a:solidFill>
                  <a:srgbClr val="C00000"/>
                </a:solidFill>
                <a:latin typeface="Calibri"/>
                <a:cs typeface="Calibri"/>
              </a:rPr>
              <a:t>.</a:t>
            </a:r>
            <a:r>
              <a:rPr sz="1600" spc="-20" dirty="0">
                <a:solidFill>
                  <a:srgbClr val="C00000"/>
                </a:solidFill>
                <a:latin typeface="Calibri"/>
                <a:cs typeface="Calibri"/>
              </a:rPr>
              <a:t> </a:t>
            </a:r>
            <a:r>
              <a:rPr sz="1600" spc="-7">
                <a:solidFill>
                  <a:srgbClr val="C00000"/>
                </a:solidFill>
                <a:latin typeface="Calibri"/>
                <a:cs typeface="Calibri"/>
              </a:rPr>
              <a:t>aktualią </a:t>
            </a:r>
            <a:r>
              <a:rPr sz="1600" spc="-7" smtClean="0">
                <a:solidFill>
                  <a:srgbClr val="C00000"/>
                </a:solidFill>
                <a:latin typeface="Calibri"/>
                <a:cs typeface="Calibri"/>
              </a:rPr>
              <a:t>redakciją</a:t>
            </a:r>
            <a:r>
              <a:rPr lang="lt-LT" sz="1600" spc="-7">
                <a:solidFill>
                  <a:srgbClr val="C00000"/>
                </a:solidFill>
                <a:latin typeface="Calibri"/>
                <a:cs typeface="Calibri"/>
              </a:rPr>
              <a:t> </a:t>
            </a:r>
            <a:r>
              <a:rPr lang="lt-LT" sz="1600" spc="-7" smtClean="0">
                <a:solidFill>
                  <a:srgbClr val="C00000"/>
                </a:solidFill>
                <a:latin typeface="Calibri"/>
                <a:cs typeface="Calibri"/>
              </a:rPr>
              <a:t>2023-01-27, </a:t>
            </a:r>
            <a:r>
              <a:rPr lang="lt-LT" sz="1600" spc="-7">
                <a:solidFill>
                  <a:srgbClr val="C00000"/>
                </a:solidFill>
                <a:latin typeface="Calibri"/>
                <a:cs typeface="Calibri"/>
              </a:rPr>
              <a:t>Nr. </a:t>
            </a:r>
            <a:r>
              <a:rPr lang="lt-LT" sz="1600" spc="-7" smtClean="0">
                <a:solidFill>
                  <a:srgbClr val="C00000"/>
                </a:solidFill>
                <a:latin typeface="Calibri"/>
                <a:cs typeface="Calibri"/>
              </a:rPr>
              <a:t>TS-7</a:t>
            </a:r>
            <a:r>
              <a:rPr sz="1600" spc="-7" smtClean="0">
                <a:solidFill>
                  <a:srgbClr val="7E7E7E"/>
                </a:solidFill>
                <a:latin typeface="Calibri"/>
                <a:cs typeface="Calibri"/>
              </a:rPr>
              <a:t>)</a:t>
            </a:r>
            <a:endParaRPr sz="1600">
              <a:latin typeface="Calibri"/>
              <a:cs typeface="Calibri"/>
            </a:endParaRPr>
          </a:p>
          <a:p>
            <a:pPr>
              <a:spcBef>
                <a:spcPts val="60"/>
              </a:spcBef>
            </a:pPr>
            <a:endParaRPr sz="1600">
              <a:latin typeface="Calibri"/>
              <a:cs typeface="Calibri"/>
            </a:endParaRPr>
          </a:p>
          <a:p>
            <a:pPr marL="1230184" marR="6773" indent="-342900">
              <a:buFont typeface="Wingdings" panose="05000000000000000000" pitchFamily="2" charset="2"/>
              <a:buChar char="ü"/>
            </a:pPr>
            <a:r>
              <a:rPr lang="lt-LT" sz="1900" spc="-13" smtClean="0">
                <a:solidFill>
                  <a:srgbClr val="7E7E7E"/>
                </a:solidFill>
                <a:latin typeface="Calibri"/>
                <a:cs typeface="Calibri"/>
              </a:rPr>
              <a:t>Projekto paraiška </a:t>
            </a:r>
            <a:r>
              <a:rPr lang="en-US" sz="1600" spc="-7" smtClean="0">
                <a:solidFill>
                  <a:srgbClr val="7E7E7E"/>
                </a:solidFill>
                <a:latin typeface="Calibri"/>
                <a:cs typeface="Calibri"/>
              </a:rPr>
              <a:t>(</a:t>
            </a:r>
            <a:r>
              <a:rPr lang="lt-LT" sz="1600" spc="-53" smtClean="0">
                <a:solidFill>
                  <a:srgbClr val="C00000"/>
                </a:solidFill>
                <a:latin typeface="Calibri"/>
                <a:cs typeface="Calibri"/>
              </a:rPr>
              <a:t>1 priedas</a:t>
            </a:r>
            <a:r>
              <a:rPr lang="en-US" sz="1600" spc="-7" smtClean="0">
                <a:solidFill>
                  <a:srgbClr val="7E7E7E"/>
                </a:solidFill>
                <a:latin typeface="Calibri"/>
                <a:cs typeface="Calibri"/>
              </a:rPr>
              <a:t>)</a:t>
            </a:r>
            <a:endParaRPr lang="lt-LT" sz="1900" smtClean="0">
              <a:latin typeface="Calibri"/>
              <a:cs typeface="Calibri"/>
            </a:endParaRPr>
          </a:p>
          <a:p>
            <a:pPr marL="1231878" marR="316645" indent="-342900">
              <a:spcBef>
                <a:spcPts val="1680"/>
              </a:spcBef>
              <a:buFont typeface="Wingdings" panose="05000000000000000000" pitchFamily="2" charset="2"/>
              <a:buChar char="ü"/>
            </a:pPr>
            <a:r>
              <a:rPr lang="lt-LT" sz="1900" spc="-7" smtClean="0">
                <a:solidFill>
                  <a:srgbClr val="7E7E7E"/>
                </a:solidFill>
                <a:latin typeface="Calibri"/>
                <a:cs typeface="Calibri"/>
              </a:rPr>
              <a:t>Sutikimas dėl asmens duomenų tikrinimo ir tvarkymo </a:t>
            </a:r>
            <a:r>
              <a:rPr sz="1900" spc="-7" smtClean="0">
                <a:solidFill>
                  <a:srgbClr val="7E7E7E"/>
                </a:solidFill>
                <a:latin typeface="Calibri"/>
                <a:cs typeface="Calibri"/>
              </a:rPr>
              <a:t>(</a:t>
            </a:r>
            <a:r>
              <a:rPr lang="lt-LT" sz="1600" spc="-7" smtClean="0">
                <a:solidFill>
                  <a:srgbClr val="C00000"/>
                </a:solidFill>
                <a:latin typeface="Calibri"/>
                <a:cs typeface="Calibri"/>
              </a:rPr>
              <a:t>13 priedas</a:t>
            </a:r>
            <a:r>
              <a:rPr sz="1900" smtClean="0">
                <a:solidFill>
                  <a:srgbClr val="7E7E7E"/>
                </a:solidFill>
                <a:latin typeface="Calibri"/>
                <a:cs typeface="Calibri"/>
              </a:rPr>
              <a:t>)</a:t>
            </a:r>
            <a:endParaRPr lang="lt-LT" sz="1900" smtClean="0">
              <a:solidFill>
                <a:srgbClr val="7E7E7E"/>
              </a:solidFill>
              <a:latin typeface="Calibri"/>
              <a:cs typeface="Calibri"/>
            </a:endParaRPr>
          </a:p>
          <a:p>
            <a:pPr marL="1231878" marR="316645" indent="-342900">
              <a:spcBef>
                <a:spcPts val="1680"/>
              </a:spcBef>
              <a:buFont typeface="Wingdings" panose="05000000000000000000" pitchFamily="2" charset="2"/>
              <a:buChar char="ü"/>
            </a:pPr>
            <a:r>
              <a:rPr lang="lt-LT" sz="1900" smtClean="0">
                <a:solidFill>
                  <a:srgbClr val="7E7E7E"/>
                </a:solidFill>
                <a:latin typeface="Calibri"/>
                <a:cs typeface="Calibri"/>
              </a:rPr>
              <a:t>Sutikimas dėl asmens duomenų viešinimo (pildo asmenys, vykdantys veiklą pagal verslo liudijimą ar individualios veiklos pažymą) </a:t>
            </a:r>
            <a:r>
              <a:rPr lang="en-US" sz="1600" spc="-7" smtClean="0">
                <a:solidFill>
                  <a:srgbClr val="7E7E7E"/>
                </a:solidFill>
                <a:latin typeface="Calibri"/>
                <a:cs typeface="Calibri"/>
              </a:rPr>
              <a:t>(</a:t>
            </a:r>
            <a:r>
              <a:rPr lang="lt-LT" sz="1600" spc="-7">
                <a:solidFill>
                  <a:srgbClr val="C00000"/>
                </a:solidFill>
                <a:latin typeface="Calibri"/>
                <a:cs typeface="Calibri"/>
              </a:rPr>
              <a:t>4</a:t>
            </a:r>
            <a:r>
              <a:rPr lang="en-US" sz="1600" spc="-7" smtClean="0">
                <a:solidFill>
                  <a:srgbClr val="C00000"/>
                </a:solidFill>
                <a:latin typeface="Calibri"/>
                <a:cs typeface="Calibri"/>
              </a:rPr>
              <a:t> </a:t>
            </a:r>
            <a:r>
              <a:rPr lang="en-US" sz="1600" spc="-7">
                <a:solidFill>
                  <a:srgbClr val="C00000"/>
                </a:solidFill>
                <a:latin typeface="Calibri"/>
                <a:cs typeface="Calibri"/>
              </a:rPr>
              <a:t>priedas</a:t>
            </a:r>
            <a:r>
              <a:rPr lang="en-US" sz="1600" smtClean="0">
                <a:solidFill>
                  <a:srgbClr val="7E7E7E"/>
                </a:solidFill>
                <a:latin typeface="Calibri"/>
                <a:cs typeface="Calibri"/>
              </a:rPr>
              <a:t>)</a:t>
            </a:r>
            <a:endParaRPr lang="lt-LT" sz="1600" smtClean="0">
              <a:solidFill>
                <a:srgbClr val="7E7E7E"/>
              </a:solidFill>
              <a:latin typeface="Calibri"/>
              <a:cs typeface="Calibri"/>
            </a:endParaRPr>
          </a:p>
          <a:p>
            <a:pPr marL="1231878" marR="316645" indent="-342900">
              <a:spcBef>
                <a:spcPts val="1680"/>
              </a:spcBef>
              <a:buFont typeface="Wingdings" panose="05000000000000000000" pitchFamily="2" charset="2"/>
              <a:buChar char="ü"/>
            </a:pPr>
            <a:r>
              <a:rPr lang="lt-LT" sz="1600" smtClean="0">
                <a:solidFill>
                  <a:srgbClr val="7E7E7E"/>
                </a:solidFill>
                <a:latin typeface="Calibri"/>
                <a:cs typeface="Calibri"/>
              </a:rPr>
              <a:t>Smulkaus ir vidutinio verslo subjekto statuso deklaracija </a:t>
            </a:r>
            <a:r>
              <a:rPr lang="en-US" sz="1600" spc="-7" smtClean="0">
                <a:solidFill>
                  <a:srgbClr val="7E7E7E"/>
                </a:solidFill>
                <a:latin typeface="Calibri"/>
                <a:cs typeface="Calibri"/>
              </a:rPr>
              <a:t>(</a:t>
            </a:r>
            <a:r>
              <a:rPr lang="lt-LT" sz="1600" spc="-7" smtClean="0">
                <a:solidFill>
                  <a:srgbClr val="C00000"/>
                </a:solidFill>
                <a:latin typeface="Calibri"/>
                <a:cs typeface="Calibri"/>
              </a:rPr>
              <a:t>F1 forma</a:t>
            </a:r>
            <a:r>
              <a:rPr lang="en-US" sz="1600" smtClean="0">
                <a:solidFill>
                  <a:srgbClr val="7E7E7E"/>
                </a:solidFill>
                <a:latin typeface="Calibri"/>
                <a:cs typeface="Calibri"/>
              </a:rPr>
              <a:t>)</a:t>
            </a:r>
            <a:endParaRPr lang="lt-LT" sz="1600">
              <a:solidFill>
                <a:srgbClr val="7E7E7E"/>
              </a:solidFill>
              <a:latin typeface="Calibri"/>
              <a:cs typeface="Calibri"/>
            </a:endParaRPr>
          </a:p>
          <a:p>
            <a:pPr marL="1231878" marR="316645" indent="-342900">
              <a:spcBef>
                <a:spcPts val="1680"/>
              </a:spcBef>
              <a:buFont typeface="Wingdings" panose="05000000000000000000" pitchFamily="2" charset="2"/>
              <a:buChar char="ü"/>
            </a:pPr>
            <a:endParaRPr lang="en-US" sz="1600">
              <a:solidFill>
                <a:srgbClr val="7E7E7E"/>
              </a:solidFill>
              <a:latin typeface="Calibri"/>
              <a:cs typeface="Calibri"/>
            </a:endParaRPr>
          </a:p>
          <a:p>
            <a:pPr marL="1231878" marR="316645" indent="-342900">
              <a:spcBef>
                <a:spcPts val="1680"/>
              </a:spcBef>
              <a:buFont typeface="Wingdings" panose="05000000000000000000" pitchFamily="2" charset="2"/>
              <a:buChar char="ü"/>
            </a:pPr>
            <a:endParaRPr lang="lt-LT" sz="1900" smtClean="0">
              <a:solidFill>
                <a:srgbClr val="7E7E7E"/>
              </a:solidFill>
              <a:latin typeface="Calibri"/>
              <a:cs typeface="Calibri"/>
            </a:endParaRPr>
          </a:p>
        </p:txBody>
      </p:sp>
      <p:sp>
        <p:nvSpPr>
          <p:cNvPr id="9" name="object 16"/>
          <p:cNvSpPr/>
          <p:nvPr/>
        </p:nvSpPr>
        <p:spPr>
          <a:xfrm>
            <a:off x="5937337" y="946166"/>
            <a:ext cx="0" cy="5181600"/>
          </a:xfrm>
          <a:custGeom>
            <a:avLst/>
            <a:gdLst/>
            <a:ahLst/>
            <a:cxnLst/>
            <a:rect l="l" t="t" r="r" b="b"/>
            <a:pathLst>
              <a:path h="3886200">
                <a:moveTo>
                  <a:pt x="0" y="0"/>
                </a:moveTo>
                <a:lnTo>
                  <a:pt x="0" y="3886123"/>
                </a:lnTo>
              </a:path>
            </a:pathLst>
          </a:custGeom>
          <a:ln w="22860">
            <a:solidFill>
              <a:srgbClr val="126190"/>
            </a:solidFill>
          </a:ln>
        </p:spPr>
        <p:txBody>
          <a:bodyPr wrap="square" lIns="0" tIns="0" rIns="0" bIns="0" rtlCol="0"/>
          <a:lstStyle/>
          <a:p>
            <a:endParaRPr/>
          </a:p>
        </p:txBody>
      </p:sp>
      <p:sp>
        <p:nvSpPr>
          <p:cNvPr id="10" name="object 26"/>
          <p:cNvSpPr txBox="1"/>
          <p:nvPr/>
        </p:nvSpPr>
        <p:spPr>
          <a:xfrm>
            <a:off x="6214871" y="795763"/>
            <a:ext cx="5756487" cy="4471306"/>
          </a:xfrm>
          <a:prstGeom prst="rect">
            <a:avLst/>
          </a:prstGeom>
        </p:spPr>
        <p:txBody>
          <a:bodyPr vert="horz" wrap="square" lIns="0" tIns="160863" rIns="0" bIns="0" rtlCol="0">
            <a:spAutoFit/>
          </a:bodyPr>
          <a:lstStyle/>
          <a:p>
            <a:pPr marL="16933">
              <a:spcBef>
                <a:spcPts val="1267"/>
              </a:spcBef>
            </a:pPr>
            <a:r>
              <a:rPr sz="2100" b="1" spc="-13">
                <a:solidFill>
                  <a:srgbClr val="929292"/>
                </a:solidFill>
                <a:latin typeface="Calibri"/>
                <a:cs typeface="Calibri"/>
              </a:rPr>
              <a:t>Svarbu</a:t>
            </a:r>
            <a:r>
              <a:rPr sz="2100" b="1" spc="33">
                <a:solidFill>
                  <a:srgbClr val="929292"/>
                </a:solidFill>
                <a:latin typeface="Calibri"/>
                <a:cs typeface="Calibri"/>
              </a:rPr>
              <a:t> </a:t>
            </a:r>
            <a:r>
              <a:rPr lang="en-US" sz="2100" b="1" spc="33" smtClean="0">
                <a:solidFill>
                  <a:srgbClr val="929292"/>
                </a:solidFill>
                <a:latin typeface="Calibri"/>
                <a:cs typeface="Calibri"/>
              </a:rPr>
              <a:t>subsidijos verslo idėjai įgyvendinti projektų konkurso</a:t>
            </a:r>
            <a:r>
              <a:rPr lang="lt-LT" sz="2100" b="1" spc="33" smtClean="0">
                <a:solidFill>
                  <a:srgbClr val="929292"/>
                </a:solidFill>
                <a:latin typeface="Calibri"/>
                <a:cs typeface="Calibri"/>
              </a:rPr>
              <a:t> </a:t>
            </a:r>
            <a:r>
              <a:rPr sz="2100" b="1" spc="-20" smtClean="0">
                <a:solidFill>
                  <a:srgbClr val="929292"/>
                </a:solidFill>
                <a:latin typeface="Calibri"/>
                <a:cs typeface="Calibri"/>
              </a:rPr>
              <a:t>paraiškos</a:t>
            </a:r>
            <a:r>
              <a:rPr sz="2100" b="1" spc="27" smtClean="0">
                <a:solidFill>
                  <a:srgbClr val="929292"/>
                </a:solidFill>
                <a:latin typeface="Calibri"/>
                <a:cs typeface="Calibri"/>
              </a:rPr>
              <a:t> </a:t>
            </a:r>
            <a:r>
              <a:rPr sz="2100" b="1" spc="-7" dirty="0">
                <a:solidFill>
                  <a:srgbClr val="929292"/>
                </a:solidFill>
                <a:latin typeface="Calibri"/>
                <a:cs typeface="Calibri"/>
              </a:rPr>
              <a:t>pildymui,</a:t>
            </a:r>
            <a:r>
              <a:rPr sz="2100" b="1" spc="33" dirty="0">
                <a:solidFill>
                  <a:srgbClr val="929292"/>
                </a:solidFill>
                <a:latin typeface="Calibri"/>
                <a:cs typeface="Calibri"/>
              </a:rPr>
              <a:t> </a:t>
            </a:r>
            <a:r>
              <a:rPr sz="2100" b="1" spc="-13" dirty="0">
                <a:solidFill>
                  <a:srgbClr val="929292"/>
                </a:solidFill>
                <a:latin typeface="Calibri"/>
                <a:cs typeface="Calibri"/>
              </a:rPr>
              <a:t>pateikimui, vertinimui</a:t>
            </a:r>
            <a:endParaRPr sz="2100">
              <a:latin typeface="Calibri"/>
              <a:cs typeface="Calibri"/>
            </a:endParaRPr>
          </a:p>
          <a:p>
            <a:pPr marL="1281405" indent="-285750">
              <a:spcBef>
                <a:spcPts val="27"/>
              </a:spcBef>
              <a:buFont typeface="Wingdings" panose="05000000000000000000" pitchFamily="2" charset="2"/>
              <a:buChar char="ü"/>
            </a:pPr>
            <a:r>
              <a:rPr lang="lt-LT" sz="1900">
                <a:solidFill>
                  <a:srgbClr val="7E7E7E"/>
                </a:solidFill>
                <a:latin typeface="Calibri"/>
                <a:cs typeface="Calibri"/>
              </a:rPr>
              <a:t>S</a:t>
            </a:r>
            <a:r>
              <a:rPr lang="en-US" sz="1900" smtClean="0">
                <a:solidFill>
                  <a:srgbClr val="7E7E7E"/>
                </a:solidFill>
                <a:latin typeface="Calibri"/>
                <a:cs typeface="Calibri"/>
              </a:rPr>
              <a:t>ubsidijos verslo idėjai įgyvendinti projektų konkurso</a:t>
            </a:r>
            <a:r>
              <a:rPr lang="lt-LT" sz="1900" smtClean="0">
                <a:solidFill>
                  <a:srgbClr val="7E7E7E"/>
                </a:solidFill>
                <a:latin typeface="Calibri"/>
                <a:cs typeface="Calibri"/>
              </a:rPr>
              <a:t> </a:t>
            </a:r>
            <a:r>
              <a:rPr lang="en-US" sz="1900" smtClean="0">
                <a:solidFill>
                  <a:srgbClr val="7E7E7E"/>
                </a:solidFill>
                <a:latin typeface="Calibri"/>
                <a:cs typeface="Calibri"/>
              </a:rPr>
              <a:t>organizavimo tvarkos aprašas</a:t>
            </a:r>
            <a:r>
              <a:rPr lang="lt-LT" sz="1900" smtClean="0">
                <a:solidFill>
                  <a:srgbClr val="7E7E7E"/>
                </a:solidFill>
                <a:latin typeface="Calibri"/>
                <a:cs typeface="Calibri"/>
              </a:rPr>
              <a:t> </a:t>
            </a:r>
            <a:r>
              <a:rPr sz="1600" smtClean="0">
                <a:solidFill>
                  <a:srgbClr val="7E7E7E"/>
                </a:solidFill>
                <a:latin typeface="Calibri"/>
                <a:cs typeface="Calibri"/>
              </a:rPr>
              <a:t>(</a:t>
            </a:r>
            <a:r>
              <a:rPr sz="1600" spc="-53" smtClean="0">
                <a:solidFill>
                  <a:srgbClr val="C00000"/>
                </a:solidFill>
                <a:latin typeface="Calibri"/>
                <a:cs typeface="Calibri"/>
              </a:rPr>
              <a:t> </a:t>
            </a:r>
            <a:r>
              <a:rPr lang="lt-LT" sz="1600" spc="-53" smtClean="0">
                <a:solidFill>
                  <a:srgbClr val="C00000"/>
                </a:solidFill>
                <a:latin typeface="Calibri"/>
                <a:cs typeface="Calibri"/>
              </a:rPr>
              <a:t>7 priedas</a:t>
            </a:r>
            <a:r>
              <a:rPr sz="1600" spc="-7" smtClean="0">
                <a:solidFill>
                  <a:srgbClr val="7E7E7E"/>
                </a:solidFill>
                <a:latin typeface="Calibri"/>
                <a:cs typeface="Calibri"/>
              </a:rPr>
              <a:t>)</a:t>
            </a:r>
            <a:endParaRPr lang="lt-LT" sz="1600" spc="-7" smtClean="0">
              <a:solidFill>
                <a:srgbClr val="7E7E7E"/>
              </a:solidFill>
              <a:latin typeface="Calibri"/>
              <a:cs typeface="Calibri"/>
            </a:endParaRPr>
          </a:p>
          <a:p>
            <a:pPr marL="1281405" indent="-285750">
              <a:spcBef>
                <a:spcPts val="27"/>
              </a:spcBef>
              <a:buFont typeface="Wingdings" panose="05000000000000000000" pitchFamily="2" charset="2"/>
              <a:buChar char="ü"/>
            </a:pPr>
            <a:endParaRPr lang="lt-LT" sz="1600" spc="-7" smtClean="0">
              <a:solidFill>
                <a:srgbClr val="7E7E7E"/>
              </a:solidFill>
              <a:latin typeface="Calibri"/>
              <a:cs typeface="Calibri"/>
            </a:endParaRPr>
          </a:p>
          <a:p>
            <a:pPr marL="1281405" indent="-285750">
              <a:spcBef>
                <a:spcPts val="27"/>
              </a:spcBef>
              <a:buFont typeface="Wingdings" panose="05000000000000000000" pitchFamily="2" charset="2"/>
              <a:buChar char="ü"/>
            </a:pPr>
            <a:r>
              <a:rPr lang="lt-LT" sz="1900" spc="-7" smtClean="0">
                <a:solidFill>
                  <a:srgbClr val="7E7E7E"/>
                </a:solidFill>
                <a:latin typeface="Calibri"/>
                <a:cs typeface="Calibri"/>
              </a:rPr>
              <a:t>Paraiška gauti subsidiją verslo idėjai įgyvendinti </a:t>
            </a:r>
            <a:r>
              <a:rPr lang="en-US" sz="1600">
                <a:solidFill>
                  <a:srgbClr val="7E7E7E"/>
                </a:solidFill>
                <a:latin typeface="Calibri"/>
                <a:cs typeface="Calibri"/>
              </a:rPr>
              <a:t>(</a:t>
            </a:r>
            <a:r>
              <a:rPr lang="en-US" sz="1600" spc="-53">
                <a:solidFill>
                  <a:srgbClr val="C00000"/>
                </a:solidFill>
                <a:latin typeface="Calibri"/>
                <a:cs typeface="Calibri"/>
              </a:rPr>
              <a:t> </a:t>
            </a:r>
            <a:r>
              <a:rPr lang="lt-LT" sz="1600" spc="-53" smtClean="0">
                <a:solidFill>
                  <a:srgbClr val="C00000"/>
                </a:solidFill>
                <a:latin typeface="Calibri"/>
                <a:cs typeface="Calibri"/>
              </a:rPr>
              <a:t>8</a:t>
            </a:r>
            <a:r>
              <a:rPr lang="en-US" sz="1600" spc="-53" smtClean="0">
                <a:solidFill>
                  <a:srgbClr val="C00000"/>
                </a:solidFill>
                <a:latin typeface="Calibri"/>
                <a:cs typeface="Calibri"/>
              </a:rPr>
              <a:t> </a:t>
            </a:r>
            <a:r>
              <a:rPr lang="en-US" sz="1600" spc="-53">
                <a:solidFill>
                  <a:srgbClr val="C00000"/>
                </a:solidFill>
                <a:latin typeface="Calibri"/>
                <a:cs typeface="Calibri"/>
              </a:rPr>
              <a:t>priedas</a:t>
            </a:r>
            <a:r>
              <a:rPr lang="en-US" sz="1600" spc="-7" smtClean="0">
                <a:solidFill>
                  <a:srgbClr val="7E7E7E"/>
                </a:solidFill>
                <a:latin typeface="Calibri"/>
                <a:cs typeface="Calibri"/>
              </a:rPr>
              <a:t>)</a:t>
            </a:r>
            <a:endParaRPr lang="lt-LT" sz="1600" spc="-7" smtClean="0">
              <a:solidFill>
                <a:srgbClr val="7E7E7E"/>
              </a:solidFill>
              <a:latin typeface="Calibri"/>
              <a:cs typeface="Calibri"/>
            </a:endParaRPr>
          </a:p>
          <a:p>
            <a:pPr marL="1281405" indent="-285750">
              <a:spcBef>
                <a:spcPts val="27"/>
              </a:spcBef>
              <a:buFont typeface="Wingdings" panose="05000000000000000000" pitchFamily="2" charset="2"/>
              <a:buChar char="ü"/>
            </a:pPr>
            <a:endParaRPr lang="lt-LT" sz="1600" spc="-7">
              <a:solidFill>
                <a:srgbClr val="7E7E7E"/>
              </a:solidFill>
              <a:latin typeface="Calibri"/>
              <a:cs typeface="Calibri"/>
            </a:endParaRPr>
          </a:p>
          <a:p>
            <a:pPr marL="1281405" indent="-285750">
              <a:spcBef>
                <a:spcPts val="27"/>
              </a:spcBef>
              <a:buFont typeface="Wingdings" panose="05000000000000000000" pitchFamily="2" charset="2"/>
              <a:buChar char="ü"/>
            </a:pPr>
            <a:r>
              <a:rPr lang="lt-LT" sz="1900">
                <a:solidFill>
                  <a:srgbClr val="7E7E7E"/>
                </a:solidFill>
                <a:latin typeface="Calibri"/>
                <a:cs typeface="Calibri"/>
              </a:rPr>
              <a:t>Sutikimas dėl asmens duomenų viešinimo</a:t>
            </a:r>
            <a:r>
              <a:rPr lang="lt-LT" sz="1600">
                <a:solidFill>
                  <a:srgbClr val="7E7E7E"/>
                </a:solidFill>
                <a:latin typeface="Calibri"/>
                <a:cs typeface="Calibri"/>
              </a:rPr>
              <a:t> </a:t>
            </a:r>
            <a:r>
              <a:rPr lang="en-US" sz="1600" spc="-7" smtClean="0">
                <a:solidFill>
                  <a:srgbClr val="7E7E7E"/>
                </a:solidFill>
                <a:latin typeface="Calibri"/>
                <a:cs typeface="Calibri"/>
              </a:rPr>
              <a:t>(</a:t>
            </a:r>
            <a:r>
              <a:rPr lang="lt-LT" sz="1600" spc="-7">
                <a:solidFill>
                  <a:srgbClr val="C00000"/>
                </a:solidFill>
                <a:latin typeface="Calibri"/>
                <a:cs typeface="Calibri"/>
              </a:rPr>
              <a:t>4</a:t>
            </a:r>
            <a:r>
              <a:rPr lang="en-US" sz="1600" spc="-7">
                <a:solidFill>
                  <a:srgbClr val="C00000"/>
                </a:solidFill>
                <a:latin typeface="Calibri"/>
                <a:cs typeface="Calibri"/>
              </a:rPr>
              <a:t> priedas</a:t>
            </a:r>
            <a:r>
              <a:rPr lang="en-US" sz="1600">
                <a:solidFill>
                  <a:srgbClr val="7E7E7E"/>
                </a:solidFill>
                <a:latin typeface="Calibri"/>
                <a:cs typeface="Calibri"/>
              </a:rPr>
              <a:t>)</a:t>
            </a:r>
          </a:p>
          <a:p>
            <a:pPr marL="1281405" indent="-285750">
              <a:spcBef>
                <a:spcPts val="27"/>
              </a:spcBef>
              <a:buFont typeface="Wingdings" panose="05000000000000000000" pitchFamily="2" charset="2"/>
              <a:buChar char="ü"/>
            </a:pPr>
            <a:endParaRPr lang="en-US" sz="1600" spc="-7">
              <a:solidFill>
                <a:srgbClr val="7E7E7E"/>
              </a:solidFill>
              <a:latin typeface="Calibri"/>
              <a:cs typeface="Calibri"/>
            </a:endParaRPr>
          </a:p>
          <a:p>
            <a:pPr marL="1281405" indent="-285750">
              <a:spcBef>
                <a:spcPts val="27"/>
              </a:spcBef>
              <a:buFont typeface="Wingdings" panose="05000000000000000000" pitchFamily="2" charset="2"/>
              <a:buChar char="ü"/>
            </a:pPr>
            <a:endParaRPr lang="lt-LT" sz="1900" spc="-7" smtClean="0">
              <a:solidFill>
                <a:srgbClr val="7E7E7E"/>
              </a:solidFill>
              <a:latin typeface="Calibri"/>
              <a:cs typeface="Calibri"/>
            </a:endParaRPr>
          </a:p>
          <a:p>
            <a:pPr>
              <a:spcBef>
                <a:spcPts val="33"/>
              </a:spcBef>
            </a:pPr>
            <a:endParaRPr sz="2300">
              <a:latin typeface="Calibri"/>
              <a:cs typeface="Calibri"/>
            </a:endParaRPr>
          </a:p>
        </p:txBody>
      </p:sp>
    </p:spTree>
    <p:extLst>
      <p:ext uri="{BB962C8B-B14F-4D97-AF65-F5344CB8AC3E}">
        <p14:creationId xmlns:p14="http://schemas.microsoft.com/office/powerpoint/2010/main" val="418181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417" y="6352980"/>
            <a:ext cx="124460" cy="216298"/>
          </a:xfrm>
          <a:prstGeom prst="rect">
            <a:avLst/>
          </a:prstGeom>
        </p:spPr>
        <p:txBody>
          <a:bodyPr vert="horz" wrap="square" lIns="0" tIns="16086" rIns="0" bIns="0" rtlCol="0">
            <a:spAutoFit/>
          </a:bodyPr>
          <a:lstStyle/>
          <a:p>
            <a:pPr marL="16933">
              <a:spcBef>
                <a:spcPts val="127"/>
              </a:spcBef>
            </a:pPr>
            <a:r>
              <a:rPr sz="1300" spc="-20" dirty="0">
                <a:solidFill>
                  <a:srgbClr val="929292"/>
                </a:solidFill>
                <a:latin typeface="Tahoma"/>
                <a:cs typeface="Tahoma"/>
              </a:rPr>
              <a:t>4</a:t>
            </a:r>
            <a:endParaRPr sz="1300">
              <a:latin typeface="Tahoma"/>
              <a:cs typeface="Tahoma"/>
            </a:endParaRPr>
          </a:p>
        </p:txBody>
      </p:sp>
      <p:grpSp>
        <p:nvGrpSpPr>
          <p:cNvPr id="3" name="object 3"/>
          <p:cNvGrpSpPr/>
          <p:nvPr/>
        </p:nvGrpSpPr>
        <p:grpSpPr>
          <a:xfrm>
            <a:off x="9013952" y="6203690"/>
            <a:ext cx="2699173" cy="260773"/>
            <a:chOff x="6760464" y="4652771"/>
            <a:chExt cx="2024380" cy="195580"/>
          </a:xfrm>
        </p:grpSpPr>
        <p:sp>
          <p:nvSpPr>
            <p:cNvPr id="5" name="object 5"/>
            <p:cNvSpPr/>
            <p:nvPr/>
          </p:nvSpPr>
          <p:spPr>
            <a:xfrm>
              <a:off x="6760464" y="4652771"/>
              <a:ext cx="2024380" cy="195580"/>
            </a:xfrm>
            <a:custGeom>
              <a:avLst/>
              <a:gdLst/>
              <a:ahLst/>
              <a:cxnLst/>
              <a:rect l="l" t="t" r="r" b="b"/>
              <a:pathLst>
                <a:path w="2024379" h="195579">
                  <a:moveTo>
                    <a:pt x="2023872" y="0"/>
                  </a:moveTo>
                  <a:lnTo>
                    <a:pt x="0" y="0"/>
                  </a:lnTo>
                  <a:lnTo>
                    <a:pt x="0" y="195071"/>
                  </a:lnTo>
                  <a:lnTo>
                    <a:pt x="2023872" y="195071"/>
                  </a:lnTo>
                  <a:lnTo>
                    <a:pt x="2023872" y="0"/>
                  </a:lnTo>
                  <a:close/>
                </a:path>
              </a:pathLst>
            </a:custGeom>
            <a:solidFill>
              <a:srgbClr val="C8C8C8"/>
            </a:solidFill>
          </p:spPr>
          <p:txBody>
            <a:bodyPr wrap="square" lIns="0" tIns="0" rIns="0" bIns="0" rtlCol="0"/>
            <a:lstStyle/>
            <a:p>
              <a:endParaRPr/>
            </a:p>
          </p:txBody>
        </p:sp>
        <p:sp>
          <p:nvSpPr>
            <p:cNvPr id="6" name="object 6"/>
            <p:cNvSpPr/>
            <p:nvPr/>
          </p:nvSpPr>
          <p:spPr>
            <a:xfrm>
              <a:off x="6760464" y="4652771"/>
              <a:ext cx="2024380" cy="195580"/>
            </a:xfrm>
            <a:custGeom>
              <a:avLst/>
              <a:gdLst/>
              <a:ahLst/>
              <a:cxnLst/>
              <a:rect l="l" t="t" r="r" b="b"/>
              <a:pathLst>
                <a:path w="2024379" h="195579">
                  <a:moveTo>
                    <a:pt x="0" y="195071"/>
                  </a:moveTo>
                  <a:lnTo>
                    <a:pt x="2023872" y="195071"/>
                  </a:lnTo>
                  <a:lnTo>
                    <a:pt x="2023872" y="0"/>
                  </a:lnTo>
                  <a:lnTo>
                    <a:pt x="0" y="0"/>
                  </a:lnTo>
                  <a:lnTo>
                    <a:pt x="0" y="195071"/>
                  </a:lnTo>
                  <a:close/>
                </a:path>
              </a:pathLst>
            </a:custGeom>
            <a:ln w="3175">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98788" y="86968"/>
            <a:ext cx="11214338" cy="679673"/>
          </a:xfrm>
          <a:prstGeom prst="rect">
            <a:avLst/>
          </a:prstGeom>
        </p:spPr>
        <p:txBody>
          <a:bodyPr vert="horz" wrap="square" lIns="0" tIns="17780" rIns="0" bIns="0" rtlCol="0">
            <a:spAutoFit/>
          </a:bodyPr>
          <a:lstStyle/>
          <a:p>
            <a:pPr marL="16933">
              <a:lnSpc>
                <a:spcPct val="100000"/>
              </a:lnSpc>
              <a:spcBef>
                <a:spcPts val="140"/>
              </a:spcBef>
            </a:pPr>
            <a:r>
              <a:rPr sz="4300" b="0" spc="-40">
                <a:solidFill>
                  <a:srgbClr val="929292"/>
                </a:solidFill>
              </a:rPr>
              <a:t>Paraiškos</a:t>
            </a:r>
            <a:r>
              <a:rPr sz="4300" b="0" spc="-7">
                <a:solidFill>
                  <a:srgbClr val="929292"/>
                </a:solidFill>
              </a:rPr>
              <a:t> </a:t>
            </a:r>
            <a:r>
              <a:rPr lang="lt-LT" sz="4300" b="0" spc="-7" smtClean="0">
                <a:solidFill>
                  <a:srgbClr val="929292"/>
                </a:solidFill>
              </a:rPr>
              <a:t>pateikimo, </a:t>
            </a:r>
            <a:r>
              <a:rPr sz="4300" b="0" spc="-13" smtClean="0">
                <a:solidFill>
                  <a:srgbClr val="929292"/>
                </a:solidFill>
              </a:rPr>
              <a:t>vertinimo</a:t>
            </a:r>
            <a:r>
              <a:rPr sz="4300" b="0" spc="27" smtClean="0">
                <a:solidFill>
                  <a:srgbClr val="929292"/>
                </a:solidFill>
              </a:rPr>
              <a:t> </a:t>
            </a:r>
            <a:r>
              <a:rPr sz="4300" b="0" spc="-13" dirty="0">
                <a:solidFill>
                  <a:srgbClr val="929292"/>
                </a:solidFill>
              </a:rPr>
              <a:t>procesas</a:t>
            </a:r>
            <a:r>
              <a:rPr sz="4300" b="0" spc="-40" dirty="0">
                <a:solidFill>
                  <a:srgbClr val="929292"/>
                </a:solidFill>
              </a:rPr>
              <a:t> </a:t>
            </a:r>
            <a:r>
              <a:rPr sz="4300" b="0" dirty="0">
                <a:solidFill>
                  <a:srgbClr val="929292"/>
                </a:solidFill>
              </a:rPr>
              <a:t>ir</a:t>
            </a:r>
            <a:r>
              <a:rPr sz="4300" b="0" spc="-7" dirty="0">
                <a:solidFill>
                  <a:srgbClr val="929292"/>
                </a:solidFill>
              </a:rPr>
              <a:t> </a:t>
            </a:r>
            <a:r>
              <a:rPr sz="4300" b="0" spc="-13" dirty="0">
                <a:solidFill>
                  <a:srgbClr val="929292"/>
                </a:solidFill>
              </a:rPr>
              <a:t>sutartis</a:t>
            </a:r>
            <a:endParaRPr sz="4300"/>
          </a:p>
        </p:txBody>
      </p:sp>
      <p:grpSp>
        <p:nvGrpSpPr>
          <p:cNvPr id="8" name="object 8"/>
          <p:cNvGrpSpPr/>
          <p:nvPr/>
        </p:nvGrpSpPr>
        <p:grpSpPr>
          <a:xfrm>
            <a:off x="597408" y="3385311"/>
            <a:ext cx="1050713" cy="690879"/>
            <a:chOff x="448055" y="2538983"/>
            <a:chExt cx="788035" cy="518159"/>
          </a:xfrm>
        </p:grpSpPr>
        <p:sp>
          <p:nvSpPr>
            <p:cNvPr id="9" name="object 9"/>
            <p:cNvSpPr/>
            <p:nvPr/>
          </p:nvSpPr>
          <p:spPr>
            <a:xfrm>
              <a:off x="461009"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0086AC"/>
            </a:solidFill>
          </p:spPr>
          <p:txBody>
            <a:bodyPr wrap="square" lIns="0" tIns="0" rIns="0" bIns="0" rtlCol="0"/>
            <a:lstStyle/>
            <a:p>
              <a:endParaRPr/>
            </a:p>
          </p:txBody>
        </p:sp>
        <p:sp>
          <p:nvSpPr>
            <p:cNvPr id="10" name="object 10"/>
            <p:cNvSpPr/>
            <p:nvPr/>
          </p:nvSpPr>
          <p:spPr>
            <a:xfrm>
              <a:off x="461009"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11" name="object 11"/>
          <p:cNvSpPr txBox="1"/>
          <p:nvPr/>
        </p:nvSpPr>
        <p:spPr>
          <a:xfrm>
            <a:off x="810092" y="3540250"/>
            <a:ext cx="623145" cy="216298"/>
          </a:xfrm>
          <a:prstGeom prst="rect">
            <a:avLst/>
          </a:prstGeom>
        </p:spPr>
        <p:txBody>
          <a:bodyPr vert="horz" wrap="square" lIns="0" tIns="16086" rIns="0" bIns="0" rtlCol="0">
            <a:spAutoFit/>
          </a:bodyPr>
          <a:lstStyle/>
          <a:p>
            <a:pPr marL="16933">
              <a:spcBef>
                <a:spcPts val="127"/>
              </a:spcBef>
            </a:pPr>
            <a:r>
              <a:rPr sz="1300" b="1" spc="-13" dirty="0">
                <a:solidFill>
                  <a:srgbClr val="FFFFFF"/>
                </a:solidFill>
                <a:latin typeface="Calibri"/>
                <a:cs typeface="Calibri"/>
              </a:rPr>
              <a:t>Pa</a:t>
            </a:r>
            <a:r>
              <a:rPr sz="1300" b="1" spc="-7" dirty="0">
                <a:solidFill>
                  <a:srgbClr val="FFFFFF"/>
                </a:solidFill>
                <a:latin typeface="Calibri"/>
                <a:cs typeface="Calibri"/>
              </a:rPr>
              <a:t>ra</a:t>
            </a:r>
            <a:r>
              <a:rPr sz="1300" b="1" spc="-13" dirty="0">
                <a:solidFill>
                  <a:srgbClr val="FFFFFF"/>
                </a:solidFill>
                <a:latin typeface="Calibri"/>
                <a:cs typeface="Calibri"/>
              </a:rPr>
              <a:t>i</a:t>
            </a:r>
            <a:r>
              <a:rPr sz="1300" b="1" spc="-7" dirty="0">
                <a:solidFill>
                  <a:srgbClr val="FFFFFF"/>
                </a:solidFill>
                <a:latin typeface="Calibri"/>
                <a:cs typeface="Calibri"/>
              </a:rPr>
              <a:t>ška</a:t>
            </a:r>
            <a:endParaRPr sz="1300">
              <a:latin typeface="Calibri"/>
              <a:cs typeface="Calibri"/>
            </a:endParaRPr>
          </a:p>
        </p:txBody>
      </p:sp>
      <p:pic>
        <p:nvPicPr>
          <p:cNvPr id="12" name="object 12"/>
          <p:cNvPicPr/>
          <p:nvPr/>
        </p:nvPicPr>
        <p:blipFill>
          <a:blip r:embed="rId2" cstate="print"/>
          <a:stretch>
            <a:fillRect/>
          </a:stretch>
        </p:blipFill>
        <p:spPr>
          <a:xfrm>
            <a:off x="1729232" y="3608831"/>
            <a:ext cx="215392" cy="249935"/>
          </a:xfrm>
          <a:prstGeom prst="rect">
            <a:avLst/>
          </a:prstGeom>
        </p:spPr>
      </p:pic>
      <p:grpSp>
        <p:nvGrpSpPr>
          <p:cNvPr id="13" name="object 13"/>
          <p:cNvGrpSpPr/>
          <p:nvPr/>
        </p:nvGrpSpPr>
        <p:grpSpPr>
          <a:xfrm>
            <a:off x="2017777" y="3385311"/>
            <a:ext cx="1050713" cy="690879"/>
            <a:chOff x="1513332" y="2538983"/>
            <a:chExt cx="788035" cy="518159"/>
          </a:xfrm>
        </p:grpSpPr>
        <p:sp>
          <p:nvSpPr>
            <p:cNvPr id="14" name="object 14"/>
            <p:cNvSpPr/>
            <p:nvPr/>
          </p:nvSpPr>
          <p:spPr>
            <a:xfrm>
              <a:off x="1526286"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1AA3BD"/>
            </a:solidFill>
          </p:spPr>
          <p:txBody>
            <a:bodyPr wrap="square" lIns="0" tIns="0" rIns="0" bIns="0" rtlCol="0"/>
            <a:lstStyle/>
            <a:p>
              <a:endParaRPr/>
            </a:p>
          </p:txBody>
        </p:sp>
        <p:sp>
          <p:nvSpPr>
            <p:cNvPr id="15" name="object 15"/>
            <p:cNvSpPr/>
            <p:nvPr/>
          </p:nvSpPr>
          <p:spPr>
            <a:xfrm>
              <a:off x="1526286"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16" name="object 16"/>
          <p:cNvSpPr txBox="1"/>
          <p:nvPr/>
        </p:nvSpPr>
        <p:spPr>
          <a:xfrm>
            <a:off x="2089235" y="3608831"/>
            <a:ext cx="907627" cy="215999"/>
          </a:xfrm>
          <a:prstGeom prst="rect">
            <a:avLst/>
          </a:prstGeom>
        </p:spPr>
        <p:txBody>
          <a:bodyPr vert="horz" wrap="square" lIns="0" tIns="11853" rIns="0" bIns="0" rtlCol="0">
            <a:spAutoFit/>
          </a:bodyPr>
          <a:lstStyle/>
          <a:p>
            <a:pPr marL="242141" marR="6773" indent="-226054">
              <a:lnSpc>
                <a:spcPct val="102000"/>
              </a:lnSpc>
              <a:spcBef>
                <a:spcPts val="93"/>
              </a:spcBef>
            </a:pPr>
            <a:r>
              <a:rPr lang="lt-LT" sz="1300" b="1" spc="-7" smtClean="0">
                <a:solidFill>
                  <a:srgbClr val="FFFFFF"/>
                </a:solidFill>
                <a:latin typeface="Calibri"/>
                <a:cs typeface="Calibri"/>
              </a:rPr>
              <a:t>Registracija</a:t>
            </a:r>
            <a:endParaRPr sz="1300">
              <a:latin typeface="Calibri"/>
              <a:cs typeface="Calibri"/>
            </a:endParaRPr>
          </a:p>
        </p:txBody>
      </p:sp>
      <p:pic>
        <p:nvPicPr>
          <p:cNvPr id="17" name="object 17"/>
          <p:cNvPicPr/>
          <p:nvPr/>
        </p:nvPicPr>
        <p:blipFill>
          <a:blip r:embed="rId2" cstate="print"/>
          <a:stretch>
            <a:fillRect/>
          </a:stretch>
        </p:blipFill>
        <p:spPr>
          <a:xfrm>
            <a:off x="3151631" y="3608831"/>
            <a:ext cx="215392" cy="249935"/>
          </a:xfrm>
          <a:prstGeom prst="rect">
            <a:avLst/>
          </a:prstGeom>
        </p:spPr>
      </p:pic>
      <p:grpSp>
        <p:nvGrpSpPr>
          <p:cNvPr id="18" name="object 18"/>
          <p:cNvGrpSpPr/>
          <p:nvPr/>
        </p:nvGrpSpPr>
        <p:grpSpPr>
          <a:xfrm>
            <a:off x="3440177" y="3385311"/>
            <a:ext cx="1050713" cy="690879"/>
            <a:chOff x="2580132" y="2538983"/>
            <a:chExt cx="788035" cy="518159"/>
          </a:xfrm>
        </p:grpSpPr>
        <p:sp>
          <p:nvSpPr>
            <p:cNvPr id="19" name="object 19"/>
            <p:cNvSpPr/>
            <p:nvPr/>
          </p:nvSpPr>
          <p:spPr>
            <a:xfrm>
              <a:off x="2593086"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52C3CA"/>
            </a:solidFill>
          </p:spPr>
          <p:txBody>
            <a:bodyPr wrap="square" lIns="0" tIns="0" rIns="0" bIns="0" rtlCol="0"/>
            <a:lstStyle/>
            <a:p>
              <a:endParaRPr/>
            </a:p>
          </p:txBody>
        </p:sp>
        <p:sp>
          <p:nvSpPr>
            <p:cNvPr id="20" name="object 20"/>
            <p:cNvSpPr/>
            <p:nvPr/>
          </p:nvSpPr>
          <p:spPr>
            <a:xfrm>
              <a:off x="2593086"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21" name="object 21"/>
          <p:cNvSpPr txBox="1"/>
          <p:nvPr/>
        </p:nvSpPr>
        <p:spPr>
          <a:xfrm>
            <a:off x="3573949" y="3437127"/>
            <a:ext cx="779780" cy="420029"/>
          </a:xfrm>
          <a:prstGeom prst="rect">
            <a:avLst/>
          </a:prstGeom>
        </p:spPr>
        <p:txBody>
          <a:bodyPr vert="horz" wrap="square" lIns="0" tIns="11853" rIns="0" bIns="0" rtlCol="0">
            <a:spAutoFit/>
          </a:bodyPr>
          <a:lstStyle/>
          <a:p>
            <a:pPr marL="16933" marR="6773" indent="40639">
              <a:lnSpc>
                <a:spcPct val="102000"/>
              </a:lnSpc>
              <a:spcBef>
                <a:spcPts val="93"/>
              </a:spcBef>
            </a:pPr>
            <a:r>
              <a:rPr sz="1300" b="1" spc="-7">
                <a:solidFill>
                  <a:srgbClr val="FFFFFF"/>
                </a:solidFill>
                <a:latin typeface="Calibri"/>
                <a:cs typeface="Calibri"/>
              </a:rPr>
              <a:t>Paraiškos </a:t>
            </a:r>
            <a:r>
              <a:rPr sz="1300" b="1" spc="-287">
                <a:solidFill>
                  <a:srgbClr val="FFFFFF"/>
                </a:solidFill>
                <a:latin typeface="Calibri"/>
                <a:cs typeface="Calibri"/>
              </a:rPr>
              <a:t> </a:t>
            </a:r>
            <a:r>
              <a:rPr lang="lt-LT" sz="1300" b="1" spc="-13" smtClean="0">
                <a:solidFill>
                  <a:srgbClr val="FFFFFF"/>
                </a:solidFill>
                <a:latin typeface="Calibri"/>
                <a:cs typeface="Calibri"/>
              </a:rPr>
              <a:t>tikrinim</a:t>
            </a:r>
            <a:r>
              <a:rPr sz="1300" b="1" spc="-7" smtClean="0">
                <a:solidFill>
                  <a:srgbClr val="FFFFFF"/>
                </a:solidFill>
                <a:latin typeface="Calibri"/>
                <a:cs typeface="Calibri"/>
              </a:rPr>
              <a:t>as</a:t>
            </a:r>
            <a:endParaRPr sz="1300">
              <a:latin typeface="Calibri"/>
              <a:cs typeface="Calibri"/>
            </a:endParaRPr>
          </a:p>
        </p:txBody>
      </p:sp>
      <p:pic>
        <p:nvPicPr>
          <p:cNvPr id="22" name="object 22"/>
          <p:cNvPicPr/>
          <p:nvPr/>
        </p:nvPicPr>
        <p:blipFill>
          <a:blip r:embed="rId2" cstate="print"/>
          <a:stretch>
            <a:fillRect/>
          </a:stretch>
        </p:blipFill>
        <p:spPr>
          <a:xfrm>
            <a:off x="4574031" y="3608831"/>
            <a:ext cx="213360" cy="249935"/>
          </a:xfrm>
          <a:prstGeom prst="rect">
            <a:avLst/>
          </a:prstGeom>
        </p:spPr>
      </p:pic>
      <p:grpSp>
        <p:nvGrpSpPr>
          <p:cNvPr id="23" name="object 23"/>
          <p:cNvGrpSpPr/>
          <p:nvPr/>
        </p:nvGrpSpPr>
        <p:grpSpPr>
          <a:xfrm>
            <a:off x="4860545" y="3385311"/>
            <a:ext cx="1050713" cy="690879"/>
            <a:chOff x="3645408" y="2538983"/>
            <a:chExt cx="788035" cy="518159"/>
          </a:xfrm>
        </p:grpSpPr>
        <p:sp>
          <p:nvSpPr>
            <p:cNvPr id="24" name="object 24"/>
            <p:cNvSpPr/>
            <p:nvPr/>
          </p:nvSpPr>
          <p:spPr>
            <a:xfrm>
              <a:off x="3658362"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42BCC5"/>
            </a:solidFill>
          </p:spPr>
          <p:txBody>
            <a:bodyPr wrap="square" lIns="0" tIns="0" rIns="0" bIns="0" rtlCol="0"/>
            <a:lstStyle/>
            <a:p>
              <a:endParaRPr/>
            </a:p>
          </p:txBody>
        </p:sp>
        <p:sp>
          <p:nvSpPr>
            <p:cNvPr id="25" name="object 25"/>
            <p:cNvSpPr/>
            <p:nvPr/>
          </p:nvSpPr>
          <p:spPr>
            <a:xfrm>
              <a:off x="3658362"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26" name="object 26"/>
          <p:cNvSpPr txBox="1"/>
          <p:nvPr/>
        </p:nvSpPr>
        <p:spPr>
          <a:xfrm>
            <a:off x="4936745" y="3540250"/>
            <a:ext cx="900007" cy="216298"/>
          </a:xfrm>
          <a:prstGeom prst="rect">
            <a:avLst/>
          </a:prstGeom>
        </p:spPr>
        <p:txBody>
          <a:bodyPr vert="horz" wrap="square" lIns="0" tIns="16086" rIns="0" bIns="0" rtlCol="0">
            <a:spAutoFit/>
          </a:bodyPr>
          <a:lstStyle/>
          <a:p>
            <a:pPr marL="16933">
              <a:spcBef>
                <a:spcPts val="127"/>
              </a:spcBef>
            </a:pPr>
            <a:r>
              <a:rPr sz="1300" b="1" spc="-13" dirty="0">
                <a:solidFill>
                  <a:srgbClr val="FFFFFF"/>
                </a:solidFill>
                <a:latin typeface="Calibri"/>
                <a:cs typeface="Calibri"/>
              </a:rPr>
              <a:t>Pak</a:t>
            </a:r>
            <a:r>
              <a:rPr sz="1300" b="1" spc="-20" dirty="0">
                <a:solidFill>
                  <a:srgbClr val="FFFFFF"/>
                </a:solidFill>
                <a:latin typeface="Calibri"/>
                <a:cs typeface="Calibri"/>
              </a:rPr>
              <a:t>l</a:t>
            </a:r>
            <a:r>
              <a:rPr sz="1300" b="1" spc="-7" dirty="0">
                <a:solidFill>
                  <a:srgbClr val="FFFFFF"/>
                </a:solidFill>
                <a:latin typeface="Calibri"/>
                <a:cs typeface="Calibri"/>
              </a:rPr>
              <a:t>aus</a:t>
            </a:r>
            <a:r>
              <a:rPr sz="1300" b="1" spc="-20" dirty="0">
                <a:solidFill>
                  <a:srgbClr val="FFFFFF"/>
                </a:solidFill>
                <a:latin typeface="Calibri"/>
                <a:cs typeface="Calibri"/>
              </a:rPr>
              <a:t>i</a:t>
            </a:r>
            <a:r>
              <a:rPr sz="1300" b="1" spc="-7" dirty="0">
                <a:solidFill>
                  <a:srgbClr val="FFFFFF"/>
                </a:solidFill>
                <a:latin typeface="Calibri"/>
                <a:cs typeface="Calibri"/>
              </a:rPr>
              <a:t>mas</a:t>
            </a:r>
            <a:endParaRPr sz="1300">
              <a:latin typeface="Calibri"/>
              <a:cs typeface="Calibri"/>
            </a:endParaRPr>
          </a:p>
        </p:txBody>
      </p:sp>
      <p:pic>
        <p:nvPicPr>
          <p:cNvPr id="27" name="object 27"/>
          <p:cNvPicPr/>
          <p:nvPr/>
        </p:nvPicPr>
        <p:blipFill>
          <a:blip r:embed="rId2" cstate="print"/>
          <a:stretch>
            <a:fillRect/>
          </a:stretch>
        </p:blipFill>
        <p:spPr>
          <a:xfrm>
            <a:off x="5994400" y="3608831"/>
            <a:ext cx="215392" cy="249935"/>
          </a:xfrm>
          <a:prstGeom prst="rect">
            <a:avLst/>
          </a:prstGeom>
        </p:spPr>
      </p:pic>
      <p:grpSp>
        <p:nvGrpSpPr>
          <p:cNvPr id="28" name="object 28"/>
          <p:cNvGrpSpPr/>
          <p:nvPr/>
        </p:nvGrpSpPr>
        <p:grpSpPr>
          <a:xfrm>
            <a:off x="6282945" y="3385311"/>
            <a:ext cx="1050713" cy="690879"/>
            <a:chOff x="4712208" y="2538983"/>
            <a:chExt cx="788035" cy="518159"/>
          </a:xfrm>
        </p:grpSpPr>
        <p:sp>
          <p:nvSpPr>
            <p:cNvPr id="29" name="object 29"/>
            <p:cNvSpPr/>
            <p:nvPr/>
          </p:nvSpPr>
          <p:spPr>
            <a:xfrm>
              <a:off x="4725162"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0086AC"/>
            </a:solidFill>
          </p:spPr>
          <p:txBody>
            <a:bodyPr wrap="square" lIns="0" tIns="0" rIns="0" bIns="0" rtlCol="0"/>
            <a:lstStyle/>
            <a:p>
              <a:endParaRPr/>
            </a:p>
          </p:txBody>
        </p:sp>
        <p:sp>
          <p:nvSpPr>
            <p:cNvPr id="30" name="object 30"/>
            <p:cNvSpPr/>
            <p:nvPr/>
          </p:nvSpPr>
          <p:spPr>
            <a:xfrm>
              <a:off x="4725162"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31" name="object 31"/>
          <p:cNvSpPr txBox="1"/>
          <p:nvPr/>
        </p:nvSpPr>
        <p:spPr>
          <a:xfrm>
            <a:off x="6419257" y="3437127"/>
            <a:ext cx="776393" cy="420029"/>
          </a:xfrm>
          <a:prstGeom prst="rect">
            <a:avLst/>
          </a:prstGeom>
        </p:spPr>
        <p:txBody>
          <a:bodyPr vert="horz" wrap="square" lIns="0" tIns="11853" rIns="0" bIns="0" rtlCol="0">
            <a:spAutoFit/>
          </a:bodyPr>
          <a:lstStyle/>
          <a:p>
            <a:pPr marL="16933" marR="6773" indent="7620">
              <a:lnSpc>
                <a:spcPct val="102000"/>
              </a:lnSpc>
              <a:spcBef>
                <a:spcPts val="93"/>
              </a:spcBef>
            </a:pPr>
            <a:r>
              <a:rPr sz="1300" b="1" spc="-13" dirty="0">
                <a:solidFill>
                  <a:srgbClr val="FFFFFF"/>
                </a:solidFill>
                <a:latin typeface="Calibri"/>
                <a:cs typeface="Calibri"/>
              </a:rPr>
              <a:t>Pa</a:t>
            </a:r>
            <a:r>
              <a:rPr sz="1300" b="1" spc="-7" dirty="0">
                <a:solidFill>
                  <a:srgbClr val="FFFFFF"/>
                </a:solidFill>
                <a:latin typeface="Calibri"/>
                <a:cs typeface="Calibri"/>
              </a:rPr>
              <a:t>re</a:t>
            </a:r>
            <a:r>
              <a:rPr sz="1300" b="1" spc="-13" dirty="0">
                <a:solidFill>
                  <a:srgbClr val="FFFFFF"/>
                </a:solidFill>
                <a:latin typeface="Calibri"/>
                <a:cs typeface="Calibri"/>
              </a:rPr>
              <a:t>i</a:t>
            </a:r>
            <a:r>
              <a:rPr sz="1300" b="1" spc="-7" dirty="0">
                <a:solidFill>
                  <a:srgbClr val="FFFFFF"/>
                </a:solidFill>
                <a:latin typeface="Calibri"/>
                <a:cs typeface="Calibri"/>
              </a:rPr>
              <a:t>škė</a:t>
            </a:r>
            <a:r>
              <a:rPr sz="1300" b="1" spc="-13" dirty="0">
                <a:solidFill>
                  <a:srgbClr val="FFFFFF"/>
                </a:solidFill>
                <a:latin typeface="Calibri"/>
                <a:cs typeface="Calibri"/>
              </a:rPr>
              <a:t>jo  </a:t>
            </a:r>
            <a:r>
              <a:rPr sz="1300" b="1" spc="-7" dirty="0">
                <a:solidFill>
                  <a:srgbClr val="FFFFFF"/>
                </a:solidFill>
                <a:latin typeface="Calibri"/>
                <a:cs typeface="Calibri"/>
              </a:rPr>
              <a:t>atsakymas</a:t>
            </a:r>
            <a:endParaRPr sz="1300">
              <a:latin typeface="Calibri"/>
              <a:cs typeface="Calibri"/>
            </a:endParaRPr>
          </a:p>
        </p:txBody>
      </p:sp>
      <p:pic>
        <p:nvPicPr>
          <p:cNvPr id="32" name="object 32"/>
          <p:cNvPicPr/>
          <p:nvPr/>
        </p:nvPicPr>
        <p:blipFill>
          <a:blip r:embed="rId2" cstate="print"/>
          <a:stretch>
            <a:fillRect/>
          </a:stretch>
        </p:blipFill>
        <p:spPr>
          <a:xfrm>
            <a:off x="7416800" y="3608831"/>
            <a:ext cx="213360" cy="249935"/>
          </a:xfrm>
          <a:prstGeom prst="rect">
            <a:avLst/>
          </a:prstGeom>
        </p:spPr>
      </p:pic>
      <p:grpSp>
        <p:nvGrpSpPr>
          <p:cNvPr id="33" name="object 33"/>
          <p:cNvGrpSpPr/>
          <p:nvPr/>
        </p:nvGrpSpPr>
        <p:grpSpPr>
          <a:xfrm>
            <a:off x="7703313" y="3385311"/>
            <a:ext cx="1050713" cy="690879"/>
            <a:chOff x="5777484" y="2538983"/>
            <a:chExt cx="788035" cy="518159"/>
          </a:xfrm>
        </p:grpSpPr>
        <p:sp>
          <p:nvSpPr>
            <p:cNvPr id="34" name="object 34"/>
            <p:cNvSpPr/>
            <p:nvPr/>
          </p:nvSpPr>
          <p:spPr>
            <a:xfrm>
              <a:off x="5790438"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1000"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1AA3BD"/>
            </a:solidFill>
          </p:spPr>
          <p:txBody>
            <a:bodyPr wrap="square" lIns="0" tIns="0" rIns="0" bIns="0" rtlCol="0"/>
            <a:lstStyle/>
            <a:p>
              <a:endParaRPr/>
            </a:p>
          </p:txBody>
        </p:sp>
        <p:sp>
          <p:nvSpPr>
            <p:cNvPr id="35" name="object 35"/>
            <p:cNvSpPr/>
            <p:nvPr/>
          </p:nvSpPr>
          <p:spPr>
            <a:xfrm>
              <a:off x="5790438"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1000"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36" name="object 36"/>
          <p:cNvSpPr txBox="1"/>
          <p:nvPr/>
        </p:nvSpPr>
        <p:spPr>
          <a:xfrm>
            <a:off x="7790011" y="3545126"/>
            <a:ext cx="877147" cy="215999"/>
          </a:xfrm>
          <a:prstGeom prst="rect">
            <a:avLst/>
          </a:prstGeom>
        </p:spPr>
        <p:txBody>
          <a:bodyPr vert="horz" wrap="square" lIns="0" tIns="11853" rIns="0" bIns="0" rtlCol="0">
            <a:spAutoFit/>
          </a:bodyPr>
          <a:lstStyle/>
          <a:p>
            <a:pPr marL="49105" marR="6773" indent="-33019">
              <a:lnSpc>
                <a:spcPct val="102000"/>
              </a:lnSpc>
              <a:spcBef>
                <a:spcPts val="93"/>
              </a:spcBef>
            </a:pPr>
            <a:r>
              <a:rPr sz="1300" b="1" spc="-13" smtClean="0">
                <a:solidFill>
                  <a:srgbClr val="FFFFFF"/>
                </a:solidFill>
                <a:latin typeface="Calibri"/>
                <a:cs typeface="Calibri"/>
              </a:rPr>
              <a:t>Ve</a:t>
            </a:r>
            <a:r>
              <a:rPr sz="1300" b="1" smtClean="0">
                <a:solidFill>
                  <a:srgbClr val="FFFFFF"/>
                </a:solidFill>
                <a:latin typeface="Calibri"/>
                <a:cs typeface="Calibri"/>
              </a:rPr>
              <a:t>r</a:t>
            </a:r>
            <a:r>
              <a:rPr sz="1300" b="1" spc="-7" smtClean="0">
                <a:solidFill>
                  <a:srgbClr val="FFFFFF"/>
                </a:solidFill>
                <a:latin typeface="Calibri"/>
                <a:cs typeface="Calibri"/>
              </a:rPr>
              <a:t>tinim</a:t>
            </a:r>
            <a:r>
              <a:rPr lang="lt-LT" sz="1300" b="1" spc="-7" smtClean="0">
                <a:solidFill>
                  <a:srgbClr val="FFFFFF"/>
                </a:solidFill>
                <a:latin typeface="Calibri"/>
                <a:cs typeface="Calibri"/>
              </a:rPr>
              <a:t>as</a:t>
            </a:r>
            <a:endParaRPr sz="1300">
              <a:latin typeface="Calibri"/>
              <a:cs typeface="Calibri"/>
            </a:endParaRPr>
          </a:p>
        </p:txBody>
      </p:sp>
      <p:pic>
        <p:nvPicPr>
          <p:cNvPr id="37" name="object 37"/>
          <p:cNvPicPr/>
          <p:nvPr/>
        </p:nvPicPr>
        <p:blipFill>
          <a:blip r:embed="rId2" cstate="print"/>
          <a:stretch>
            <a:fillRect/>
          </a:stretch>
        </p:blipFill>
        <p:spPr>
          <a:xfrm>
            <a:off x="8837168" y="3608831"/>
            <a:ext cx="215392" cy="249935"/>
          </a:xfrm>
          <a:prstGeom prst="rect">
            <a:avLst/>
          </a:prstGeom>
        </p:spPr>
      </p:pic>
      <p:grpSp>
        <p:nvGrpSpPr>
          <p:cNvPr id="38" name="object 38"/>
          <p:cNvGrpSpPr/>
          <p:nvPr/>
        </p:nvGrpSpPr>
        <p:grpSpPr>
          <a:xfrm>
            <a:off x="9125712" y="3385311"/>
            <a:ext cx="1050713" cy="690879"/>
            <a:chOff x="6844283" y="2538983"/>
            <a:chExt cx="788035" cy="518159"/>
          </a:xfrm>
        </p:grpSpPr>
        <p:sp>
          <p:nvSpPr>
            <p:cNvPr id="39" name="object 39"/>
            <p:cNvSpPr/>
            <p:nvPr/>
          </p:nvSpPr>
          <p:spPr>
            <a:xfrm>
              <a:off x="6857237"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0999"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52C3CA"/>
            </a:solidFill>
          </p:spPr>
          <p:txBody>
            <a:bodyPr wrap="square" lIns="0" tIns="0" rIns="0" bIns="0" rtlCol="0"/>
            <a:lstStyle/>
            <a:p>
              <a:endParaRPr/>
            </a:p>
          </p:txBody>
        </p:sp>
        <p:sp>
          <p:nvSpPr>
            <p:cNvPr id="40" name="object 40"/>
            <p:cNvSpPr/>
            <p:nvPr/>
          </p:nvSpPr>
          <p:spPr>
            <a:xfrm>
              <a:off x="6857237"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0999"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41" name="object 41"/>
          <p:cNvSpPr txBox="1"/>
          <p:nvPr/>
        </p:nvSpPr>
        <p:spPr>
          <a:xfrm>
            <a:off x="9228328" y="3437127"/>
            <a:ext cx="845311" cy="416353"/>
          </a:xfrm>
          <a:prstGeom prst="rect">
            <a:avLst/>
          </a:prstGeom>
        </p:spPr>
        <p:txBody>
          <a:bodyPr vert="horz" wrap="square" lIns="0" tIns="16086" rIns="0" bIns="0" rtlCol="0">
            <a:spAutoFit/>
          </a:bodyPr>
          <a:lstStyle/>
          <a:p>
            <a:pPr algn="ctr">
              <a:spcBef>
                <a:spcPts val="127"/>
              </a:spcBef>
            </a:pPr>
            <a:r>
              <a:rPr lang="lt-LT" sz="1300" b="1" spc="-13" smtClean="0">
                <a:solidFill>
                  <a:srgbClr val="FFFFFF"/>
                </a:solidFill>
                <a:latin typeface="Calibri"/>
                <a:cs typeface="Calibri"/>
              </a:rPr>
              <a:t>Direktoriaus</a:t>
            </a:r>
            <a:endParaRPr sz="1300">
              <a:latin typeface="Calibri"/>
              <a:cs typeface="Calibri"/>
            </a:endParaRPr>
          </a:p>
          <a:p>
            <a:pPr algn="ctr">
              <a:spcBef>
                <a:spcPts val="33"/>
              </a:spcBef>
            </a:pPr>
            <a:r>
              <a:rPr sz="1300" b="1" spc="-7" dirty="0">
                <a:solidFill>
                  <a:srgbClr val="FFFFFF"/>
                </a:solidFill>
                <a:latin typeface="Calibri"/>
                <a:cs typeface="Calibri"/>
              </a:rPr>
              <a:t>įsakymas</a:t>
            </a:r>
            <a:endParaRPr sz="1300">
              <a:latin typeface="Calibri"/>
              <a:cs typeface="Calibri"/>
            </a:endParaRPr>
          </a:p>
        </p:txBody>
      </p:sp>
      <p:pic>
        <p:nvPicPr>
          <p:cNvPr id="42" name="object 42"/>
          <p:cNvPicPr/>
          <p:nvPr/>
        </p:nvPicPr>
        <p:blipFill>
          <a:blip r:embed="rId2" cstate="print"/>
          <a:stretch>
            <a:fillRect/>
          </a:stretch>
        </p:blipFill>
        <p:spPr>
          <a:xfrm>
            <a:off x="10259568" y="3608831"/>
            <a:ext cx="215392" cy="249935"/>
          </a:xfrm>
          <a:prstGeom prst="rect">
            <a:avLst/>
          </a:prstGeom>
        </p:spPr>
      </p:pic>
      <p:grpSp>
        <p:nvGrpSpPr>
          <p:cNvPr id="43" name="object 43"/>
          <p:cNvGrpSpPr/>
          <p:nvPr/>
        </p:nvGrpSpPr>
        <p:grpSpPr>
          <a:xfrm>
            <a:off x="10546080" y="3385311"/>
            <a:ext cx="1050713" cy="690879"/>
            <a:chOff x="7909559" y="2538983"/>
            <a:chExt cx="788035" cy="518159"/>
          </a:xfrm>
        </p:grpSpPr>
        <p:sp>
          <p:nvSpPr>
            <p:cNvPr id="44" name="object 44"/>
            <p:cNvSpPr/>
            <p:nvPr/>
          </p:nvSpPr>
          <p:spPr>
            <a:xfrm>
              <a:off x="7922513" y="2551937"/>
              <a:ext cx="762000" cy="492125"/>
            </a:xfrm>
            <a:custGeom>
              <a:avLst/>
              <a:gdLst/>
              <a:ahLst/>
              <a:cxnLst/>
              <a:rect l="l" t="t" r="r" b="b"/>
              <a:pathLst>
                <a:path w="762000" h="492125">
                  <a:moveTo>
                    <a:pt x="762000" y="0"/>
                  </a:moveTo>
                  <a:lnTo>
                    <a:pt x="0" y="0"/>
                  </a:lnTo>
                  <a:lnTo>
                    <a:pt x="0" y="465455"/>
                  </a:lnTo>
                  <a:lnTo>
                    <a:pt x="60102" y="477725"/>
                  </a:lnTo>
                  <a:lnTo>
                    <a:pt x="113934" y="485977"/>
                  </a:lnTo>
                  <a:lnTo>
                    <a:pt x="162277" y="490612"/>
                  </a:lnTo>
                  <a:lnTo>
                    <a:pt x="205917" y="492032"/>
                  </a:lnTo>
                  <a:lnTo>
                    <a:pt x="245637" y="490640"/>
                  </a:lnTo>
                  <a:lnTo>
                    <a:pt x="316454" y="481028"/>
                  </a:lnTo>
                  <a:lnTo>
                    <a:pt x="380999" y="464994"/>
                  </a:lnTo>
                  <a:lnTo>
                    <a:pt x="445545" y="445757"/>
                  </a:lnTo>
                  <a:lnTo>
                    <a:pt x="479777" y="435943"/>
                  </a:lnTo>
                  <a:lnTo>
                    <a:pt x="556082" y="417936"/>
                  </a:lnTo>
                  <a:lnTo>
                    <a:pt x="599722" y="410548"/>
                  </a:lnTo>
                  <a:lnTo>
                    <a:pt x="648065" y="404772"/>
                  </a:lnTo>
                  <a:lnTo>
                    <a:pt x="701897" y="401011"/>
                  </a:lnTo>
                  <a:lnTo>
                    <a:pt x="762000" y="399669"/>
                  </a:lnTo>
                  <a:lnTo>
                    <a:pt x="762000" y="0"/>
                  </a:lnTo>
                  <a:close/>
                </a:path>
              </a:pathLst>
            </a:custGeom>
            <a:solidFill>
              <a:srgbClr val="42BCC5"/>
            </a:solidFill>
          </p:spPr>
          <p:txBody>
            <a:bodyPr wrap="square" lIns="0" tIns="0" rIns="0" bIns="0" rtlCol="0"/>
            <a:lstStyle/>
            <a:p>
              <a:endParaRPr/>
            </a:p>
          </p:txBody>
        </p:sp>
        <p:sp>
          <p:nvSpPr>
            <p:cNvPr id="45" name="object 45"/>
            <p:cNvSpPr/>
            <p:nvPr/>
          </p:nvSpPr>
          <p:spPr>
            <a:xfrm>
              <a:off x="7922513" y="2551937"/>
              <a:ext cx="762000" cy="492125"/>
            </a:xfrm>
            <a:custGeom>
              <a:avLst/>
              <a:gdLst/>
              <a:ahLst/>
              <a:cxnLst/>
              <a:rect l="l" t="t" r="r" b="b"/>
              <a:pathLst>
                <a:path w="762000" h="492125">
                  <a:moveTo>
                    <a:pt x="0" y="0"/>
                  </a:moveTo>
                  <a:lnTo>
                    <a:pt x="762000" y="0"/>
                  </a:lnTo>
                  <a:lnTo>
                    <a:pt x="762000" y="399669"/>
                  </a:lnTo>
                  <a:lnTo>
                    <a:pt x="701897" y="401011"/>
                  </a:lnTo>
                  <a:lnTo>
                    <a:pt x="648065" y="404772"/>
                  </a:lnTo>
                  <a:lnTo>
                    <a:pt x="599722" y="410548"/>
                  </a:lnTo>
                  <a:lnTo>
                    <a:pt x="556082" y="417936"/>
                  </a:lnTo>
                  <a:lnTo>
                    <a:pt x="516362" y="426536"/>
                  </a:lnTo>
                  <a:lnTo>
                    <a:pt x="445545" y="445757"/>
                  </a:lnTo>
                  <a:lnTo>
                    <a:pt x="412880" y="455575"/>
                  </a:lnTo>
                  <a:lnTo>
                    <a:pt x="380999" y="464994"/>
                  </a:lnTo>
                  <a:lnTo>
                    <a:pt x="316454" y="481028"/>
                  </a:lnTo>
                  <a:lnTo>
                    <a:pt x="245637" y="490640"/>
                  </a:lnTo>
                  <a:lnTo>
                    <a:pt x="205917" y="492032"/>
                  </a:lnTo>
                  <a:lnTo>
                    <a:pt x="162277" y="490612"/>
                  </a:lnTo>
                  <a:lnTo>
                    <a:pt x="113934" y="485977"/>
                  </a:lnTo>
                  <a:lnTo>
                    <a:pt x="60102" y="477725"/>
                  </a:lnTo>
                  <a:lnTo>
                    <a:pt x="0" y="465455"/>
                  </a:lnTo>
                  <a:lnTo>
                    <a:pt x="0" y="0"/>
                  </a:lnTo>
                  <a:close/>
                </a:path>
              </a:pathLst>
            </a:custGeom>
            <a:ln w="25908">
              <a:solidFill>
                <a:srgbClr val="FFFFFF"/>
              </a:solidFill>
            </a:ln>
          </p:spPr>
          <p:txBody>
            <a:bodyPr wrap="square" lIns="0" tIns="0" rIns="0" bIns="0" rtlCol="0"/>
            <a:lstStyle/>
            <a:p>
              <a:endParaRPr/>
            </a:p>
          </p:txBody>
        </p:sp>
      </p:grpSp>
      <p:sp>
        <p:nvSpPr>
          <p:cNvPr id="46" name="object 46"/>
          <p:cNvSpPr txBox="1"/>
          <p:nvPr/>
        </p:nvSpPr>
        <p:spPr>
          <a:xfrm>
            <a:off x="10580793" y="3421768"/>
            <a:ext cx="1016000" cy="624059"/>
          </a:xfrm>
          <a:prstGeom prst="rect">
            <a:avLst/>
          </a:prstGeom>
        </p:spPr>
        <p:txBody>
          <a:bodyPr vert="horz" wrap="square" lIns="0" tIns="11853" rIns="0" bIns="0" rtlCol="0">
            <a:spAutoFit/>
          </a:bodyPr>
          <a:lstStyle/>
          <a:p>
            <a:pPr marL="53339" marR="6773" indent="-37252">
              <a:lnSpc>
                <a:spcPct val="102000"/>
              </a:lnSpc>
              <a:spcBef>
                <a:spcPts val="93"/>
              </a:spcBef>
            </a:pPr>
            <a:r>
              <a:rPr lang="lt-LT" sz="1300" b="1" spc="-13" smtClean="0">
                <a:solidFill>
                  <a:srgbClr val="FFFFFF"/>
                </a:solidFill>
                <a:latin typeface="Calibri"/>
                <a:cs typeface="Calibri"/>
              </a:rPr>
              <a:t>Lėšų naudojimo</a:t>
            </a:r>
            <a:r>
              <a:rPr sz="1300" b="1" spc="-7" smtClean="0">
                <a:solidFill>
                  <a:srgbClr val="FFFFFF"/>
                </a:solidFill>
                <a:latin typeface="Calibri"/>
                <a:cs typeface="Calibri"/>
              </a:rPr>
              <a:t>  </a:t>
            </a:r>
            <a:r>
              <a:rPr sz="1300" b="1" spc="-7" dirty="0">
                <a:solidFill>
                  <a:srgbClr val="FFFFFF"/>
                </a:solidFill>
                <a:latin typeface="Calibri"/>
                <a:cs typeface="Calibri"/>
              </a:rPr>
              <a:t>sutartis</a:t>
            </a:r>
            <a:endParaRPr sz="1300">
              <a:latin typeface="Calibri"/>
              <a:cs typeface="Calibri"/>
            </a:endParaRPr>
          </a:p>
        </p:txBody>
      </p:sp>
      <p:sp>
        <p:nvSpPr>
          <p:cNvPr id="47" name="object 47"/>
          <p:cNvSpPr txBox="1"/>
          <p:nvPr/>
        </p:nvSpPr>
        <p:spPr>
          <a:xfrm>
            <a:off x="528320" y="1509776"/>
            <a:ext cx="1247987" cy="1250768"/>
          </a:xfrm>
          <a:prstGeom prst="rect">
            <a:avLst/>
          </a:prstGeom>
          <a:ln w="15239">
            <a:solidFill>
              <a:srgbClr val="0086AC"/>
            </a:solidFill>
          </a:ln>
        </p:spPr>
        <p:txBody>
          <a:bodyPr vert="horz" wrap="square" lIns="0" tIns="49952" rIns="0" bIns="0" rtlCol="0">
            <a:spAutoFit/>
          </a:bodyPr>
          <a:lstStyle/>
          <a:p>
            <a:pPr marL="121070" marR="353051">
              <a:spcBef>
                <a:spcPts val="393"/>
              </a:spcBef>
            </a:pPr>
            <a:r>
              <a:rPr sz="1300" spc="-7" dirty="0">
                <a:solidFill>
                  <a:srgbClr val="114A6C"/>
                </a:solidFill>
                <a:latin typeface="Calibri"/>
                <a:cs typeface="Calibri"/>
              </a:rPr>
              <a:t>Par</a:t>
            </a:r>
            <a:r>
              <a:rPr sz="1300" spc="-13" dirty="0">
                <a:solidFill>
                  <a:srgbClr val="114A6C"/>
                </a:solidFill>
                <a:latin typeface="Calibri"/>
                <a:cs typeface="Calibri"/>
              </a:rPr>
              <a:t>e</a:t>
            </a:r>
            <a:r>
              <a:rPr sz="1300" spc="-7" dirty="0">
                <a:solidFill>
                  <a:srgbClr val="114A6C"/>
                </a:solidFill>
                <a:latin typeface="Calibri"/>
                <a:cs typeface="Calibri"/>
              </a:rPr>
              <a:t>i</a:t>
            </a:r>
            <a:r>
              <a:rPr sz="1300" spc="-20" dirty="0">
                <a:solidFill>
                  <a:srgbClr val="114A6C"/>
                </a:solidFill>
                <a:latin typeface="Calibri"/>
                <a:cs typeface="Calibri"/>
              </a:rPr>
              <a:t>š</a:t>
            </a:r>
            <a:r>
              <a:rPr sz="1300" spc="-7" dirty="0">
                <a:solidFill>
                  <a:srgbClr val="114A6C"/>
                </a:solidFill>
                <a:latin typeface="Calibri"/>
                <a:cs typeface="Calibri"/>
              </a:rPr>
              <a:t>kėjas  pateikia </a:t>
            </a:r>
            <a:r>
              <a:rPr sz="1300" dirty="0">
                <a:solidFill>
                  <a:srgbClr val="114A6C"/>
                </a:solidFill>
                <a:latin typeface="Calibri"/>
                <a:cs typeface="Calibri"/>
              </a:rPr>
              <a:t> </a:t>
            </a:r>
            <a:r>
              <a:rPr sz="1300" spc="-7" dirty="0">
                <a:solidFill>
                  <a:srgbClr val="114A6C"/>
                </a:solidFill>
                <a:latin typeface="Calibri"/>
                <a:cs typeface="Calibri"/>
              </a:rPr>
              <a:t>parai</a:t>
            </a:r>
            <a:r>
              <a:rPr sz="1300" spc="-13" dirty="0">
                <a:solidFill>
                  <a:srgbClr val="114A6C"/>
                </a:solidFill>
                <a:latin typeface="Calibri"/>
                <a:cs typeface="Calibri"/>
              </a:rPr>
              <a:t>š</a:t>
            </a:r>
            <a:r>
              <a:rPr sz="1300" spc="-7" dirty="0">
                <a:solidFill>
                  <a:srgbClr val="114A6C"/>
                </a:solidFill>
                <a:latin typeface="Calibri"/>
                <a:cs typeface="Calibri"/>
              </a:rPr>
              <a:t>ką</a:t>
            </a:r>
            <a:r>
              <a:rPr sz="1300" spc="-27" dirty="0">
                <a:solidFill>
                  <a:srgbClr val="114A6C"/>
                </a:solidFill>
                <a:latin typeface="Calibri"/>
                <a:cs typeface="Calibri"/>
              </a:rPr>
              <a:t> </a:t>
            </a:r>
            <a:r>
              <a:rPr sz="1300" spc="-7">
                <a:solidFill>
                  <a:srgbClr val="114A6C"/>
                </a:solidFill>
                <a:latin typeface="Calibri"/>
                <a:cs typeface="Calibri"/>
              </a:rPr>
              <a:t>iki  </a:t>
            </a:r>
            <a:r>
              <a:rPr lang="lt-LT" sz="1300" spc="-7" smtClean="0">
                <a:solidFill>
                  <a:srgbClr val="114A6C"/>
                </a:solidFill>
                <a:latin typeface="Calibri"/>
                <a:cs typeface="Calibri"/>
              </a:rPr>
              <a:t>kvietime</a:t>
            </a:r>
            <a:r>
              <a:rPr sz="1300" smtClean="0">
                <a:solidFill>
                  <a:srgbClr val="114A6C"/>
                </a:solidFill>
                <a:latin typeface="Calibri"/>
                <a:cs typeface="Calibri"/>
              </a:rPr>
              <a:t> </a:t>
            </a:r>
            <a:r>
              <a:rPr sz="1300" spc="-7" dirty="0">
                <a:solidFill>
                  <a:srgbClr val="114A6C"/>
                </a:solidFill>
                <a:latin typeface="Calibri"/>
                <a:cs typeface="Calibri"/>
              </a:rPr>
              <a:t>nurodytos </a:t>
            </a:r>
            <a:r>
              <a:rPr sz="1300" dirty="0">
                <a:solidFill>
                  <a:srgbClr val="114A6C"/>
                </a:solidFill>
                <a:latin typeface="Calibri"/>
                <a:cs typeface="Calibri"/>
              </a:rPr>
              <a:t> </a:t>
            </a:r>
            <a:r>
              <a:rPr sz="1300" spc="-7" dirty="0">
                <a:solidFill>
                  <a:srgbClr val="114A6C"/>
                </a:solidFill>
                <a:latin typeface="Calibri"/>
                <a:cs typeface="Calibri"/>
              </a:rPr>
              <a:t>datos</a:t>
            </a:r>
            <a:endParaRPr sz="1300">
              <a:latin typeface="Calibri"/>
              <a:cs typeface="Calibri"/>
            </a:endParaRPr>
          </a:p>
        </p:txBody>
      </p:sp>
      <p:sp>
        <p:nvSpPr>
          <p:cNvPr id="48" name="object 48"/>
          <p:cNvSpPr txBox="1"/>
          <p:nvPr/>
        </p:nvSpPr>
        <p:spPr>
          <a:xfrm>
            <a:off x="3312161" y="1509776"/>
            <a:ext cx="1297092" cy="1050714"/>
          </a:xfrm>
          <a:prstGeom prst="rect">
            <a:avLst/>
          </a:prstGeom>
          <a:ln w="15240">
            <a:solidFill>
              <a:srgbClr val="52C3CA"/>
            </a:solidFill>
          </a:ln>
        </p:spPr>
        <p:txBody>
          <a:bodyPr vert="horz" wrap="square" lIns="0" tIns="49952" rIns="0" bIns="0" rtlCol="0">
            <a:spAutoFit/>
          </a:bodyPr>
          <a:lstStyle/>
          <a:p>
            <a:pPr marL="121917" marR="206582">
              <a:spcBef>
                <a:spcPts val="393"/>
              </a:spcBef>
            </a:pPr>
            <a:r>
              <a:rPr lang="lt-LT" sz="1300" spc="-13" smtClean="0">
                <a:solidFill>
                  <a:srgbClr val="114A6C"/>
                </a:solidFill>
                <a:latin typeface="Calibri"/>
                <a:cs typeface="Calibri"/>
              </a:rPr>
              <a:t>Programos sekretorius</a:t>
            </a:r>
            <a:r>
              <a:rPr sz="1300" spc="-13" smtClean="0">
                <a:solidFill>
                  <a:srgbClr val="114A6C"/>
                </a:solidFill>
                <a:latin typeface="Calibri"/>
                <a:cs typeface="Calibri"/>
              </a:rPr>
              <a:t> </a:t>
            </a:r>
            <a:r>
              <a:rPr lang="lt-LT" sz="1300" spc="-7" smtClean="0">
                <a:solidFill>
                  <a:srgbClr val="114A6C"/>
                </a:solidFill>
                <a:latin typeface="Calibri"/>
                <a:cs typeface="Calibri"/>
              </a:rPr>
              <a:t>atlieka administracinį patikrinimą</a:t>
            </a:r>
            <a:endParaRPr sz="1300">
              <a:latin typeface="Calibri"/>
              <a:cs typeface="Calibri"/>
            </a:endParaRPr>
          </a:p>
        </p:txBody>
      </p:sp>
      <p:sp>
        <p:nvSpPr>
          <p:cNvPr id="49" name="object 49"/>
          <p:cNvSpPr txBox="1"/>
          <p:nvPr/>
        </p:nvSpPr>
        <p:spPr>
          <a:xfrm>
            <a:off x="6064132" y="1476443"/>
            <a:ext cx="1883080" cy="1250768"/>
          </a:xfrm>
          <a:prstGeom prst="rect">
            <a:avLst/>
          </a:prstGeom>
          <a:ln w="15240">
            <a:solidFill>
              <a:srgbClr val="0086AC"/>
            </a:solidFill>
          </a:ln>
        </p:spPr>
        <p:txBody>
          <a:bodyPr vert="horz" wrap="square" lIns="0" tIns="49952" rIns="0" bIns="0" rtlCol="0">
            <a:spAutoFit/>
          </a:bodyPr>
          <a:lstStyle/>
          <a:p>
            <a:pPr marL="121070" marR="263307"/>
            <a:r>
              <a:rPr sz="1300" spc="-7" smtClean="0">
                <a:solidFill>
                  <a:srgbClr val="114A6C"/>
                </a:solidFill>
                <a:latin typeface="Calibri"/>
                <a:cs typeface="Calibri"/>
              </a:rPr>
              <a:t>Par</a:t>
            </a:r>
            <a:r>
              <a:rPr sz="1300" spc="-13" smtClean="0">
                <a:solidFill>
                  <a:srgbClr val="114A6C"/>
                </a:solidFill>
                <a:latin typeface="Calibri"/>
                <a:cs typeface="Calibri"/>
              </a:rPr>
              <a:t>e</a:t>
            </a:r>
            <a:r>
              <a:rPr sz="1300" spc="-7" smtClean="0">
                <a:solidFill>
                  <a:srgbClr val="114A6C"/>
                </a:solidFill>
                <a:latin typeface="Calibri"/>
                <a:cs typeface="Calibri"/>
              </a:rPr>
              <a:t>i</a:t>
            </a:r>
            <a:r>
              <a:rPr sz="1300" spc="-20" smtClean="0">
                <a:solidFill>
                  <a:srgbClr val="114A6C"/>
                </a:solidFill>
                <a:latin typeface="Calibri"/>
                <a:cs typeface="Calibri"/>
              </a:rPr>
              <a:t>š</a:t>
            </a:r>
            <a:r>
              <a:rPr sz="1300" spc="-7" smtClean="0">
                <a:solidFill>
                  <a:srgbClr val="114A6C"/>
                </a:solidFill>
                <a:latin typeface="Calibri"/>
                <a:cs typeface="Calibri"/>
              </a:rPr>
              <a:t>kėj</a:t>
            </a:r>
            <a:r>
              <a:rPr lang="lt-LT" sz="1300" spc="-7" smtClean="0">
                <a:solidFill>
                  <a:srgbClr val="114A6C"/>
                </a:solidFill>
                <a:latin typeface="Calibri"/>
                <a:cs typeface="Calibri"/>
              </a:rPr>
              <a:t>ui suteikiamas </a:t>
            </a:r>
            <a:r>
              <a:rPr sz="1300" spc="-7" smtClean="0">
                <a:solidFill>
                  <a:srgbClr val="114A6C"/>
                </a:solidFill>
                <a:latin typeface="Calibri"/>
                <a:cs typeface="Calibri"/>
              </a:rPr>
              <a:t> </a:t>
            </a:r>
            <a:r>
              <a:rPr lang="lt-LT" sz="1300" spc="-53" smtClean="0">
                <a:solidFill>
                  <a:srgbClr val="114A6C"/>
                </a:solidFill>
                <a:latin typeface="Calibri"/>
                <a:cs typeface="Calibri"/>
              </a:rPr>
              <a:t>3 d. d. terminas </a:t>
            </a:r>
            <a:r>
              <a:rPr lang="lt-LT" sz="1300" spc="-53">
                <a:solidFill>
                  <a:srgbClr val="114A6C"/>
                </a:solidFill>
                <a:latin typeface="Calibri"/>
                <a:cs typeface="Calibri"/>
              </a:rPr>
              <a:t>vienkartiniam trūkumų pašalinimui ir/ar trūkstamų dokumentų </a:t>
            </a:r>
            <a:r>
              <a:rPr lang="lt-LT" sz="1300" spc="-53" smtClean="0">
                <a:solidFill>
                  <a:srgbClr val="114A6C"/>
                </a:solidFill>
                <a:latin typeface="Calibri"/>
                <a:cs typeface="Calibri"/>
              </a:rPr>
              <a:t>pateikimui</a:t>
            </a:r>
            <a:endParaRPr sz="1300">
              <a:latin typeface="Calibri"/>
              <a:cs typeface="Calibri"/>
            </a:endParaRPr>
          </a:p>
        </p:txBody>
      </p:sp>
      <p:sp>
        <p:nvSpPr>
          <p:cNvPr id="50" name="object 50"/>
          <p:cNvSpPr txBox="1"/>
          <p:nvPr/>
        </p:nvSpPr>
        <p:spPr>
          <a:xfrm>
            <a:off x="8837168" y="1492253"/>
            <a:ext cx="1422398" cy="1651733"/>
          </a:xfrm>
          <a:prstGeom prst="rect">
            <a:avLst/>
          </a:prstGeom>
          <a:ln w="15240">
            <a:solidFill>
              <a:srgbClr val="52C3CA"/>
            </a:solidFill>
          </a:ln>
        </p:spPr>
        <p:txBody>
          <a:bodyPr vert="horz" wrap="square" lIns="0" tIns="50799" rIns="0" bIns="0" rtlCol="0">
            <a:spAutoFit/>
          </a:bodyPr>
          <a:lstStyle/>
          <a:p>
            <a:pPr marL="123610" marR="121070"/>
            <a:r>
              <a:rPr lang="lt-LT" sz="1300" spc="-7">
                <a:solidFill>
                  <a:srgbClr val="114A6C"/>
                </a:solidFill>
                <a:latin typeface="Calibri"/>
                <a:cs typeface="Calibri"/>
              </a:rPr>
              <a:t>Lėšos pateiktoms paraiškoms finansuoti tvirtinamos savivaldybės</a:t>
            </a:r>
          </a:p>
          <a:p>
            <a:pPr marL="123610" marR="121070"/>
            <a:r>
              <a:rPr lang="lt-LT" sz="1300" spc="-7">
                <a:solidFill>
                  <a:srgbClr val="114A6C"/>
                </a:solidFill>
                <a:latin typeface="Calibri"/>
                <a:cs typeface="Calibri"/>
              </a:rPr>
              <a:t>administracijos direktoriaus </a:t>
            </a:r>
            <a:r>
              <a:rPr lang="lt-LT" sz="1300" spc="-7" smtClean="0">
                <a:solidFill>
                  <a:srgbClr val="114A6C"/>
                </a:solidFill>
                <a:latin typeface="Calibri"/>
                <a:cs typeface="Calibri"/>
              </a:rPr>
              <a:t>įsakymu</a:t>
            </a:r>
            <a:endParaRPr sz="1300">
              <a:latin typeface="Calibri"/>
              <a:cs typeface="Calibri"/>
            </a:endParaRPr>
          </a:p>
        </p:txBody>
      </p:sp>
      <p:sp>
        <p:nvSpPr>
          <p:cNvPr id="51" name="object 51"/>
          <p:cNvSpPr txBox="1"/>
          <p:nvPr/>
        </p:nvSpPr>
        <p:spPr>
          <a:xfrm>
            <a:off x="10464800" y="4149343"/>
            <a:ext cx="1247987" cy="1651733"/>
          </a:xfrm>
          <a:prstGeom prst="rect">
            <a:avLst/>
          </a:prstGeom>
          <a:ln w="15240">
            <a:solidFill>
              <a:srgbClr val="42BCC5"/>
            </a:solidFill>
          </a:ln>
        </p:spPr>
        <p:txBody>
          <a:bodyPr vert="horz" wrap="square" lIns="0" tIns="50799" rIns="0" bIns="0" rtlCol="0">
            <a:spAutoFit/>
          </a:bodyPr>
          <a:lstStyle/>
          <a:p>
            <a:pPr marL="122764">
              <a:spcBef>
                <a:spcPts val="400"/>
              </a:spcBef>
            </a:pPr>
            <a:r>
              <a:rPr lang="lt-LT" sz="1300" spc="-13" smtClean="0">
                <a:solidFill>
                  <a:srgbClr val="114A6C"/>
                </a:solidFill>
                <a:latin typeface="Calibri"/>
                <a:cs typeface="Calibri"/>
              </a:rPr>
              <a:t>Programos sekretorius</a:t>
            </a:r>
            <a:endParaRPr sz="1300">
              <a:latin typeface="Calibri"/>
              <a:cs typeface="Calibri"/>
            </a:endParaRPr>
          </a:p>
          <a:p>
            <a:pPr marL="122764" marR="368291"/>
            <a:r>
              <a:rPr sz="1300" spc="-7" dirty="0">
                <a:solidFill>
                  <a:srgbClr val="114A6C"/>
                </a:solidFill>
                <a:latin typeface="Calibri"/>
                <a:cs typeface="Calibri"/>
              </a:rPr>
              <a:t>parengia </a:t>
            </a:r>
            <a:r>
              <a:rPr sz="1300" dirty="0">
                <a:solidFill>
                  <a:srgbClr val="114A6C"/>
                </a:solidFill>
                <a:latin typeface="Calibri"/>
                <a:cs typeface="Calibri"/>
              </a:rPr>
              <a:t> </a:t>
            </a:r>
            <a:r>
              <a:rPr sz="1300" spc="-7" dirty="0">
                <a:solidFill>
                  <a:srgbClr val="114A6C"/>
                </a:solidFill>
                <a:latin typeface="Calibri"/>
                <a:cs typeface="Calibri"/>
              </a:rPr>
              <a:t>sutarties </a:t>
            </a:r>
            <a:r>
              <a:rPr sz="1300" dirty="0">
                <a:solidFill>
                  <a:srgbClr val="114A6C"/>
                </a:solidFill>
                <a:latin typeface="Calibri"/>
                <a:cs typeface="Calibri"/>
              </a:rPr>
              <a:t> </a:t>
            </a:r>
            <a:r>
              <a:rPr sz="1300" spc="-7" dirty="0">
                <a:solidFill>
                  <a:srgbClr val="114A6C"/>
                </a:solidFill>
                <a:latin typeface="Calibri"/>
                <a:cs typeface="Calibri"/>
              </a:rPr>
              <a:t>projektą ir </a:t>
            </a:r>
            <a:r>
              <a:rPr sz="1300" spc="-287" dirty="0">
                <a:solidFill>
                  <a:srgbClr val="114A6C"/>
                </a:solidFill>
                <a:latin typeface="Calibri"/>
                <a:cs typeface="Calibri"/>
              </a:rPr>
              <a:t> </a:t>
            </a:r>
            <a:r>
              <a:rPr sz="1300" spc="-7" dirty="0">
                <a:solidFill>
                  <a:srgbClr val="114A6C"/>
                </a:solidFill>
                <a:latin typeface="Calibri"/>
                <a:cs typeface="Calibri"/>
              </a:rPr>
              <a:t>pateikia</a:t>
            </a:r>
            <a:r>
              <a:rPr sz="1300" dirty="0">
                <a:solidFill>
                  <a:srgbClr val="114A6C"/>
                </a:solidFill>
                <a:latin typeface="Calibri"/>
                <a:cs typeface="Calibri"/>
              </a:rPr>
              <a:t> </a:t>
            </a:r>
            <a:r>
              <a:rPr sz="1300" spc="-7" dirty="0">
                <a:solidFill>
                  <a:srgbClr val="114A6C"/>
                </a:solidFill>
                <a:latin typeface="Calibri"/>
                <a:cs typeface="Calibri"/>
              </a:rPr>
              <a:t>jį </a:t>
            </a:r>
            <a:r>
              <a:rPr sz="1300" dirty="0">
                <a:solidFill>
                  <a:srgbClr val="114A6C"/>
                </a:solidFill>
                <a:latin typeface="Calibri"/>
                <a:cs typeface="Calibri"/>
              </a:rPr>
              <a:t> </a:t>
            </a:r>
            <a:r>
              <a:rPr sz="1300" spc="-7" dirty="0">
                <a:solidFill>
                  <a:srgbClr val="114A6C"/>
                </a:solidFill>
                <a:latin typeface="Calibri"/>
                <a:cs typeface="Calibri"/>
              </a:rPr>
              <a:t>par</a:t>
            </a:r>
            <a:r>
              <a:rPr sz="1300" spc="-13" dirty="0">
                <a:solidFill>
                  <a:srgbClr val="114A6C"/>
                </a:solidFill>
                <a:latin typeface="Calibri"/>
                <a:cs typeface="Calibri"/>
              </a:rPr>
              <a:t>e</a:t>
            </a:r>
            <a:r>
              <a:rPr sz="1300" spc="-7" dirty="0">
                <a:solidFill>
                  <a:srgbClr val="114A6C"/>
                </a:solidFill>
                <a:latin typeface="Calibri"/>
                <a:cs typeface="Calibri"/>
              </a:rPr>
              <a:t>i</a:t>
            </a:r>
            <a:r>
              <a:rPr sz="1300" spc="-20" dirty="0">
                <a:solidFill>
                  <a:srgbClr val="114A6C"/>
                </a:solidFill>
                <a:latin typeface="Calibri"/>
                <a:cs typeface="Calibri"/>
              </a:rPr>
              <a:t>š</a:t>
            </a:r>
            <a:r>
              <a:rPr sz="1300" spc="-7" dirty="0">
                <a:solidFill>
                  <a:srgbClr val="114A6C"/>
                </a:solidFill>
                <a:latin typeface="Calibri"/>
                <a:cs typeface="Calibri"/>
              </a:rPr>
              <a:t>kėj</a:t>
            </a:r>
            <a:r>
              <a:rPr sz="1300" dirty="0">
                <a:solidFill>
                  <a:srgbClr val="114A6C"/>
                </a:solidFill>
                <a:latin typeface="Calibri"/>
                <a:cs typeface="Calibri"/>
              </a:rPr>
              <a:t>u</a:t>
            </a:r>
            <a:r>
              <a:rPr sz="1300" spc="-7" dirty="0">
                <a:solidFill>
                  <a:srgbClr val="114A6C"/>
                </a:solidFill>
                <a:latin typeface="Calibri"/>
                <a:cs typeface="Calibri"/>
              </a:rPr>
              <a:t>i</a:t>
            </a:r>
            <a:endParaRPr sz="1300">
              <a:latin typeface="Calibri"/>
              <a:cs typeface="Calibri"/>
            </a:endParaRPr>
          </a:p>
          <a:p>
            <a:pPr marL="122764"/>
            <a:r>
              <a:rPr sz="1300" spc="-7">
                <a:solidFill>
                  <a:srgbClr val="114A6C"/>
                </a:solidFill>
                <a:latin typeface="Calibri"/>
                <a:cs typeface="Calibri"/>
              </a:rPr>
              <a:t>pasirašyti</a:t>
            </a:r>
            <a:r>
              <a:rPr sz="1300" spc="233">
                <a:solidFill>
                  <a:srgbClr val="114A6C"/>
                </a:solidFill>
                <a:latin typeface="Calibri"/>
                <a:cs typeface="Calibri"/>
              </a:rPr>
              <a:t> </a:t>
            </a:r>
            <a:endParaRPr sz="1300">
              <a:latin typeface="Calibri"/>
              <a:cs typeface="Calibri"/>
            </a:endParaRPr>
          </a:p>
        </p:txBody>
      </p:sp>
      <p:sp>
        <p:nvSpPr>
          <p:cNvPr id="52" name="object 52"/>
          <p:cNvSpPr txBox="1"/>
          <p:nvPr/>
        </p:nvSpPr>
        <p:spPr>
          <a:xfrm>
            <a:off x="7632192" y="4149343"/>
            <a:ext cx="1247987" cy="851514"/>
          </a:xfrm>
          <a:prstGeom prst="rect">
            <a:avLst/>
          </a:prstGeom>
          <a:ln w="15240">
            <a:solidFill>
              <a:srgbClr val="1AA3BD"/>
            </a:solidFill>
          </a:ln>
        </p:spPr>
        <p:txBody>
          <a:bodyPr vert="horz" wrap="square" lIns="0" tIns="50799" rIns="0" bIns="0" rtlCol="0">
            <a:spAutoFit/>
          </a:bodyPr>
          <a:lstStyle/>
          <a:p>
            <a:pPr marL="122764"/>
            <a:r>
              <a:rPr lang="lt-LT" sz="1300" smtClean="0">
                <a:solidFill>
                  <a:schemeClr val="tx2"/>
                </a:solidFill>
                <a:latin typeface="Calibri"/>
                <a:cs typeface="Calibri"/>
              </a:rPr>
              <a:t>SVVPP Komisija </a:t>
            </a:r>
          </a:p>
          <a:p>
            <a:pPr marL="122764"/>
            <a:r>
              <a:rPr lang="pt-BR" sz="1300" smtClean="0">
                <a:solidFill>
                  <a:schemeClr val="tx2"/>
                </a:solidFill>
                <a:latin typeface="Calibri"/>
                <a:cs typeface="Calibri"/>
              </a:rPr>
              <a:t>svarsto </a:t>
            </a:r>
            <a:r>
              <a:rPr lang="pt-BR" sz="1300">
                <a:solidFill>
                  <a:schemeClr val="tx2"/>
                </a:solidFill>
                <a:latin typeface="Calibri"/>
                <a:cs typeface="Calibri"/>
              </a:rPr>
              <a:t>ir vertina pateiktas paraiškas</a:t>
            </a:r>
            <a:endParaRPr sz="1300">
              <a:solidFill>
                <a:schemeClr val="tx2"/>
              </a:solidFill>
              <a:latin typeface="Calibri"/>
              <a:cs typeface="Calibri"/>
            </a:endParaRPr>
          </a:p>
        </p:txBody>
      </p:sp>
      <p:sp>
        <p:nvSpPr>
          <p:cNvPr id="53" name="object 53"/>
          <p:cNvSpPr txBox="1"/>
          <p:nvPr/>
        </p:nvSpPr>
        <p:spPr>
          <a:xfrm>
            <a:off x="4752847" y="4196080"/>
            <a:ext cx="1349249" cy="1652587"/>
          </a:xfrm>
          <a:prstGeom prst="rect">
            <a:avLst/>
          </a:prstGeom>
          <a:ln w="15240">
            <a:solidFill>
              <a:srgbClr val="42BCC5"/>
            </a:solidFill>
          </a:ln>
        </p:spPr>
        <p:txBody>
          <a:bodyPr vert="horz" wrap="square" lIns="0" tIns="51645" rIns="0" bIns="0" rtlCol="0">
            <a:spAutoFit/>
          </a:bodyPr>
          <a:lstStyle/>
          <a:p>
            <a:pPr marL="121070" marR="263307">
              <a:spcBef>
                <a:spcPts val="407"/>
              </a:spcBef>
            </a:pPr>
            <a:r>
              <a:rPr lang="lt-LT" sz="1300" spc="-13" smtClean="0">
                <a:solidFill>
                  <a:srgbClr val="114A6C"/>
                </a:solidFill>
                <a:latin typeface="Calibri"/>
                <a:cs typeface="Calibri"/>
              </a:rPr>
              <a:t>Programos sekretorius</a:t>
            </a:r>
            <a:r>
              <a:rPr lang="lt-LT" sz="1300" spc="-53" smtClean="0">
                <a:solidFill>
                  <a:srgbClr val="114A6C"/>
                </a:solidFill>
                <a:latin typeface="Calibri"/>
                <a:cs typeface="Calibri"/>
              </a:rPr>
              <a:t>, </a:t>
            </a:r>
            <a:r>
              <a:rPr lang="lt-LT" sz="1300" spc="-53">
                <a:solidFill>
                  <a:srgbClr val="114A6C"/>
                </a:solidFill>
                <a:latin typeface="Calibri"/>
                <a:cs typeface="Calibri"/>
              </a:rPr>
              <a:t>pastebėjęs trūkumų paraiškoje ir jos prieduose, </a:t>
            </a:r>
            <a:r>
              <a:rPr lang="lt-LT" sz="1300" spc="-53" smtClean="0">
                <a:solidFill>
                  <a:srgbClr val="114A6C"/>
                </a:solidFill>
                <a:latin typeface="Calibri"/>
                <a:cs typeface="Calibri"/>
              </a:rPr>
              <a:t>apie </a:t>
            </a:r>
            <a:r>
              <a:rPr lang="lt-LT" sz="1300" spc="-53">
                <a:solidFill>
                  <a:srgbClr val="114A6C"/>
                </a:solidFill>
                <a:latin typeface="Calibri"/>
                <a:cs typeface="Calibri"/>
              </a:rPr>
              <a:t>tai informuoja </a:t>
            </a:r>
            <a:r>
              <a:rPr lang="lt-LT" sz="1300" spc="-53" smtClean="0">
                <a:solidFill>
                  <a:srgbClr val="114A6C"/>
                </a:solidFill>
                <a:latin typeface="Calibri"/>
                <a:cs typeface="Calibri"/>
              </a:rPr>
              <a:t>pareiškėją</a:t>
            </a:r>
            <a:r>
              <a:rPr lang="lt-LT" sz="1300" spc="-53">
                <a:solidFill>
                  <a:srgbClr val="114A6C"/>
                </a:solidFill>
                <a:latin typeface="Calibri"/>
                <a:cs typeface="Calibri"/>
              </a:rPr>
              <a:t> </a:t>
            </a:r>
            <a:endParaRPr sz="1300">
              <a:latin typeface="Calibri"/>
              <a:cs typeface="Calibri"/>
            </a:endParaRPr>
          </a:p>
        </p:txBody>
      </p:sp>
      <p:sp>
        <p:nvSpPr>
          <p:cNvPr id="54" name="object 54"/>
          <p:cNvSpPr txBox="1"/>
          <p:nvPr/>
        </p:nvSpPr>
        <p:spPr>
          <a:xfrm>
            <a:off x="1836929" y="4161535"/>
            <a:ext cx="1620520" cy="1250768"/>
          </a:xfrm>
          <a:prstGeom prst="rect">
            <a:avLst/>
          </a:prstGeom>
          <a:ln w="15239">
            <a:solidFill>
              <a:srgbClr val="1AA3BD"/>
            </a:solidFill>
          </a:ln>
        </p:spPr>
        <p:txBody>
          <a:bodyPr vert="horz" wrap="square" lIns="0" tIns="49952" rIns="0" bIns="0" rtlCol="0">
            <a:spAutoFit/>
          </a:bodyPr>
          <a:lstStyle/>
          <a:p>
            <a:pPr marL="122764" marR="352205">
              <a:spcBef>
                <a:spcPts val="393"/>
              </a:spcBef>
            </a:pPr>
            <a:r>
              <a:rPr lang="en-US" sz="1300" spc="-13">
                <a:solidFill>
                  <a:srgbClr val="114A6C"/>
                </a:solidFill>
                <a:latin typeface="Calibri"/>
                <a:cs typeface="Calibri"/>
              </a:rPr>
              <a:t>Gautos paraiškos </a:t>
            </a:r>
            <a:r>
              <a:rPr lang="en-US" sz="1300" spc="-13" smtClean="0">
                <a:solidFill>
                  <a:srgbClr val="114A6C"/>
                </a:solidFill>
                <a:latin typeface="Calibri"/>
                <a:cs typeface="Calibri"/>
              </a:rPr>
              <a:t>registruoja</a:t>
            </a:r>
            <a:r>
              <a:rPr lang="lt-LT" sz="1300" spc="-13" smtClean="0">
                <a:solidFill>
                  <a:srgbClr val="114A6C"/>
                </a:solidFill>
                <a:latin typeface="Calibri"/>
                <a:cs typeface="Calibri"/>
              </a:rPr>
              <a:t>m</a:t>
            </a:r>
            <a:r>
              <a:rPr lang="en-US" sz="1300" spc="-13" smtClean="0">
                <a:solidFill>
                  <a:srgbClr val="114A6C"/>
                </a:solidFill>
                <a:latin typeface="Calibri"/>
                <a:cs typeface="Calibri"/>
              </a:rPr>
              <a:t>os</a:t>
            </a:r>
            <a:r>
              <a:rPr lang="en-US" sz="1300" spc="-13">
                <a:solidFill>
                  <a:srgbClr val="114A6C"/>
                </a:solidFill>
                <a:latin typeface="Calibri"/>
                <a:cs typeface="Calibri"/>
              </a:rPr>
              <a:t>, nurodant numerį, registracijos datą ir laiką</a:t>
            </a:r>
            <a:endParaRPr sz="1300">
              <a:latin typeface="Calibri"/>
              <a:cs typeface="Calibri"/>
            </a:endParaRPr>
          </a:p>
        </p:txBody>
      </p:sp>
      <p:grpSp>
        <p:nvGrpSpPr>
          <p:cNvPr id="55" name="object 55"/>
          <p:cNvGrpSpPr/>
          <p:nvPr/>
        </p:nvGrpSpPr>
        <p:grpSpPr>
          <a:xfrm>
            <a:off x="526288" y="6201663"/>
            <a:ext cx="8355753" cy="264160"/>
            <a:chOff x="394715" y="4651247"/>
            <a:chExt cx="6266815" cy="198120"/>
          </a:xfrm>
        </p:grpSpPr>
        <p:sp>
          <p:nvSpPr>
            <p:cNvPr id="56" name="object 56"/>
            <p:cNvSpPr/>
            <p:nvPr/>
          </p:nvSpPr>
          <p:spPr>
            <a:xfrm>
              <a:off x="396239" y="4652771"/>
              <a:ext cx="6263640" cy="195580"/>
            </a:xfrm>
            <a:custGeom>
              <a:avLst/>
              <a:gdLst/>
              <a:ahLst/>
              <a:cxnLst/>
              <a:rect l="l" t="t" r="r" b="b"/>
              <a:pathLst>
                <a:path w="6263640" h="195579">
                  <a:moveTo>
                    <a:pt x="6263640" y="0"/>
                  </a:moveTo>
                  <a:lnTo>
                    <a:pt x="0" y="0"/>
                  </a:lnTo>
                  <a:lnTo>
                    <a:pt x="0" y="195071"/>
                  </a:lnTo>
                  <a:lnTo>
                    <a:pt x="6263640" y="195071"/>
                  </a:lnTo>
                  <a:lnTo>
                    <a:pt x="6263640" y="0"/>
                  </a:lnTo>
                  <a:close/>
                </a:path>
              </a:pathLst>
            </a:custGeom>
            <a:solidFill>
              <a:srgbClr val="C8C8C8"/>
            </a:solidFill>
          </p:spPr>
          <p:txBody>
            <a:bodyPr wrap="square" lIns="0" tIns="0" rIns="0" bIns="0" rtlCol="0"/>
            <a:lstStyle/>
            <a:p>
              <a:endParaRPr/>
            </a:p>
          </p:txBody>
        </p:sp>
        <p:sp>
          <p:nvSpPr>
            <p:cNvPr id="57" name="object 57"/>
            <p:cNvSpPr/>
            <p:nvPr/>
          </p:nvSpPr>
          <p:spPr>
            <a:xfrm>
              <a:off x="396239" y="4652771"/>
              <a:ext cx="6263640" cy="195580"/>
            </a:xfrm>
            <a:custGeom>
              <a:avLst/>
              <a:gdLst/>
              <a:ahLst/>
              <a:cxnLst/>
              <a:rect l="l" t="t" r="r" b="b"/>
              <a:pathLst>
                <a:path w="6263640" h="195579">
                  <a:moveTo>
                    <a:pt x="0" y="195071"/>
                  </a:moveTo>
                  <a:lnTo>
                    <a:pt x="6263640" y="195071"/>
                  </a:lnTo>
                  <a:lnTo>
                    <a:pt x="6263640" y="0"/>
                  </a:lnTo>
                  <a:lnTo>
                    <a:pt x="0" y="0"/>
                  </a:lnTo>
                  <a:lnTo>
                    <a:pt x="0" y="195071"/>
                  </a:lnTo>
                  <a:close/>
                </a:path>
              </a:pathLst>
            </a:custGeom>
            <a:ln w="3175">
              <a:solidFill>
                <a:srgbClr val="FFFFFF"/>
              </a:solidFill>
            </a:ln>
          </p:spPr>
          <p:txBody>
            <a:bodyPr wrap="square" lIns="0" tIns="0" rIns="0" bIns="0" rtlCol="0"/>
            <a:lstStyle/>
            <a:p>
              <a:endParaRPr/>
            </a:p>
          </p:txBody>
        </p:sp>
      </p:grpSp>
      <p:sp>
        <p:nvSpPr>
          <p:cNvPr id="58" name="object 58"/>
          <p:cNvSpPr txBox="1"/>
          <p:nvPr/>
        </p:nvSpPr>
        <p:spPr>
          <a:xfrm>
            <a:off x="528320" y="6203695"/>
            <a:ext cx="8351520" cy="260773"/>
          </a:xfrm>
          <a:prstGeom prst="rect">
            <a:avLst/>
          </a:prstGeom>
        </p:spPr>
        <p:txBody>
          <a:bodyPr vert="horz" wrap="square" lIns="0" tIns="0" rIns="0" bIns="0" rtlCol="0">
            <a:spAutoFit/>
          </a:bodyPr>
          <a:lstStyle/>
          <a:p>
            <a:pPr algn="ctr">
              <a:lnSpc>
                <a:spcPts val="2040"/>
              </a:lnSpc>
            </a:pPr>
            <a:r>
              <a:rPr lang="lt-LT" sz="1900" b="1" smtClean="0">
                <a:solidFill>
                  <a:srgbClr val="5C5C5C"/>
                </a:solidFill>
                <a:latin typeface="Calibri"/>
                <a:cs typeface="Calibri"/>
              </a:rPr>
              <a:t>Kvietimo laikotarpiu ir pasibaigus kvietimui</a:t>
            </a:r>
            <a:endParaRPr sz="1900">
              <a:latin typeface="Calibri"/>
              <a:cs typeface="Calibri"/>
            </a:endParaRPr>
          </a:p>
        </p:txBody>
      </p:sp>
      <p:sp>
        <p:nvSpPr>
          <p:cNvPr id="59" name="object 59"/>
          <p:cNvSpPr txBox="1"/>
          <p:nvPr/>
        </p:nvSpPr>
        <p:spPr>
          <a:xfrm>
            <a:off x="9013952" y="6203695"/>
            <a:ext cx="2699173" cy="260773"/>
          </a:xfrm>
          <a:prstGeom prst="rect">
            <a:avLst/>
          </a:prstGeom>
        </p:spPr>
        <p:txBody>
          <a:bodyPr vert="horz" wrap="square" lIns="0" tIns="0" rIns="0" bIns="0" rtlCol="0">
            <a:spAutoFit/>
          </a:bodyPr>
          <a:lstStyle/>
          <a:p>
            <a:pPr marL="2540" algn="ctr">
              <a:lnSpc>
                <a:spcPts val="2040"/>
              </a:lnSpc>
            </a:pPr>
            <a:r>
              <a:rPr lang="lt-LT" sz="1900" b="1" spc="-7" smtClean="0">
                <a:solidFill>
                  <a:srgbClr val="5C5C5C"/>
                </a:solidFill>
                <a:latin typeface="Calibri"/>
                <a:cs typeface="Calibri"/>
              </a:rPr>
              <a:t>Įvykus posėdžiui</a:t>
            </a:r>
            <a:endParaRPr sz="1900">
              <a:latin typeface="Calibri"/>
              <a:cs typeface="Calibri"/>
            </a:endParaRPr>
          </a:p>
        </p:txBody>
      </p:sp>
    </p:spTree>
    <p:extLst>
      <p:ext uri="{BB962C8B-B14F-4D97-AF65-F5344CB8AC3E}">
        <p14:creationId xmlns:p14="http://schemas.microsoft.com/office/powerpoint/2010/main" val="130401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C893A6A-2C85-3847-8EDE-E70BB6379833}"/>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4" name="Slide Number Placeholder 3">
            <a:extLst>
              <a:ext uri="{FF2B5EF4-FFF2-40B4-BE49-F238E27FC236}">
                <a16:creationId xmlns="" xmlns:a16="http://schemas.microsoft.com/office/drawing/2014/main" id="{71BBD6F9-908D-1B4E-B832-E5BDA5846009}"/>
              </a:ext>
            </a:extLst>
          </p:cNvPr>
          <p:cNvSpPr>
            <a:spLocks noGrp="1"/>
          </p:cNvSpPr>
          <p:nvPr>
            <p:ph type="sldNum" sz="quarter" idx="12"/>
          </p:nvPr>
        </p:nvSpPr>
        <p:spPr/>
        <p:txBody>
          <a:bodyPr/>
          <a:lstStyle/>
          <a:p>
            <a:fld id="{3FAD04EE-1878-2047-8E3A-873E54783374}" type="slidenum">
              <a:rPr lang="x-none" smtClean="0"/>
              <a:t>9</a:t>
            </a:fld>
            <a:endParaRPr lang="x-none"/>
          </a:p>
        </p:txBody>
      </p:sp>
      <p:sp>
        <p:nvSpPr>
          <p:cNvPr id="9" name="object 3"/>
          <p:cNvSpPr txBox="1">
            <a:spLocks/>
          </p:cNvSpPr>
          <p:nvPr/>
        </p:nvSpPr>
        <p:spPr>
          <a:xfrm>
            <a:off x="287867" y="387096"/>
            <a:ext cx="7068897" cy="602827"/>
          </a:xfrm>
          <a:prstGeom prst="rect">
            <a:avLst/>
          </a:prstGeom>
        </p:spPr>
        <p:txBody>
          <a:bodyPr vert="horz" wrap="square" lIns="0" tIns="16086" rIns="0" bIns="0" rtlCol="0" anchor="b" anchorCtr="0">
            <a:spAutoFit/>
          </a:bodyPr>
          <a:lstStyle>
            <a:lvl1pPr algn="ctr"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16933">
              <a:lnSpc>
                <a:spcPct val="100000"/>
              </a:lnSpc>
              <a:spcBef>
                <a:spcPts val="127"/>
              </a:spcBef>
            </a:pPr>
            <a:r>
              <a:rPr lang="en-US" sz="3700" spc="-20" smtClean="0">
                <a:solidFill>
                  <a:srgbClr val="929292"/>
                </a:solidFill>
              </a:rPr>
              <a:t>Kada</a:t>
            </a:r>
            <a:r>
              <a:rPr lang="en-US" sz="3700" spc="-7" smtClean="0">
                <a:solidFill>
                  <a:srgbClr val="929292"/>
                </a:solidFill>
              </a:rPr>
              <a:t> ir</a:t>
            </a:r>
            <a:r>
              <a:rPr lang="en-US" sz="3700" spc="-27" smtClean="0">
                <a:solidFill>
                  <a:srgbClr val="929292"/>
                </a:solidFill>
              </a:rPr>
              <a:t> </a:t>
            </a:r>
            <a:r>
              <a:rPr lang="en-US" sz="3700" spc="-20" smtClean="0">
                <a:solidFill>
                  <a:srgbClr val="929292"/>
                </a:solidFill>
              </a:rPr>
              <a:t>kaip</a:t>
            </a:r>
            <a:r>
              <a:rPr lang="en-US" sz="3700" smtClean="0">
                <a:solidFill>
                  <a:srgbClr val="929292"/>
                </a:solidFill>
              </a:rPr>
              <a:t> </a:t>
            </a:r>
            <a:r>
              <a:rPr lang="en-US" sz="3700" spc="-20" smtClean="0">
                <a:solidFill>
                  <a:srgbClr val="929292"/>
                </a:solidFill>
              </a:rPr>
              <a:t>pateikti</a:t>
            </a:r>
            <a:r>
              <a:rPr lang="en-US" sz="3700" spc="-7" smtClean="0">
                <a:solidFill>
                  <a:srgbClr val="929292"/>
                </a:solidFill>
              </a:rPr>
              <a:t> </a:t>
            </a:r>
            <a:r>
              <a:rPr lang="en-US" sz="3700" spc="-20" smtClean="0">
                <a:solidFill>
                  <a:srgbClr val="929292"/>
                </a:solidFill>
              </a:rPr>
              <a:t>paraišką?</a:t>
            </a:r>
            <a:endParaRPr lang="en-US" sz="3700"/>
          </a:p>
        </p:txBody>
      </p:sp>
      <p:grpSp>
        <p:nvGrpSpPr>
          <p:cNvPr id="10" name="object 4"/>
          <p:cNvGrpSpPr/>
          <p:nvPr/>
        </p:nvGrpSpPr>
        <p:grpSpPr>
          <a:xfrm>
            <a:off x="701038" y="2446724"/>
            <a:ext cx="10942320" cy="1745827"/>
            <a:chOff x="533400" y="1110996"/>
            <a:chExt cx="8206740" cy="1309370"/>
          </a:xfrm>
        </p:grpSpPr>
        <p:pic>
          <p:nvPicPr>
            <p:cNvPr id="11" name="object 5"/>
            <p:cNvPicPr/>
            <p:nvPr/>
          </p:nvPicPr>
          <p:blipFill>
            <a:blip r:embed="rId2" cstate="print"/>
            <a:stretch>
              <a:fillRect/>
            </a:stretch>
          </p:blipFill>
          <p:spPr>
            <a:xfrm>
              <a:off x="1414272" y="1110996"/>
              <a:ext cx="6444996" cy="1309115"/>
            </a:xfrm>
            <a:prstGeom prst="rect">
              <a:avLst/>
            </a:prstGeom>
          </p:spPr>
        </p:pic>
        <p:sp>
          <p:nvSpPr>
            <p:cNvPr id="12" name="object 6"/>
            <p:cNvSpPr/>
            <p:nvPr/>
          </p:nvSpPr>
          <p:spPr>
            <a:xfrm>
              <a:off x="533400" y="1469135"/>
              <a:ext cx="8206740" cy="393700"/>
            </a:xfrm>
            <a:custGeom>
              <a:avLst/>
              <a:gdLst/>
              <a:ahLst/>
              <a:cxnLst/>
              <a:rect l="l" t="t" r="r" b="b"/>
              <a:pathLst>
                <a:path w="8206740" h="393700">
                  <a:moveTo>
                    <a:pt x="880872" y="0"/>
                  </a:moveTo>
                  <a:lnTo>
                    <a:pt x="0" y="0"/>
                  </a:lnTo>
                  <a:lnTo>
                    <a:pt x="0" y="275844"/>
                  </a:lnTo>
                  <a:lnTo>
                    <a:pt x="0" y="393192"/>
                  </a:lnTo>
                  <a:lnTo>
                    <a:pt x="880872" y="393192"/>
                  </a:lnTo>
                  <a:lnTo>
                    <a:pt x="880872" y="275844"/>
                  </a:lnTo>
                  <a:lnTo>
                    <a:pt x="880872" y="0"/>
                  </a:lnTo>
                  <a:close/>
                </a:path>
                <a:path w="8206740" h="393700">
                  <a:moveTo>
                    <a:pt x="8206740" y="0"/>
                  </a:moveTo>
                  <a:lnTo>
                    <a:pt x="7325868" y="0"/>
                  </a:lnTo>
                  <a:lnTo>
                    <a:pt x="7325868" y="275844"/>
                  </a:lnTo>
                  <a:lnTo>
                    <a:pt x="7325868" y="393192"/>
                  </a:lnTo>
                  <a:lnTo>
                    <a:pt x="8206740" y="393192"/>
                  </a:lnTo>
                  <a:lnTo>
                    <a:pt x="8206740" y="275844"/>
                  </a:lnTo>
                  <a:lnTo>
                    <a:pt x="8206740" y="0"/>
                  </a:lnTo>
                  <a:close/>
                </a:path>
              </a:pathLst>
            </a:custGeom>
            <a:solidFill>
              <a:srgbClr val="114A6C"/>
            </a:solidFill>
          </p:spPr>
          <p:txBody>
            <a:bodyPr wrap="square" lIns="0" tIns="0" rIns="0" bIns="0" rtlCol="0"/>
            <a:lstStyle/>
            <a:p>
              <a:endParaRPr/>
            </a:p>
          </p:txBody>
        </p:sp>
        <p:sp>
          <p:nvSpPr>
            <p:cNvPr id="13" name="object 7"/>
            <p:cNvSpPr/>
            <p:nvPr/>
          </p:nvSpPr>
          <p:spPr>
            <a:xfrm>
              <a:off x="937259" y="1299972"/>
              <a:ext cx="7391400" cy="445134"/>
            </a:xfrm>
            <a:custGeom>
              <a:avLst/>
              <a:gdLst/>
              <a:ahLst/>
              <a:cxnLst/>
              <a:rect l="l" t="t" r="r" b="b"/>
              <a:pathLst>
                <a:path w="7391400" h="445135">
                  <a:moveTo>
                    <a:pt x="7391400" y="0"/>
                  </a:moveTo>
                  <a:lnTo>
                    <a:pt x="0" y="0"/>
                  </a:lnTo>
                  <a:lnTo>
                    <a:pt x="0" y="445008"/>
                  </a:lnTo>
                  <a:lnTo>
                    <a:pt x="7391400" y="445008"/>
                  </a:lnTo>
                  <a:lnTo>
                    <a:pt x="7391400" y="0"/>
                  </a:lnTo>
                  <a:close/>
                </a:path>
              </a:pathLst>
            </a:custGeom>
            <a:solidFill>
              <a:srgbClr val="176390"/>
            </a:solidFill>
          </p:spPr>
          <p:txBody>
            <a:bodyPr wrap="square" lIns="0" tIns="0" rIns="0" bIns="0" rtlCol="0"/>
            <a:lstStyle/>
            <a:p>
              <a:endParaRPr/>
            </a:p>
          </p:txBody>
        </p:sp>
        <p:sp>
          <p:nvSpPr>
            <p:cNvPr id="14" name="object 8"/>
            <p:cNvSpPr/>
            <p:nvPr/>
          </p:nvSpPr>
          <p:spPr>
            <a:xfrm>
              <a:off x="944880" y="1744979"/>
              <a:ext cx="7383780" cy="68580"/>
            </a:xfrm>
            <a:custGeom>
              <a:avLst/>
              <a:gdLst/>
              <a:ahLst/>
              <a:cxnLst/>
              <a:rect l="l" t="t" r="r" b="b"/>
              <a:pathLst>
                <a:path w="7383780" h="68580">
                  <a:moveTo>
                    <a:pt x="469392" y="0"/>
                  </a:moveTo>
                  <a:lnTo>
                    <a:pt x="0" y="0"/>
                  </a:lnTo>
                  <a:lnTo>
                    <a:pt x="469392" y="68580"/>
                  </a:lnTo>
                  <a:lnTo>
                    <a:pt x="469392" y="0"/>
                  </a:lnTo>
                  <a:close/>
                </a:path>
                <a:path w="7383780" h="68580">
                  <a:moveTo>
                    <a:pt x="7383780" y="0"/>
                  </a:moveTo>
                  <a:lnTo>
                    <a:pt x="6914388" y="0"/>
                  </a:lnTo>
                  <a:lnTo>
                    <a:pt x="6914388" y="68580"/>
                  </a:lnTo>
                  <a:lnTo>
                    <a:pt x="7383780" y="0"/>
                  </a:lnTo>
                  <a:close/>
                </a:path>
              </a:pathLst>
            </a:custGeom>
            <a:solidFill>
              <a:srgbClr val="0C3147"/>
            </a:solidFill>
          </p:spPr>
          <p:txBody>
            <a:bodyPr wrap="square" lIns="0" tIns="0" rIns="0" bIns="0" rtlCol="0"/>
            <a:lstStyle/>
            <a:p>
              <a:endParaRPr/>
            </a:p>
          </p:txBody>
        </p:sp>
      </p:grpSp>
      <p:grpSp>
        <p:nvGrpSpPr>
          <p:cNvPr id="15" name="object 9"/>
          <p:cNvGrpSpPr/>
          <p:nvPr/>
        </p:nvGrpSpPr>
        <p:grpSpPr>
          <a:xfrm>
            <a:off x="727287" y="4457961"/>
            <a:ext cx="10926233" cy="2220421"/>
            <a:chOff x="533400" y="2522220"/>
            <a:chExt cx="8194675" cy="2304415"/>
          </a:xfrm>
        </p:grpSpPr>
        <p:pic>
          <p:nvPicPr>
            <p:cNvPr id="16" name="object 10"/>
            <p:cNvPicPr/>
            <p:nvPr/>
          </p:nvPicPr>
          <p:blipFill>
            <a:blip r:embed="rId3" cstate="print"/>
            <a:stretch>
              <a:fillRect/>
            </a:stretch>
          </p:blipFill>
          <p:spPr>
            <a:xfrm>
              <a:off x="1412747" y="2522220"/>
              <a:ext cx="6446520" cy="2304288"/>
            </a:xfrm>
            <a:prstGeom prst="rect">
              <a:avLst/>
            </a:prstGeom>
          </p:spPr>
        </p:pic>
        <p:sp>
          <p:nvSpPr>
            <p:cNvPr id="17" name="object 11"/>
            <p:cNvSpPr/>
            <p:nvPr/>
          </p:nvSpPr>
          <p:spPr>
            <a:xfrm>
              <a:off x="533400" y="2819399"/>
              <a:ext cx="8194675" cy="393700"/>
            </a:xfrm>
            <a:custGeom>
              <a:avLst/>
              <a:gdLst/>
              <a:ahLst/>
              <a:cxnLst/>
              <a:rect l="l" t="t" r="r" b="b"/>
              <a:pathLst>
                <a:path w="8194675" h="393700">
                  <a:moveTo>
                    <a:pt x="879348" y="0"/>
                  </a:moveTo>
                  <a:lnTo>
                    <a:pt x="0" y="0"/>
                  </a:lnTo>
                  <a:lnTo>
                    <a:pt x="0" y="275844"/>
                  </a:lnTo>
                  <a:lnTo>
                    <a:pt x="0" y="393192"/>
                  </a:lnTo>
                  <a:lnTo>
                    <a:pt x="879348" y="393192"/>
                  </a:lnTo>
                  <a:lnTo>
                    <a:pt x="879348" y="275844"/>
                  </a:lnTo>
                  <a:lnTo>
                    <a:pt x="879348" y="0"/>
                  </a:lnTo>
                  <a:close/>
                </a:path>
                <a:path w="8194675" h="393700">
                  <a:moveTo>
                    <a:pt x="8194548" y="0"/>
                  </a:moveTo>
                  <a:lnTo>
                    <a:pt x="7315200" y="0"/>
                  </a:lnTo>
                  <a:lnTo>
                    <a:pt x="7315200" y="275844"/>
                  </a:lnTo>
                  <a:lnTo>
                    <a:pt x="7315200" y="393192"/>
                  </a:lnTo>
                  <a:lnTo>
                    <a:pt x="8194548" y="393192"/>
                  </a:lnTo>
                  <a:lnTo>
                    <a:pt x="8194548" y="275844"/>
                  </a:lnTo>
                  <a:lnTo>
                    <a:pt x="8194548" y="0"/>
                  </a:lnTo>
                  <a:close/>
                </a:path>
              </a:pathLst>
            </a:custGeom>
            <a:solidFill>
              <a:srgbClr val="006481"/>
            </a:solidFill>
          </p:spPr>
          <p:txBody>
            <a:bodyPr wrap="square" lIns="0" tIns="0" rIns="0" bIns="0" rtlCol="0"/>
            <a:lstStyle/>
            <a:p>
              <a:endParaRPr/>
            </a:p>
          </p:txBody>
        </p:sp>
        <p:sp>
          <p:nvSpPr>
            <p:cNvPr id="18" name="object 12"/>
            <p:cNvSpPr/>
            <p:nvPr/>
          </p:nvSpPr>
          <p:spPr>
            <a:xfrm>
              <a:off x="937259" y="2650236"/>
              <a:ext cx="7381240" cy="445134"/>
            </a:xfrm>
            <a:custGeom>
              <a:avLst/>
              <a:gdLst/>
              <a:ahLst/>
              <a:cxnLst/>
              <a:rect l="l" t="t" r="r" b="b"/>
              <a:pathLst>
                <a:path w="7381240" h="445135">
                  <a:moveTo>
                    <a:pt x="7380732" y="0"/>
                  </a:moveTo>
                  <a:lnTo>
                    <a:pt x="0" y="0"/>
                  </a:lnTo>
                  <a:lnTo>
                    <a:pt x="0" y="445007"/>
                  </a:lnTo>
                  <a:lnTo>
                    <a:pt x="7380732" y="445007"/>
                  </a:lnTo>
                  <a:lnTo>
                    <a:pt x="7380732" y="0"/>
                  </a:lnTo>
                  <a:close/>
                </a:path>
              </a:pathLst>
            </a:custGeom>
            <a:solidFill>
              <a:srgbClr val="0086AC"/>
            </a:solidFill>
          </p:spPr>
          <p:txBody>
            <a:bodyPr wrap="square" lIns="0" tIns="0" rIns="0" bIns="0" rtlCol="0"/>
            <a:lstStyle/>
            <a:p>
              <a:endParaRPr/>
            </a:p>
          </p:txBody>
        </p:sp>
        <p:sp>
          <p:nvSpPr>
            <p:cNvPr id="19" name="object 13"/>
            <p:cNvSpPr/>
            <p:nvPr/>
          </p:nvSpPr>
          <p:spPr>
            <a:xfrm>
              <a:off x="943356" y="3095243"/>
              <a:ext cx="7374890" cy="68580"/>
            </a:xfrm>
            <a:custGeom>
              <a:avLst/>
              <a:gdLst/>
              <a:ahLst/>
              <a:cxnLst/>
              <a:rect l="l" t="t" r="r" b="b"/>
              <a:pathLst>
                <a:path w="7374890" h="68580">
                  <a:moveTo>
                    <a:pt x="469392" y="0"/>
                  </a:moveTo>
                  <a:lnTo>
                    <a:pt x="0" y="0"/>
                  </a:lnTo>
                  <a:lnTo>
                    <a:pt x="469392" y="68580"/>
                  </a:lnTo>
                  <a:lnTo>
                    <a:pt x="469392" y="0"/>
                  </a:lnTo>
                  <a:close/>
                </a:path>
                <a:path w="7374890" h="68580">
                  <a:moveTo>
                    <a:pt x="7374636" y="0"/>
                  </a:moveTo>
                  <a:lnTo>
                    <a:pt x="6905244" y="0"/>
                  </a:lnTo>
                  <a:lnTo>
                    <a:pt x="6905244" y="68580"/>
                  </a:lnTo>
                  <a:lnTo>
                    <a:pt x="7374636" y="0"/>
                  </a:lnTo>
                  <a:close/>
                </a:path>
              </a:pathLst>
            </a:custGeom>
            <a:solidFill>
              <a:srgbClr val="004355"/>
            </a:solidFill>
          </p:spPr>
          <p:txBody>
            <a:bodyPr wrap="square" lIns="0" tIns="0" rIns="0" bIns="0" rtlCol="0"/>
            <a:lstStyle/>
            <a:p>
              <a:endParaRPr/>
            </a:p>
          </p:txBody>
        </p:sp>
      </p:grpSp>
      <p:sp>
        <p:nvSpPr>
          <p:cNvPr id="20" name="object 15"/>
          <p:cNvSpPr txBox="1"/>
          <p:nvPr/>
        </p:nvSpPr>
        <p:spPr>
          <a:xfrm>
            <a:off x="2068237" y="3449176"/>
            <a:ext cx="8426873" cy="601874"/>
          </a:xfrm>
          <a:prstGeom prst="rect">
            <a:avLst/>
          </a:prstGeom>
        </p:spPr>
        <p:txBody>
          <a:bodyPr vert="horz" wrap="square" lIns="0" tIns="16933" rIns="0" bIns="0" rtlCol="0">
            <a:spAutoFit/>
          </a:bodyPr>
          <a:lstStyle/>
          <a:p>
            <a:pPr marL="16933">
              <a:spcBef>
                <a:spcPts val="133"/>
              </a:spcBef>
            </a:pPr>
            <a:r>
              <a:rPr lang="lt-LT" sz="1900" spc="-13" smtClean="0">
                <a:solidFill>
                  <a:srgbClr val="5C5C5C"/>
                </a:solidFill>
                <a:latin typeface="Calibri"/>
                <a:cs typeface="Calibri"/>
              </a:rPr>
              <a:t>	</a:t>
            </a:r>
            <a:r>
              <a:rPr sz="1900" spc="-13" smtClean="0">
                <a:solidFill>
                  <a:srgbClr val="5C5C5C"/>
                </a:solidFill>
                <a:latin typeface="Calibri"/>
                <a:cs typeface="Calibri"/>
              </a:rPr>
              <a:t>Paraiška</a:t>
            </a:r>
            <a:r>
              <a:rPr sz="1900" smtClean="0">
                <a:solidFill>
                  <a:srgbClr val="5C5C5C"/>
                </a:solidFill>
                <a:latin typeface="Calibri"/>
                <a:cs typeface="Calibri"/>
              </a:rPr>
              <a:t> </a:t>
            </a:r>
            <a:r>
              <a:rPr sz="1900" spc="-7" dirty="0">
                <a:solidFill>
                  <a:srgbClr val="5C5C5C"/>
                </a:solidFill>
                <a:latin typeface="Calibri"/>
                <a:cs typeface="Calibri"/>
              </a:rPr>
              <a:t>turi</a:t>
            </a:r>
            <a:r>
              <a:rPr sz="1900" spc="20" dirty="0">
                <a:solidFill>
                  <a:srgbClr val="5C5C5C"/>
                </a:solidFill>
                <a:latin typeface="Calibri"/>
                <a:cs typeface="Calibri"/>
              </a:rPr>
              <a:t> </a:t>
            </a:r>
            <a:r>
              <a:rPr sz="1900" spc="-7" dirty="0">
                <a:solidFill>
                  <a:srgbClr val="5C5C5C"/>
                </a:solidFill>
                <a:latin typeface="Calibri"/>
                <a:cs typeface="Calibri"/>
              </a:rPr>
              <a:t>būti</a:t>
            </a:r>
            <a:r>
              <a:rPr sz="1900" spc="13" dirty="0">
                <a:solidFill>
                  <a:srgbClr val="5C5C5C"/>
                </a:solidFill>
                <a:latin typeface="Calibri"/>
                <a:cs typeface="Calibri"/>
              </a:rPr>
              <a:t> </a:t>
            </a:r>
            <a:r>
              <a:rPr sz="1900" spc="-13">
                <a:solidFill>
                  <a:srgbClr val="5C5C5C"/>
                </a:solidFill>
                <a:latin typeface="Calibri"/>
                <a:cs typeface="Calibri"/>
              </a:rPr>
              <a:t>pateikta</a:t>
            </a:r>
            <a:r>
              <a:rPr sz="1900" spc="40">
                <a:solidFill>
                  <a:srgbClr val="5C5C5C"/>
                </a:solidFill>
                <a:latin typeface="Calibri"/>
                <a:cs typeface="Calibri"/>
              </a:rPr>
              <a:t> </a:t>
            </a:r>
            <a:r>
              <a:rPr lang="lt-LT" sz="1900" spc="-33" smtClean="0">
                <a:solidFill>
                  <a:srgbClr val="5C5C5C"/>
                </a:solidFill>
                <a:latin typeface="Calibri"/>
                <a:cs typeface="Calibri"/>
              </a:rPr>
              <a:t>Rokiškio rajono savivaldybės administracijai</a:t>
            </a:r>
            <a:r>
              <a:rPr sz="1900" spc="27" smtClean="0">
                <a:solidFill>
                  <a:srgbClr val="5C5C5C"/>
                </a:solidFill>
                <a:latin typeface="Calibri"/>
                <a:cs typeface="Calibri"/>
              </a:rPr>
              <a:t> </a:t>
            </a:r>
            <a:r>
              <a:rPr sz="1900">
                <a:solidFill>
                  <a:srgbClr val="5C5C5C"/>
                </a:solidFill>
                <a:latin typeface="Calibri"/>
                <a:cs typeface="Calibri"/>
              </a:rPr>
              <a:t>iki</a:t>
            </a:r>
            <a:r>
              <a:rPr sz="1900" spc="7">
                <a:solidFill>
                  <a:srgbClr val="5C5C5C"/>
                </a:solidFill>
                <a:latin typeface="Calibri"/>
                <a:cs typeface="Calibri"/>
              </a:rPr>
              <a:t> </a:t>
            </a:r>
            <a:r>
              <a:rPr lang="lt-LT" sz="1900" u="sng" spc="-7" smtClean="0">
                <a:solidFill>
                  <a:srgbClr val="5C5C5C"/>
                </a:solidFill>
                <a:uFill>
                  <a:solidFill>
                    <a:srgbClr val="5C5C5C"/>
                  </a:solidFill>
                </a:uFill>
                <a:latin typeface="Calibri"/>
                <a:cs typeface="Calibri"/>
              </a:rPr>
              <a:t>kvietime </a:t>
            </a:r>
            <a:r>
              <a:rPr sz="1900" spc="-13" smtClean="0">
                <a:solidFill>
                  <a:srgbClr val="5C5C5C"/>
                </a:solidFill>
                <a:latin typeface="Calibri"/>
                <a:cs typeface="Calibri"/>
              </a:rPr>
              <a:t>nurodytos</a:t>
            </a:r>
            <a:r>
              <a:rPr sz="1900" spc="7" smtClean="0">
                <a:solidFill>
                  <a:srgbClr val="5C5C5C"/>
                </a:solidFill>
                <a:latin typeface="Calibri"/>
                <a:cs typeface="Calibri"/>
              </a:rPr>
              <a:t> </a:t>
            </a:r>
            <a:r>
              <a:rPr sz="1900" spc="-7" dirty="0">
                <a:solidFill>
                  <a:srgbClr val="5C5C5C"/>
                </a:solidFill>
                <a:latin typeface="Calibri"/>
                <a:cs typeface="Calibri"/>
              </a:rPr>
              <a:t>datos.</a:t>
            </a:r>
            <a:endParaRPr sz="1900">
              <a:latin typeface="Calibri"/>
              <a:cs typeface="Calibri"/>
            </a:endParaRPr>
          </a:p>
        </p:txBody>
      </p:sp>
      <p:sp>
        <p:nvSpPr>
          <p:cNvPr id="21" name="object 14"/>
          <p:cNvSpPr txBox="1"/>
          <p:nvPr/>
        </p:nvSpPr>
        <p:spPr>
          <a:xfrm>
            <a:off x="2068238" y="5123658"/>
            <a:ext cx="8267254" cy="1479037"/>
          </a:xfrm>
          <a:prstGeom prst="rect">
            <a:avLst/>
          </a:prstGeom>
        </p:spPr>
        <p:txBody>
          <a:bodyPr vert="horz" wrap="square" lIns="0" tIns="16933" rIns="0" bIns="0" rtlCol="0">
            <a:spAutoFit/>
          </a:bodyPr>
          <a:lstStyle/>
          <a:p>
            <a:pPr algn="ctr">
              <a:spcBef>
                <a:spcPts val="133"/>
              </a:spcBef>
            </a:pPr>
            <a:r>
              <a:rPr lang="lt-LT" sz="1900" spc="-13" smtClean="0">
                <a:solidFill>
                  <a:srgbClr val="5C5C5C"/>
                </a:solidFill>
                <a:latin typeface="Calibri"/>
                <a:cs typeface="Calibri"/>
              </a:rPr>
              <a:t>	</a:t>
            </a:r>
            <a:r>
              <a:rPr sz="1900" spc="-13" smtClean="0">
                <a:solidFill>
                  <a:srgbClr val="5C5C5C"/>
                </a:solidFill>
                <a:latin typeface="Calibri"/>
                <a:cs typeface="Calibri"/>
              </a:rPr>
              <a:t>Paraiška</a:t>
            </a:r>
            <a:r>
              <a:rPr sz="1900" smtClean="0">
                <a:solidFill>
                  <a:srgbClr val="5C5C5C"/>
                </a:solidFill>
                <a:latin typeface="Calibri"/>
                <a:cs typeface="Calibri"/>
              </a:rPr>
              <a:t> </a:t>
            </a:r>
            <a:r>
              <a:rPr sz="1900" dirty="0">
                <a:solidFill>
                  <a:srgbClr val="5C5C5C"/>
                </a:solidFill>
                <a:latin typeface="Calibri"/>
                <a:cs typeface="Calibri"/>
              </a:rPr>
              <a:t>ir</a:t>
            </a:r>
            <a:r>
              <a:rPr sz="1900" spc="13" dirty="0">
                <a:solidFill>
                  <a:srgbClr val="5C5C5C"/>
                </a:solidFill>
                <a:latin typeface="Calibri"/>
                <a:cs typeface="Calibri"/>
              </a:rPr>
              <a:t> </a:t>
            </a:r>
            <a:r>
              <a:rPr sz="1900" spc="-7" dirty="0">
                <a:solidFill>
                  <a:srgbClr val="5C5C5C"/>
                </a:solidFill>
                <a:latin typeface="Calibri"/>
                <a:cs typeface="Calibri"/>
              </a:rPr>
              <a:t>jos</a:t>
            </a:r>
            <a:r>
              <a:rPr sz="1900" spc="-13" dirty="0">
                <a:solidFill>
                  <a:srgbClr val="5C5C5C"/>
                </a:solidFill>
                <a:latin typeface="Calibri"/>
                <a:cs typeface="Calibri"/>
              </a:rPr>
              <a:t> </a:t>
            </a:r>
            <a:r>
              <a:rPr sz="1900" spc="-7">
                <a:solidFill>
                  <a:srgbClr val="5C5C5C"/>
                </a:solidFill>
                <a:latin typeface="Calibri"/>
                <a:cs typeface="Calibri"/>
              </a:rPr>
              <a:t>priedai</a:t>
            </a:r>
            <a:r>
              <a:rPr sz="1900" spc="33">
                <a:solidFill>
                  <a:srgbClr val="5C5C5C"/>
                </a:solidFill>
                <a:latin typeface="Calibri"/>
                <a:cs typeface="Calibri"/>
              </a:rPr>
              <a:t> </a:t>
            </a:r>
            <a:r>
              <a:rPr lang="lt-LT" sz="1900" spc="-33" smtClean="0">
                <a:solidFill>
                  <a:srgbClr val="5C5C5C"/>
                </a:solidFill>
                <a:latin typeface="Calibri"/>
                <a:cs typeface="Calibri"/>
              </a:rPr>
              <a:t>gali būti atsiųsti </a:t>
            </a:r>
            <a:r>
              <a:rPr lang="lt-LT" sz="1900" spc="-33">
                <a:solidFill>
                  <a:srgbClr val="5C5C5C"/>
                </a:solidFill>
                <a:latin typeface="Calibri"/>
                <a:cs typeface="Calibri"/>
              </a:rPr>
              <a:t>paštu arba palikti Savivaldybės administracijos (Respublikos g. 94, Rokiškis) „viename langelyje“ (</a:t>
            </a:r>
            <a:r>
              <a:rPr lang="lt-LT" sz="1900" spc="-33" smtClean="0">
                <a:solidFill>
                  <a:srgbClr val="5C5C5C"/>
                </a:solidFill>
                <a:latin typeface="Calibri"/>
                <a:cs typeface="Calibri"/>
              </a:rPr>
              <a:t>popierinius </a:t>
            </a:r>
            <a:r>
              <a:rPr lang="lt-LT" sz="1900" spc="-33">
                <a:solidFill>
                  <a:srgbClr val="5C5C5C"/>
                </a:solidFill>
                <a:latin typeface="Calibri"/>
                <a:cs typeface="Calibri"/>
              </a:rPr>
              <a:t>variantus) arba, jei paraiškos ir privalomi pateikti dokumentai teikiami pasirašyti kvalifikuotu el. parašu, – siųsti  juos el. paštu  </a:t>
            </a:r>
            <a:r>
              <a:rPr lang="lt-LT" sz="1900" spc="-33" smtClean="0">
                <a:solidFill>
                  <a:srgbClr val="5C5C5C"/>
                </a:solidFill>
                <a:latin typeface="Calibri"/>
                <a:cs typeface="Calibri"/>
              </a:rPr>
              <a:t>savivaldybe@rokiskis.lt</a:t>
            </a:r>
            <a:r>
              <a:rPr lang="lt-LT" sz="1900" spc="-33">
                <a:solidFill>
                  <a:srgbClr val="5C5C5C"/>
                </a:solidFill>
                <a:latin typeface="Calibri"/>
                <a:cs typeface="Calibri"/>
              </a:rPr>
              <a:t>,  adresuojant Rokiškio rajono savivaldybės Strateginio </a:t>
            </a:r>
            <a:r>
              <a:rPr lang="lt-LT" sz="1900" spc="-33" smtClean="0">
                <a:solidFill>
                  <a:srgbClr val="5C5C5C"/>
                </a:solidFill>
                <a:latin typeface="Calibri"/>
                <a:cs typeface="Calibri"/>
              </a:rPr>
              <a:t>planavimo ir </a:t>
            </a:r>
            <a:r>
              <a:rPr lang="lt-LT" sz="1900" spc="-33">
                <a:solidFill>
                  <a:srgbClr val="5C5C5C"/>
                </a:solidFill>
                <a:latin typeface="Calibri"/>
                <a:cs typeface="Calibri"/>
              </a:rPr>
              <a:t>investicijų </a:t>
            </a:r>
            <a:r>
              <a:rPr lang="lt-LT" sz="1900" spc="-33" smtClean="0">
                <a:solidFill>
                  <a:srgbClr val="5C5C5C"/>
                </a:solidFill>
                <a:latin typeface="Calibri"/>
                <a:cs typeface="Calibri"/>
              </a:rPr>
              <a:t>skyriui.</a:t>
            </a:r>
          </a:p>
        </p:txBody>
      </p:sp>
    </p:spTree>
    <p:extLst>
      <p:ext uri="{BB962C8B-B14F-4D97-AF65-F5344CB8AC3E}">
        <p14:creationId xmlns:p14="http://schemas.microsoft.com/office/powerpoint/2010/main" val="3383355311"/>
      </p:ext>
    </p:extLst>
  </p:cSld>
  <p:clrMapOvr>
    <a:masterClrMapping/>
  </p:clrMapOvr>
</p:sld>
</file>

<file path=ppt/theme/theme1.xml><?xml version="1.0" encoding="utf-8"?>
<a:theme xmlns:a="http://schemas.openxmlformats.org/drawingml/2006/main" name="Office Theme">
  <a:themeElements>
    <a:clrScheme name="Rokiskis 1">
      <a:dk1>
        <a:srgbClr val="000000"/>
      </a:dk1>
      <a:lt1>
        <a:srgbClr val="FFFFFF"/>
      </a:lt1>
      <a:dk2>
        <a:srgbClr val="44546A"/>
      </a:dk2>
      <a:lt2>
        <a:srgbClr val="E7E6E6"/>
      </a:lt2>
      <a:accent1>
        <a:srgbClr val="0044D2"/>
      </a:accent1>
      <a:accent2>
        <a:srgbClr val="FF1D5A"/>
      </a:accent2>
      <a:accent3>
        <a:srgbClr val="FFCC37"/>
      </a:accent3>
      <a:accent4>
        <a:srgbClr val="668EE4"/>
      </a:accent4>
      <a:accent5>
        <a:srgbClr val="FFA4BD"/>
      </a:accent5>
      <a:accent6>
        <a:srgbClr val="FFEBAE"/>
      </a:accent6>
      <a:hlink>
        <a:srgbClr val="0044D2"/>
      </a:hlink>
      <a:folHlink>
        <a:srgbClr val="668EE4"/>
      </a:folHlink>
    </a:clrScheme>
    <a:fontScheme name="Rokiškis">
      <a:majorFont>
        <a:latin typeface="Antipo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1AA3BD"/>
        </a:solidFill>
      </a:spPr>
      <a:bodyPr vert="horz" wrap="square" lIns="0" tIns="0" rIns="0" bIns="0" rtlCol="0">
        <a:spAutoFit/>
      </a:bodyPr>
      <a:lstStyle>
        <a:defPPr>
          <a:defRPr sz="1800" b="1" smtClean="0">
            <a:solidFill>
              <a:schemeClr val="bg1"/>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TotalTime>
  <Words>2809</Words>
  <Application>Microsoft Office PowerPoint</Application>
  <PresentationFormat>Pasirinktinai</PresentationFormat>
  <Paragraphs>378</Paragraphs>
  <Slides>31</Slides>
  <Notes>6</Notes>
  <HiddenSlides>0</HiddenSlides>
  <MMClips>0</MMClips>
  <ScaleCrop>false</ScaleCrop>
  <HeadingPairs>
    <vt:vector size="4" baseType="variant">
      <vt:variant>
        <vt:lpstr>Tema</vt:lpstr>
      </vt:variant>
      <vt:variant>
        <vt:i4>1</vt:i4>
      </vt:variant>
      <vt:variant>
        <vt:lpstr>Skaidrių pavadinimai</vt:lpstr>
      </vt:variant>
      <vt:variant>
        <vt:i4>31</vt:i4>
      </vt:variant>
    </vt:vector>
  </HeadingPairs>
  <TitlesOfParts>
    <vt:vector size="32" baseType="lpstr">
      <vt:lpstr>Office Theme</vt:lpstr>
      <vt:lpstr>PowerPoint pristatymas</vt:lpstr>
      <vt:lpstr>PowerPoint pristatymas</vt:lpstr>
      <vt:lpstr>PowerPoint pristatymas</vt:lpstr>
      <vt:lpstr>PowerPoint pristatymas</vt:lpstr>
      <vt:lpstr>PowerPoint pristatymas</vt:lpstr>
      <vt:lpstr>PowerPoint pristatymas</vt:lpstr>
      <vt:lpstr>PowerPoint pristatymas</vt:lpstr>
      <vt:lpstr>Paraiškos pateikimo, vertinimo procesas ir sutartis</vt:lpstr>
      <vt:lpstr>PowerPoint pristatymas</vt:lpstr>
      <vt:lpstr>Ko neremiame?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EZCO Creative</dc:creator>
  <cp:lastModifiedBy>UserRS</cp:lastModifiedBy>
  <cp:revision>104</cp:revision>
  <dcterms:created xsi:type="dcterms:W3CDTF">2021-12-08T13:44:32Z</dcterms:created>
  <dcterms:modified xsi:type="dcterms:W3CDTF">2023-02-23T15:19:13Z</dcterms:modified>
</cp:coreProperties>
</file>