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3" r:id="rId3"/>
    <p:sldId id="284" r:id="rId4"/>
    <p:sldId id="286" r:id="rId5"/>
    <p:sldId id="288" r:id="rId6"/>
    <p:sldId id="285" r:id="rId7"/>
    <p:sldId id="289" r:id="rId8"/>
    <p:sldId id="290" r:id="rId9"/>
    <p:sldId id="292" r:id="rId10"/>
    <p:sldId id="291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6"/>
    <p:restoredTop sz="94710"/>
  </p:normalViewPr>
  <p:slideViewPr>
    <p:cSldViewPr snapToGrid="0" snapToObjects="1">
      <p:cViewPr>
        <p:scale>
          <a:sx n="78" d="100"/>
          <a:sy n="78" d="100"/>
        </p:scale>
        <p:origin x="-2310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27179935841427E-2"/>
          <c:y val="3.0866359269839376E-2"/>
          <c:w val="0.91243183143773698"/>
          <c:h val="0.75403201484413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Paraiškų skaičius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Lapas1!$A$2:$A$23</c:f>
              <c:strCache>
                <c:ptCount val="22"/>
                <c:pt idx="0">
                  <c:v>2001 m.</c:v>
                </c:pt>
                <c:pt idx="1">
                  <c:v>2002 m.</c:v>
                </c:pt>
                <c:pt idx="2">
                  <c:v>2003 m. </c:v>
                </c:pt>
                <c:pt idx="3">
                  <c:v>2004 m.</c:v>
                </c:pt>
                <c:pt idx="4">
                  <c:v>2005 m.</c:v>
                </c:pt>
                <c:pt idx="5">
                  <c:v>2006 m.</c:v>
                </c:pt>
                <c:pt idx="6">
                  <c:v>2007 m.</c:v>
                </c:pt>
                <c:pt idx="7">
                  <c:v>2008 m.</c:v>
                </c:pt>
                <c:pt idx="8">
                  <c:v>2009 m.</c:v>
                </c:pt>
                <c:pt idx="9">
                  <c:v>2010 m.</c:v>
                </c:pt>
                <c:pt idx="10">
                  <c:v>2011 m.</c:v>
                </c:pt>
                <c:pt idx="11">
                  <c:v>2012 m.</c:v>
                </c:pt>
                <c:pt idx="12">
                  <c:v>2013 m.</c:v>
                </c:pt>
                <c:pt idx="13">
                  <c:v>2014 m.</c:v>
                </c:pt>
                <c:pt idx="14">
                  <c:v>2015 m.</c:v>
                </c:pt>
                <c:pt idx="15">
                  <c:v>2016 m.</c:v>
                </c:pt>
                <c:pt idx="16">
                  <c:v>2017 m.</c:v>
                </c:pt>
                <c:pt idx="17">
                  <c:v>2018 m.</c:v>
                </c:pt>
                <c:pt idx="18">
                  <c:v>2019 m.</c:v>
                </c:pt>
                <c:pt idx="19">
                  <c:v>2020 m.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Lapas1!$B$2:$B$23</c:f>
              <c:numCache>
                <c:formatCode>General</c:formatCode>
                <c:ptCount val="22"/>
                <c:pt idx="0">
                  <c:v>19</c:v>
                </c:pt>
                <c:pt idx="1">
                  <c:v>24</c:v>
                </c:pt>
                <c:pt idx="2">
                  <c:v>8</c:v>
                </c:pt>
                <c:pt idx="3">
                  <c:v>16</c:v>
                </c:pt>
                <c:pt idx="4">
                  <c:v>21</c:v>
                </c:pt>
                <c:pt idx="5">
                  <c:v>18</c:v>
                </c:pt>
                <c:pt idx="6">
                  <c:v>15</c:v>
                </c:pt>
                <c:pt idx="7">
                  <c:v>20</c:v>
                </c:pt>
                <c:pt idx="8">
                  <c:v>11</c:v>
                </c:pt>
                <c:pt idx="9">
                  <c:v>3</c:v>
                </c:pt>
                <c:pt idx="10">
                  <c:v>7</c:v>
                </c:pt>
                <c:pt idx="11">
                  <c:v>3</c:v>
                </c:pt>
                <c:pt idx="12">
                  <c:v>9</c:v>
                </c:pt>
                <c:pt idx="13">
                  <c:v>8</c:v>
                </c:pt>
                <c:pt idx="14">
                  <c:v>18</c:v>
                </c:pt>
                <c:pt idx="15">
                  <c:v>29</c:v>
                </c:pt>
                <c:pt idx="16">
                  <c:v>45</c:v>
                </c:pt>
                <c:pt idx="17">
                  <c:v>40</c:v>
                </c:pt>
                <c:pt idx="18">
                  <c:v>58</c:v>
                </c:pt>
                <c:pt idx="19">
                  <c:v>102</c:v>
                </c:pt>
                <c:pt idx="20">
                  <c:v>115</c:v>
                </c:pt>
                <c:pt idx="21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8-4F50-AEBA-8063D9E87F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006336"/>
        <c:axId val="164718272"/>
      </c:barChart>
      <c:catAx>
        <c:axId val="22100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164718272"/>
        <c:crosses val="autoZero"/>
        <c:auto val="1"/>
        <c:lblAlgn val="ctr"/>
        <c:lblOffset val="100"/>
        <c:noMultiLvlLbl val="0"/>
      </c:catAx>
      <c:valAx>
        <c:axId val="16471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100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7041809167761E-3"/>
          <c:y val="4.2756192072934657E-2"/>
          <c:w val="0.98984791042533826"/>
          <c:h val="0.7243084101766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Skirta lėšų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2590471645589859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2960223406417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26062020025275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947939588355419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151787985519167E-17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179096299835326E-4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15178798551916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0054349266939464E-4"/>
                  <c:y val="-2.672262004558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217909629983120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2303575971038333E-17"/>
                  <c:y val="2.672262004558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027174633473847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230357597103833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0108698533887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460715194207667E-16"/>
                  <c:y val="5.3445240091168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Lapas1!$A$2:$A$23</c:f>
              <c:strCache>
                <c:ptCount val="22"/>
                <c:pt idx="0">
                  <c:v>2001 m.</c:v>
                </c:pt>
                <c:pt idx="1">
                  <c:v>2002 m.</c:v>
                </c:pt>
                <c:pt idx="2">
                  <c:v>2003 m.</c:v>
                </c:pt>
                <c:pt idx="3">
                  <c:v>2004 m.</c:v>
                </c:pt>
                <c:pt idx="4">
                  <c:v>2005 m.</c:v>
                </c:pt>
                <c:pt idx="5">
                  <c:v>2006 m.</c:v>
                </c:pt>
                <c:pt idx="6">
                  <c:v>2007 m. </c:v>
                </c:pt>
                <c:pt idx="7">
                  <c:v>2008 m.</c:v>
                </c:pt>
                <c:pt idx="8">
                  <c:v>2009 m.</c:v>
                </c:pt>
                <c:pt idx="9">
                  <c:v>2010 m.</c:v>
                </c:pt>
                <c:pt idx="10">
                  <c:v>2011 m.</c:v>
                </c:pt>
                <c:pt idx="11">
                  <c:v>2012 m.</c:v>
                </c:pt>
                <c:pt idx="12">
                  <c:v>2013 m.</c:v>
                </c:pt>
                <c:pt idx="13">
                  <c:v>2014 m.</c:v>
                </c:pt>
                <c:pt idx="14">
                  <c:v>2015 m</c:v>
                </c:pt>
                <c:pt idx="15">
                  <c:v>2016 m.</c:v>
                </c:pt>
                <c:pt idx="16">
                  <c:v>2017 m.</c:v>
                </c:pt>
                <c:pt idx="17">
                  <c:v>2018 m.</c:v>
                </c:pt>
                <c:pt idx="18">
                  <c:v>2019 m.</c:v>
                </c:pt>
                <c:pt idx="19">
                  <c:v>2020 m.</c:v>
                </c:pt>
                <c:pt idx="20">
                  <c:v>2021 m.</c:v>
                </c:pt>
                <c:pt idx="21">
                  <c:v>2022 m.</c:v>
                </c:pt>
              </c:strCache>
            </c:strRef>
          </c:cat>
          <c:val>
            <c:numRef>
              <c:f>Lapas1!$B$2:$B$23</c:f>
              <c:numCache>
                <c:formatCode>General</c:formatCode>
                <c:ptCount val="22"/>
                <c:pt idx="0">
                  <c:v>12854</c:v>
                </c:pt>
                <c:pt idx="1">
                  <c:v>11890</c:v>
                </c:pt>
                <c:pt idx="2">
                  <c:v>11584</c:v>
                </c:pt>
                <c:pt idx="3">
                  <c:v>16508</c:v>
                </c:pt>
                <c:pt idx="4">
                  <c:v>19114</c:v>
                </c:pt>
                <c:pt idx="5">
                  <c:v>21577</c:v>
                </c:pt>
                <c:pt idx="6">
                  <c:v>23604</c:v>
                </c:pt>
                <c:pt idx="7">
                  <c:v>24618</c:v>
                </c:pt>
                <c:pt idx="8">
                  <c:v>22156</c:v>
                </c:pt>
                <c:pt idx="9">
                  <c:v>7530</c:v>
                </c:pt>
                <c:pt idx="10">
                  <c:v>12454</c:v>
                </c:pt>
                <c:pt idx="11">
                  <c:v>10108</c:v>
                </c:pt>
                <c:pt idx="12">
                  <c:v>5792</c:v>
                </c:pt>
                <c:pt idx="13">
                  <c:v>8109</c:v>
                </c:pt>
                <c:pt idx="14">
                  <c:v>10137</c:v>
                </c:pt>
                <c:pt idx="15">
                  <c:v>18180</c:v>
                </c:pt>
                <c:pt idx="16">
                  <c:v>70958</c:v>
                </c:pt>
                <c:pt idx="17">
                  <c:v>60000</c:v>
                </c:pt>
                <c:pt idx="18">
                  <c:v>70000</c:v>
                </c:pt>
                <c:pt idx="19">
                  <c:v>70000</c:v>
                </c:pt>
                <c:pt idx="20">
                  <c:v>75000</c:v>
                </c:pt>
                <c:pt idx="21">
                  <c:v>76665.34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E8-44C6-80C4-DF1C2E26BB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005824"/>
        <c:axId val="164717696"/>
      </c:barChart>
      <c:catAx>
        <c:axId val="22100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4717696"/>
        <c:crosses val="autoZero"/>
        <c:auto val="1"/>
        <c:lblAlgn val="ctr"/>
        <c:lblOffset val="100"/>
        <c:noMultiLvlLbl val="0"/>
      </c:catAx>
      <c:valAx>
        <c:axId val="16471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100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9.9691153844858979E-2"/>
          <c:w val="0.13754765502796998"/>
          <c:h val="6.92353627374736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7041809167761E-3"/>
          <c:y val="4.2756192072934657E-2"/>
          <c:w val="0.98984791042533826"/>
          <c:h val="0.7243084101766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2590471645589859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2960223406417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26062020025275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947939588355419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151787985519167E-17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179096299835326E-4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15178798551916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0054349266939464E-4"/>
                  <c:y val="-2.672262004558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217909629983120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2303575971038333E-17"/>
                  <c:y val="2.672262004558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027174633473847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230357597103833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0108698533887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460715194207667E-16"/>
                  <c:y val="5.3445240091168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Lapas1!$A$2:$A$9</c:f>
              <c:strCache>
                <c:ptCount val="8"/>
                <c:pt idx="0">
                  <c:v>UAB</c:v>
                </c:pt>
                <c:pt idx="1">
                  <c:v>MB </c:v>
                </c:pt>
                <c:pt idx="2">
                  <c:v>IĮ</c:v>
                </c:pt>
                <c:pt idx="3">
                  <c:v>VŠĮ</c:v>
                </c:pt>
                <c:pt idx="4">
                  <c:v>Asociacijos</c:v>
                </c:pt>
                <c:pt idx="5">
                  <c:v>Ind.veiklos pažyma</c:v>
                </c:pt>
                <c:pt idx="6">
                  <c:v>Verslo liudijimas</c:v>
                </c:pt>
                <c:pt idx="7">
                  <c:v>Fiziniai asmenys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15</c:v>
                </c:pt>
                <c:pt idx="1">
                  <c:v>18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E8-44C6-80C4-DF1C2E26BBEA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Lapas1!$A$2:$A$9</c:f>
              <c:strCache>
                <c:ptCount val="8"/>
                <c:pt idx="0">
                  <c:v>UAB</c:v>
                </c:pt>
                <c:pt idx="1">
                  <c:v>MB </c:v>
                </c:pt>
                <c:pt idx="2">
                  <c:v>IĮ</c:v>
                </c:pt>
                <c:pt idx="3">
                  <c:v>VŠĮ</c:v>
                </c:pt>
                <c:pt idx="4">
                  <c:v>Asociacijos</c:v>
                </c:pt>
                <c:pt idx="5">
                  <c:v>Ind.veiklos pažyma</c:v>
                </c:pt>
                <c:pt idx="6">
                  <c:v>Verslo liudijimas</c:v>
                </c:pt>
                <c:pt idx="7">
                  <c:v>Fiziniai asmenys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32</c:v>
                </c:pt>
                <c:pt idx="1">
                  <c:v>27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175232"/>
        <c:axId val="164721152"/>
      </c:barChart>
      <c:catAx>
        <c:axId val="22217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4721152"/>
        <c:crosses val="autoZero"/>
        <c:auto val="1"/>
        <c:lblAlgn val="ctr"/>
        <c:lblOffset val="100"/>
        <c:noMultiLvlLbl val="0"/>
      </c:catAx>
      <c:valAx>
        <c:axId val="16472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217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324354657687991E-2"/>
          <c:y val="0.85245157945413474"/>
          <c:w val="0.15660348012054051"/>
          <c:h val="6.92353627374736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7041809167761E-3"/>
          <c:y val="4.2756192072934657E-2"/>
          <c:w val="0.98984791042533826"/>
          <c:h val="0.7243084101766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2590471645589859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92960223406417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26062020025275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947939588355419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151787985519167E-17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179096299835326E-4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15178798551916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0054349266939464E-4"/>
                  <c:y val="-2.672262004558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2179096299831206E-4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2303575971038333E-17"/>
                  <c:y val="2.672262004558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027174633473847E-4"/>
                  <c:y val="-5.344524009116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230357597103833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0108698533887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9.798180827293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460715194207667E-16"/>
                  <c:y val="5.3445240091168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Lapas1!$A$2:$A$17</c:f>
              <c:strCache>
                <c:ptCount val="16"/>
                <c:pt idx="0">
                  <c:v>verslo idėjų</c:v>
                </c:pt>
                <c:pt idx="1">
                  <c:v>įmonių plėtra</c:v>
                </c:pt>
                <c:pt idx="2">
                  <c:v>reklaminių leidinių išlaidos</c:v>
                </c:pt>
                <c:pt idx="3">
                  <c:v>įmonių įregistravimas</c:v>
                </c:pt>
                <c:pt idx="4">
                  <c:v>kursai, mokymai</c:v>
                </c:pt>
                <c:pt idx="5">
                  <c:v>palūkanos</c:v>
                </c:pt>
                <c:pt idx="6">
                  <c:v>žemės nuoma</c:v>
                </c:pt>
                <c:pt idx="7">
                  <c:v>parengtų projektų išlaidos</c:v>
                </c:pt>
                <c:pt idx="8">
                  <c:v>verslo planų ir IP parengimas</c:v>
                </c:pt>
                <c:pt idx="9">
                  <c:v>draudimo išlaidos</c:v>
                </c:pt>
                <c:pt idx="10">
                  <c:v>naujos darbo vietos kūrimas</c:v>
                </c:pt>
                <c:pt idx="11">
                  <c:v>dalyvavimas parodose, mugėse</c:v>
                </c:pt>
                <c:pt idx="12">
                  <c:v>internetinės svetainės kūrimas</c:v>
                </c:pt>
                <c:pt idx="13">
                  <c:v>patalpų nuoma</c:v>
                </c:pt>
                <c:pt idx="14">
                  <c:v> nauja darbo vieta, kompensuojant soc. draudimo mok.</c:v>
                </c:pt>
                <c:pt idx="15">
                  <c:v>nesuteiktas finansavimas</c:v>
                </c:pt>
              </c:strCache>
            </c:strRef>
          </c:cat>
          <c:val>
            <c:numRef>
              <c:f>Lapas1!$B$2:$B$17</c:f>
              <c:numCache>
                <c:formatCode>General</c:formatCode>
                <c:ptCount val="16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E8-44C6-80C4-DF1C2E26BBEA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Lapas1!$A$2:$A$17</c:f>
              <c:strCache>
                <c:ptCount val="16"/>
                <c:pt idx="0">
                  <c:v>verslo idėjų</c:v>
                </c:pt>
                <c:pt idx="1">
                  <c:v>įmonių plėtra</c:v>
                </c:pt>
                <c:pt idx="2">
                  <c:v>reklaminių leidinių išlaidos</c:v>
                </c:pt>
                <c:pt idx="3">
                  <c:v>įmonių įregistravimas</c:v>
                </c:pt>
                <c:pt idx="4">
                  <c:v>kursai, mokymai</c:v>
                </c:pt>
                <c:pt idx="5">
                  <c:v>palūkanos</c:v>
                </c:pt>
                <c:pt idx="6">
                  <c:v>žemės nuoma</c:v>
                </c:pt>
                <c:pt idx="7">
                  <c:v>parengtų projektų išlaidos</c:v>
                </c:pt>
                <c:pt idx="8">
                  <c:v>verslo planų ir IP parengimas</c:v>
                </c:pt>
                <c:pt idx="9">
                  <c:v>draudimo išlaidos</c:v>
                </c:pt>
                <c:pt idx="10">
                  <c:v>naujos darbo vietos kūrimas</c:v>
                </c:pt>
                <c:pt idx="11">
                  <c:v>dalyvavimas parodose, mugėse</c:v>
                </c:pt>
                <c:pt idx="12">
                  <c:v>internetinės svetainės kūrimas</c:v>
                </c:pt>
                <c:pt idx="13">
                  <c:v>patalpų nuoma</c:v>
                </c:pt>
                <c:pt idx="14">
                  <c:v> nauja darbo vieta, kompensuojant soc. draudimo mok.</c:v>
                </c:pt>
                <c:pt idx="15">
                  <c:v>nesuteiktas finansavimas</c:v>
                </c:pt>
              </c:strCache>
            </c:strRef>
          </c:cat>
          <c:val>
            <c:numRef>
              <c:f>Lapas1!$C$2:$C$17</c:f>
              <c:numCache>
                <c:formatCode>General</c:formatCode>
                <c:ptCount val="16"/>
                <c:pt idx="0">
                  <c:v>3</c:v>
                </c:pt>
                <c:pt idx="1">
                  <c:v>24</c:v>
                </c:pt>
                <c:pt idx="2">
                  <c:v>13</c:v>
                </c:pt>
                <c:pt idx="3">
                  <c:v>17</c:v>
                </c:pt>
                <c:pt idx="4">
                  <c:v>5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3">
                  <c:v>8</c:v>
                </c:pt>
                <c:pt idx="14">
                  <c:v>1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176768"/>
        <c:axId val="123929152"/>
      </c:barChart>
      <c:catAx>
        <c:axId val="22217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3929152"/>
        <c:crosses val="autoZero"/>
        <c:auto val="1"/>
        <c:lblAlgn val="ctr"/>
        <c:lblOffset val="100"/>
        <c:noMultiLvlLbl val="0"/>
      </c:catAx>
      <c:valAx>
        <c:axId val="12392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217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618133632809696E-2"/>
          <c:y val="0.86685789352162756"/>
          <c:w val="0.14637221046009735"/>
          <c:h val="5.51496043407290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Lapas1!$A$2:$A$7</c:f>
              <c:strCache>
                <c:ptCount val="6"/>
                <c:pt idx="0">
                  <c:v>subsidija verslo idėjai įgyvendinti</c:v>
                </c:pt>
                <c:pt idx="1">
                  <c:v>ilgalaikio turto kompensacija</c:v>
                </c:pt>
                <c:pt idx="2">
                  <c:v>informacinių, reklaminių leidinių išlaidos 
</c:v>
                </c:pt>
                <c:pt idx="3">
                  <c:v>įmonės steigimo išlaidos</c:v>
                </c:pt>
                <c:pt idx="4">
                  <c:v>specialių mokymo kursų, seminarų išlaidos</c:v>
                </c:pt>
                <c:pt idx="5">
                  <c:v>patalpų nuomos išlaidos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8-4DE2-B5F9-8ECB3E7B0660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Lapas1!$A$2:$A$7</c:f>
              <c:strCache>
                <c:ptCount val="6"/>
                <c:pt idx="0">
                  <c:v>subsidija verslo idėjai įgyvendinti</c:v>
                </c:pt>
                <c:pt idx="1">
                  <c:v>ilgalaikio turto kompensacija</c:v>
                </c:pt>
                <c:pt idx="2">
                  <c:v>informacinių, reklaminių leidinių išlaidos 
</c:v>
                </c:pt>
                <c:pt idx="3">
                  <c:v>įmonės steigimo išlaidos</c:v>
                </c:pt>
                <c:pt idx="4">
                  <c:v>specialių mokymo kursų, seminarų išlaidos</c:v>
                </c:pt>
                <c:pt idx="5">
                  <c:v>patalpų nuomos išlaidos</c:v>
                </c:pt>
              </c:strCache>
            </c:strRef>
          </c:cat>
          <c:val>
            <c:numRef>
              <c:f>Lapas1!$C$2:$C$7</c:f>
              <c:numCache>
                <c:formatCode>General</c:formatCode>
                <c:ptCount val="6"/>
                <c:pt idx="0">
                  <c:v>3</c:v>
                </c:pt>
                <c:pt idx="1">
                  <c:v>24</c:v>
                </c:pt>
                <c:pt idx="2">
                  <c:v>13</c:v>
                </c:pt>
                <c:pt idx="3">
                  <c:v>17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4130816"/>
        <c:axId val="123932032"/>
      </c:barChart>
      <c:catAx>
        <c:axId val="124130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123932032"/>
        <c:crosses val="autoZero"/>
        <c:auto val="1"/>
        <c:lblAlgn val="ctr"/>
        <c:lblOffset val="100"/>
        <c:noMultiLvlLbl val="0"/>
      </c:catAx>
      <c:valAx>
        <c:axId val="123932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413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027477942035312E-2"/>
          <c:y val="9.2951725027572166E-2"/>
          <c:w val="0.10504167319277938"/>
          <c:h val="5.5991520899728787E-2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27179935841427E-2"/>
          <c:y val="3.0866359269839376E-2"/>
          <c:w val="0.91243183143773698"/>
          <c:h val="0.75403201484413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mažos įmonės (iki 10 darbuotojų)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Lapas1!$A$2:$A$4</c:f>
              <c:strCache>
                <c:ptCount val="3"/>
                <c:pt idx="0">
                  <c:v>Labai mažos įmonės (iki 10 darbuotojų)</c:v>
                </c:pt>
                <c:pt idx="1">
                  <c:v>Mažos įmonės (iki 50 darbuotojų)</c:v>
                </c:pt>
                <c:pt idx="2">
                  <c:v>Vidutinės įmonės (iki 250 darbuotojų)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29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8-4F50-AEBA-8063D9E87FB6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Stulpelis1</c:v>
                </c:pt>
              </c:strCache>
            </c:strRef>
          </c:tx>
          <c:invertIfNegative val="0"/>
          <c:cat>
            <c:strRef>
              <c:f>Lapas1!$A$2:$A$4</c:f>
              <c:strCache>
                <c:ptCount val="3"/>
                <c:pt idx="0">
                  <c:v>Labai mažos įmonės (iki 10 darbuotojų)</c:v>
                </c:pt>
                <c:pt idx="1">
                  <c:v>Mažos įmonės (iki 50 darbuotojų)</c:v>
                </c:pt>
                <c:pt idx="2">
                  <c:v>Vidutinės įmonės (iki 250 darbuotojų)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Stulpelis2</c:v>
                </c:pt>
              </c:strCache>
            </c:strRef>
          </c:tx>
          <c:invertIfNegative val="0"/>
          <c:cat>
            <c:strRef>
              <c:f>Lapas1!$A$2:$A$4</c:f>
              <c:strCache>
                <c:ptCount val="3"/>
                <c:pt idx="0">
                  <c:v>Labai mažos įmonės (iki 10 darbuotojų)</c:v>
                </c:pt>
                <c:pt idx="1">
                  <c:v>Mažos įmonės (iki 50 darbuotojų)</c:v>
                </c:pt>
                <c:pt idx="2">
                  <c:v>Vidutinės įmonės (iki 250 darbuotojų)</c:v>
                </c:pt>
              </c:strCache>
            </c:strRef>
          </c:cat>
          <c:val>
            <c:numRef>
              <c:f>Lapas1!$D$2:$D$4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4131328"/>
        <c:axId val="123934912"/>
      </c:barChart>
      <c:catAx>
        <c:axId val="12413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latin typeface="Berlin Sans FB Demi" panose="020E0802020502020306" pitchFamily="34" charset="0"/>
              </a:defRPr>
            </a:pPr>
            <a:endParaRPr lang="en-US"/>
          </a:p>
        </c:txPr>
        <c:crossAx val="123934912"/>
        <c:crosses val="autoZero"/>
        <c:auto val="1"/>
        <c:lblAlgn val="ctr"/>
        <c:lblOffset val="100"/>
        <c:noMultiLvlLbl val="0"/>
      </c:catAx>
      <c:valAx>
        <c:axId val="12393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413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27179935841427E-2"/>
          <c:y val="3.0866359269839376E-2"/>
          <c:w val="0.91243183143773698"/>
          <c:h val="0.75403201484413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Labai mažos įmonės (iki 10 darbuotojų)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Lapas1!$A$2:$A$3</c:f>
              <c:strCache>
                <c:ptCount val="2"/>
                <c:pt idx="0">
                  <c:v>Labai jaunų įmonių (iki 18 mėn.)</c:v>
                </c:pt>
                <c:pt idx="1">
                  <c:v>Jaunų įmonės (iki 5 metų)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8-4F50-AEBA-8063D9E87F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4257792"/>
        <c:axId val="124642432"/>
      </c:barChart>
      <c:catAx>
        <c:axId val="12425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latin typeface="Berlin Sans FB Demi" panose="020E0802020502020306" pitchFamily="34" charset="0"/>
              </a:defRPr>
            </a:pPr>
            <a:endParaRPr lang="en-US"/>
          </a:p>
        </c:txPr>
        <c:crossAx val="124642432"/>
        <c:crosses val="autoZero"/>
        <c:auto val="1"/>
        <c:lblAlgn val="ctr"/>
        <c:lblOffset val="100"/>
        <c:noMultiLvlLbl val="0"/>
      </c:catAx>
      <c:valAx>
        <c:axId val="12464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42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2023-01-16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2023-01-16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35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90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140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50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88" r:id="rId5"/>
    <p:sldLayoutId id="2147483681" r:id="rId6"/>
    <p:sldLayoutId id="2147483684" r:id="rId7"/>
    <p:sldLayoutId id="2147483683" r:id="rId8"/>
    <p:sldLayoutId id="2147483675" r:id="rId9"/>
    <p:sldLayoutId id="2147483682" r:id="rId10"/>
    <p:sldLayoutId id="2147483665" r:id="rId11"/>
    <p:sldLayoutId id="2147483687" r:id="rId12"/>
    <p:sldLayoutId id="2147483664" r:id="rId13"/>
    <p:sldLayoutId id="2147483666" r:id="rId14"/>
    <p:sldLayoutId id="2147483686" r:id="rId15"/>
    <p:sldLayoutId id="2147483667" r:id="rId16"/>
    <p:sldLayoutId id="2147483672" r:id="rId17"/>
    <p:sldLayoutId id="2147483673" r:id="rId18"/>
    <p:sldLayoutId id="2147483685" r:id="rId19"/>
    <p:sldLayoutId id="2147483670" r:id="rId20"/>
    <p:sldLayoutId id="2147483671" r:id="rId21"/>
    <p:sldLayoutId id="2147483669" r:id="rId22"/>
    <p:sldLayoutId id="2147483674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50" r:id="rId29"/>
    <p:sldLayoutId id="214748368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5730AB-7030-D04D-B198-A675508CAC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02637B-83A3-BD49-B2AC-1E4FC21058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FAD04EE-1878-2047-8E3A-873E54783374}" type="slidenum">
              <a:rPr lang="x-none" smtClean="0"/>
              <a:t>1</a:t>
            </a:fld>
            <a:endParaRPr lang="x-none"/>
          </a:p>
        </p:txBody>
      </p:sp>
      <p:graphicFrame>
        <p:nvGraphicFramePr>
          <p:cNvPr id="6" name="Objekta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41965"/>
              </p:ext>
            </p:extLst>
          </p:nvPr>
        </p:nvGraphicFramePr>
        <p:xfrm>
          <a:off x="171156" y="2732776"/>
          <a:ext cx="6696075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3670560" imgH="2146680" progId="CorelDraw.Graphic.22">
                  <p:embed/>
                </p:oleObj>
              </mc:Choice>
              <mc:Fallback>
                <p:oleObj name="CorelDRAW" r:id="rId3" imgW="3670560" imgH="2146680" progId="CorelDraw.Graphic.2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56" y="2732776"/>
                        <a:ext cx="6696075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340BAB-6345-FB49-B74B-81931A28E7FE}"/>
              </a:ext>
            </a:extLst>
          </p:cNvPr>
          <p:cNvSpPr txBox="1"/>
          <p:nvPr/>
        </p:nvSpPr>
        <p:spPr>
          <a:xfrm>
            <a:off x="3886200" y="381000"/>
            <a:ext cx="81736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>
                <a:latin typeface="Berlin Sans FB Demi" panose="020E0802020502020306" pitchFamily="34" charset="0"/>
              </a:rPr>
              <a:t>ROKIŠKIO RAJONO SAVIVALDYBĖS SMULKAUS IR VIDUTINIO VERSLO PLĖTROS </a:t>
            </a:r>
            <a:r>
              <a:rPr lang="lt-LT" sz="3200" b="1">
                <a:latin typeface="Berlin Sans FB Demi" panose="020E0802020502020306" pitchFamily="34" charset="0"/>
              </a:rPr>
              <a:t>PROGRAMOS </a:t>
            </a:r>
            <a:r>
              <a:rPr lang="lt-LT" sz="3200" b="1" smtClean="0">
                <a:latin typeface="Berlin Sans FB Demi" panose="020E0802020502020306" pitchFamily="34" charset="0"/>
              </a:rPr>
              <a:t>2022 </a:t>
            </a:r>
            <a:r>
              <a:rPr lang="lt-LT" sz="3200" b="1" dirty="0">
                <a:latin typeface="Berlin Sans FB Demi" panose="020E0802020502020306" pitchFamily="34" charset="0"/>
              </a:rPr>
              <a:t>METŲ VEIKLOS IR LĖŠŲ PANAUDOJIMO </a:t>
            </a:r>
            <a:r>
              <a:rPr lang="lt-LT" sz="3200" b="1" dirty="0" smtClean="0">
                <a:latin typeface="Berlin Sans FB Demi" panose="020E0802020502020306" pitchFamily="34" charset="0"/>
              </a:rPr>
              <a:t>ATASKAITA</a:t>
            </a:r>
          </a:p>
          <a:p>
            <a:pPr algn="ctr"/>
            <a:endParaRPr lang="lt-LT" sz="3000" b="1" dirty="0">
              <a:solidFill>
                <a:srgbClr val="364A5A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coveris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64" y="3681985"/>
            <a:ext cx="2189333" cy="1160707"/>
          </a:xfrm>
          <a:prstGeom prst="rect">
            <a:avLst/>
          </a:prstGeom>
        </p:spPr>
      </p:pic>
      <p:pic>
        <p:nvPicPr>
          <p:cNvPr id="4098" name="Picture 2" descr="C:\Users\UserRS\Desktop\nuotraukos\Prekės ženklo naudojimo knyga\RGB_ROKISKIS2021_logotipas_sukis_LT_JUOD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64" y="5149257"/>
            <a:ext cx="2606612" cy="13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y be an image of 3 people and outdo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7152"/>
            <a:ext cx="7898986" cy="5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87049" y="300794"/>
            <a:ext cx="6623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60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Dėkoju už dėmesį!</a:t>
            </a:r>
            <a:endParaRPr lang="en-US" sz="6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285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133058"/>
              </p:ext>
            </p:extLst>
          </p:nvPr>
        </p:nvGraphicFramePr>
        <p:xfrm>
          <a:off x="228600" y="1355075"/>
          <a:ext cx="11687175" cy="52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EE4A8C5-7D22-4716-82CF-F4FAA817EEA0}"/>
              </a:ext>
            </a:extLst>
          </p:cNvPr>
          <p:cNvSpPr txBox="1">
            <a:spLocks/>
          </p:cNvSpPr>
          <p:nvPr/>
        </p:nvSpPr>
        <p:spPr>
          <a:xfrm>
            <a:off x="942975" y="689912"/>
            <a:ext cx="6581775" cy="13303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Berlin Sans FB Demi" panose="020E0802020502020306" pitchFamily="34" charset="0"/>
              </a:rPr>
              <a:t>Paraiškų skaičiaus dinamika</a:t>
            </a:r>
            <a:endParaRPr lang="en-GB" sz="32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C:\Users\UserRS\Desktop\nuotraukos\Stiliaus knyga\RGB_ROKISKIS2021_grafika_strele_MELY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65" y="807720"/>
            <a:ext cx="3367468" cy="36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8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067425"/>
              </p:ext>
            </p:extLst>
          </p:nvPr>
        </p:nvGraphicFramePr>
        <p:xfrm>
          <a:off x="438150" y="1556792"/>
          <a:ext cx="113157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53050B-F5E4-4A4C-B05B-F7C5C74EB722}"/>
              </a:ext>
            </a:extLst>
          </p:cNvPr>
          <p:cNvSpPr txBox="1">
            <a:spLocks/>
          </p:cNvSpPr>
          <p:nvPr/>
        </p:nvSpPr>
        <p:spPr>
          <a:xfrm>
            <a:off x="438150" y="226467"/>
            <a:ext cx="6524625" cy="13303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3200" dirty="0">
                <a:latin typeface="Berlin Sans FB Demi" panose="020E0802020502020306" pitchFamily="34" charset="0"/>
              </a:rPr>
              <a:t>Fondo / programos lėšų dinamika</a:t>
            </a:r>
            <a:endParaRPr lang="en-GB" sz="3200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C:\Users\UserRS\Desktop\nuotraukos\Stiliaus knyga\RGB_ROKISKIS2021_grafika_strele_RAUD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7" y="332041"/>
            <a:ext cx="1884926" cy="20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4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022151"/>
              </p:ext>
            </p:extLst>
          </p:nvPr>
        </p:nvGraphicFramePr>
        <p:xfrm>
          <a:off x="438150" y="2099336"/>
          <a:ext cx="113157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53050B-F5E4-4A4C-B05B-F7C5C74EB722}"/>
              </a:ext>
            </a:extLst>
          </p:cNvPr>
          <p:cNvSpPr txBox="1">
            <a:spLocks/>
          </p:cNvSpPr>
          <p:nvPr/>
        </p:nvSpPr>
        <p:spPr>
          <a:xfrm>
            <a:off x="438150" y="226467"/>
            <a:ext cx="8254746" cy="18728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7300" smtClean="0">
                <a:latin typeface="Berlin Sans FB Demi" panose="020E0802020502020306" pitchFamily="34" charset="0"/>
              </a:rPr>
              <a:t>Parama</a:t>
            </a:r>
          </a:p>
          <a:p>
            <a:endParaRPr lang="lt-LT" sz="4600" smtClean="0">
              <a:latin typeface="Berlin Sans FB Demi" panose="020E080202050202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3200" b="1" smtClean="0"/>
              <a:t>suteikta 72 pateiktoms paraiškoms;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lt-LT" sz="3200" b="1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3200" b="1" smtClean="0"/>
              <a:t>kreipėsi 45 </a:t>
            </a:r>
            <a:r>
              <a:rPr lang="lt-LT" sz="3200" b="1"/>
              <a:t>rajono verslo subjektai ir </a:t>
            </a:r>
            <a:r>
              <a:rPr lang="lt-LT" sz="3200" b="1" smtClean="0"/>
              <a:t>19 fizinių asmenų </a:t>
            </a:r>
            <a:r>
              <a:rPr lang="lt-LT" sz="3200" b="1"/>
              <a:t>dėl subsidijos verslo idėjai </a:t>
            </a:r>
            <a:r>
              <a:rPr lang="lt-LT" sz="3200" b="1" smtClean="0"/>
              <a:t>įgyvendinti.</a:t>
            </a:r>
            <a:endParaRPr lang="en-GB" sz="3200" dirty="0">
              <a:latin typeface="Berlin Sans FB Demi" panose="020E0802020502020306" pitchFamily="34" charset="0"/>
            </a:endParaRPr>
          </a:p>
        </p:txBody>
      </p:sp>
      <p:pic>
        <p:nvPicPr>
          <p:cNvPr id="4099" name="Picture 3" descr="C:\Users\UserRS\Desktop\nuotraukos\Stiliaus knyga\RGB_ROKISKIS2021_grafika_priegaide_GELT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44" y="323887"/>
            <a:ext cx="2353247" cy="11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1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331165"/>
              </p:ext>
            </p:extLst>
          </p:nvPr>
        </p:nvGraphicFramePr>
        <p:xfrm>
          <a:off x="85344" y="891629"/>
          <a:ext cx="12106656" cy="596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53050B-F5E4-4A4C-B05B-F7C5C74EB722}"/>
              </a:ext>
            </a:extLst>
          </p:cNvPr>
          <p:cNvSpPr txBox="1">
            <a:spLocks/>
          </p:cNvSpPr>
          <p:nvPr/>
        </p:nvSpPr>
        <p:spPr>
          <a:xfrm>
            <a:off x="535686" y="-438696"/>
            <a:ext cx="6524625" cy="13303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4000" smtClean="0">
                <a:latin typeface="Berlin Sans FB Demi" panose="020E0802020502020306" pitchFamily="34" charset="0"/>
              </a:rPr>
              <a:t>Kompensuota</a:t>
            </a:r>
            <a:endParaRPr lang="en-GB" sz="4000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C:\Users\UserRS\Desktop\nuotraukos\Stiliaus knyga\RGB_ROKISKIS2021_grafika_strele_RAUD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7" y="332041"/>
            <a:ext cx="1884926" cy="20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7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1"/>
          <p:cNvSpPr txBox="1">
            <a:spLocks/>
          </p:cNvSpPr>
          <p:nvPr/>
        </p:nvSpPr>
        <p:spPr>
          <a:xfrm>
            <a:off x="781050" y="1343726"/>
            <a:ext cx="9041466" cy="10180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3600" dirty="0">
                <a:latin typeface="Berlin Sans FB Demi" panose="020E0802020502020306" pitchFamily="34" charset="0"/>
              </a:rPr>
              <a:t>Populiariausios paramos kryptys</a:t>
            </a:r>
            <a:endParaRPr lang="en-GB" sz="3600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8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253374"/>
              </p:ext>
            </p:extLst>
          </p:nvPr>
        </p:nvGraphicFramePr>
        <p:xfrm>
          <a:off x="449263" y="2111188"/>
          <a:ext cx="11249678" cy="437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Users\UserRS\Desktop\nuotraukos\Stiliaus knyga\RGB_ROKISKIS2021_grafika_saule_MELY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602932"/>
            <a:ext cx="4096703" cy="3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5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998307"/>
              </p:ext>
            </p:extLst>
          </p:nvPr>
        </p:nvGraphicFramePr>
        <p:xfrm>
          <a:off x="228600" y="1355075"/>
          <a:ext cx="11687175" cy="52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EE4A8C5-7D22-4716-82CF-F4FAA817EEA0}"/>
              </a:ext>
            </a:extLst>
          </p:cNvPr>
          <p:cNvSpPr txBox="1">
            <a:spLocks/>
          </p:cNvSpPr>
          <p:nvPr/>
        </p:nvSpPr>
        <p:spPr>
          <a:xfrm>
            <a:off x="845439" y="238808"/>
            <a:ext cx="6581775" cy="13303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3200" smtClean="0">
                <a:latin typeface="Berlin Sans FB Demi" panose="020E0802020502020306" pitchFamily="34" charset="0"/>
              </a:rPr>
              <a:t>2022 metais paremta</a:t>
            </a:r>
            <a:endParaRPr lang="en-GB" sz="32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2" descr="C:\Users\UserRS\Desktop\nuotraukos\Stiliaus knyga\RGB_ROKISKIS2021_grafika_kiskis_MELY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396973"/>
            <a:ext cx="1492949" cy="22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701827"/>
              </p:ext>
            </p:extLst>
          </p:nvPr>
        </p:nvGraphicFramePr>
        <p:xfrm>
          <a:off x="228600" y="1355075"/>
          <a:ext cx="11687175" cy="52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CEE4A8C5-7D22-4716-82CF-F4FAA817EEA0}"/>
              </a:ext>
            </a:extLst>
          </p:cNvPr>
          <p:cNvSpPr txBox="1">
            <a:spLocks/>
          </p:cNvSpPr>
          <p:nvPr/>
        </p:nvSpPr>
        <p:spPr>
          <a:xfrm>
            <a:off x="2076831" y="129080"/>
            <a:ext cx="6581775" cy="13303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lt-LT" sz="3200" smtClean="0">
                <a:latin typeface="Berlin Sans FB Demi" panose="020E0802020502020306" pitchFamily="34" charset="0"/>
              </a:rPr>
              <a:t>2022 metais paremta</a:t>
            </a:r>
            <a:endParaRPr lang="en-GB" sz="32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2" descr="C:\Users\UserRS\Desktop\nuotraukos\Stiliaus knyga\RGB_ROKISKIS2021_grafika_ratas_GELT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033"/>
            <a:ext cx="1663915" cy="23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7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3B8C-E28D-4C19-B1F9-F39F8D8AA99C}" type="datetime1">
              <a:rPr lang="en-US" smtClean="0"/>
              <a:t>1/16/2023</a:t>
            </a:fld>
            <a:endParaRPr lang="x-none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9</a:t>
            </a:fld>
            <a:endParaRPr lang="x-none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277812" y="730885"/>
            <a:ext cx="7673976" cy="1232027"/>
          </a:xfrm>
        </p:spPr>
        <p:txBody>
          <a:bodyPr>
            <a:noAutofit/>
          </a:bodyPr>
          <a:lstStyle/>
          <a:p>
            <a:pPr algn="ctr"/>
            <a:r>
              <a:rPr lang="lt-LT" sz="3600" b="1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2023 </a:t>
            </a:r>
            <a:r>
              <a:rPr lang="lt-LT" sz="3600" b="1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m. nauja SVVPP nuostatų redakcija</a:t>
            </a:r>
            <a:r>
              <a:rPr lang="lt-LT" sz="360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/>
            </a:r>
            <a:br>
              <a:rPr lang="lt-LT" sz="360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</a:br>
            <a:endParaRPr lang="en-US" sz="360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13"/>
          </p:nvPr>
        </p:nvSpPr>
        <p:spPr>
          <a:xfrm>
            <a:off x="485902" y="1780032"/>
            <a:ext cx="6853682" cy="406267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sąvokų įvedimas;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platesnis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pareiškėjų ratas;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didinamos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kompensacinės sumos;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koreguoti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paraiškų vertinimo kriterijai;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koreguotas Subsidijos verslo idėjai įgyvendinti projektų konkurso tvarkos aprašas, vertinimo lapas.</a:t>
            </a:r>
          </a:p>
          <a:p>
            <a:endParaRPr lang="en-US" sz="320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7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143</Words>
  <Application>Microsoft Office PowerPoint</Application>
  <PresentationFormat>Pasirinktinai</PresentationFormat>
  <Paragraphs>65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2" baseType="lpstr">
      <vt:lpstr>Office Theme</vt:lpstr>
      <vt:lpstr>CorelDRAW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2023 m. nauja SVVPP nuostatų redakcija 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UserRS</cp:lastModifiedBy>
  <cp:revision>33</cp:revision>
  <dcterms:created xsi:type="dcterms:W3CDTF">2021-12-08T13:44:32Z</dcterms:created>
  <dcterms:modified xsi:type="dcterms:W3CDTF">2023-01-16T06:46:16Z</dcterms:modified>
</cp:coreProperties>
</file>