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101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Lapas1!$B$8:$B$11</c:f>
              <c:numCache>
                <c:formatCode>m/d/yyyy</c:formatCode>
                <c:ptCount val="4"/>
                <c:pt idx="0">
                  <c:v>42370</c:v>
                </c:pt>
                <c:pt idx="1">
                  <c:v>42736</c:v>
                </c:pt>
                <c:pt idx="2">
                  <c:v>43101</c:v>
                </c:pt>
                <c:pt idx="3">
                  <c:v>43466</c:v>
                </c:pt>
              </c:numCache>
            </c:numRef>
          </c:cat>
          <c:val>
            <c:numRef>
              <c:f>Lapas1!$C$8:$C$11</c:f>
              <c:numCache>
                <c:formatCode>General</c:formatCode>
                <c:ptCount val="4"/>
                <c:pt idx="0">
                  <c:v>10078.6</c:v>
                </c:pt>
                <c:pt idx="1">
                  <c:v>9964.7999999999884</c:v>
                </c:pt>
                <c:pt idx="2">
                  <c:v>9945.9</c:v>
                </c:pt>
                <c:pt idx="3">
                  <c:v>9926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5485440"/>
        <c:axId val="57019776"/>
        <c:axId val="0"/>
      </c:bar3DChart>
      <c:dateAx>
        <c:axId val="135485440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crossAx val="57019776"/>
        <c:crosses val="autoZero"/>
        <c:auto val="1"/>
        <c:lblOffset val="100"/>
        <c:baseTimeUnit val="years"/>
      </c:dateAx>
      <c:valAx>
        <c:axId val="57019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485440"/>
        <c:crosses val="autoZero"/>
        <c:crossBetween val="between"/>
      </c:valAx>
      <c:spPr>
        <a:noFill/>
        <a:ln w="25399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lt-LT"/>
              <a:t>Visos gaunamos lėšos investicijoms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ES lėšos</c:v>
                </c:pt>
              </c:strCache>
            </c:strRef>
          </c:tx>
          <c:invertIfNegative val="0"/>
          <c:cat>
            <c:strRef>
              <c:f>Lapas1!$A$2:$A$7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Planuojamos investicijos</c:v>
                </c:pt>
              </c:strCache>
            </c:strRef>
          </c:cat>
          <c:val>
            <c:numRef>
              <c:f>Lapas1!$B$2:$B$7</c:f>
              <c:numCache>
                <c:formatCode>General</c:formatCode>
                <c:ptCount val="6"/>
                <c:pt idx="0">
                  <c:v>2370.8000000000002</c:v>
                </c:pt>
                <c:pt idx="1">
                  <c:v>2746.6</c:v>
                </c:pt>
                <c:pt idx="2">
                  <c:v>78.5</c:v>
                </c:pt>
                <c:pt idx="3">
                  <c:v>685.7</c:v>
                </c:pt>
                <c:pt idx="4">
                  <c:v>1301.7</c:v>
                </c:pt>
                <c:pt idx="5">
                  <c:v>2029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Valstybės investicijų programa VIP</c:v>
                </c:pt>
              </c:strCache>
            </c:strRef>
          </c:tx>
          <c:invertIfNegative val="0"/>
          <c:cat>
            <c:strRef>
              <c:f>Lapas1!$A$2:$A$7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Planuojamos investicijos</c:v>
                </c:pt>
              </c:strCache>
            </c:strRef>
          </c:cat>
          <c:val>
            <c:numRef>
              <c:f>Lapas1!$C$2:$C$7</c:f>
              <c:numCache>
                <c:formatCode>General</c:formatCode>
                <c:ptCount val="6"/>
                <c:pt idx="0">
                  <c:v>640.79999999999995</c:v>
                </c:pt>
                <c:pt idx="1">
                  <c:v>2107.1999999999998</c:v>
                </c:pt>
                <c:pt idx="2">
                  <c:v>2778.7</c:v>
                </c:pt>
                <c:pt idx="3">
                  <c:v>2134.9</c:v>
                </c:pt>
                <c:pt idx="4">
                  <c:v>1446.1</c:v>
                </c:pt>
                <c:pt idx="5">
                  <c:v>5755.3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Kelių priežiūros ir plėtros programa KPPP</c:v>
                </c:pt>
              </c:strCache>
            </c:strRef>
          </c:tx>
          <c:invertIfNegative val="0"/>
          <c:cat>
            <c:strRef>
              <c:f>Lapas1!$A$2:$A$7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Planuojamos investicijos</c:v>
                </c:pt>
              </c:strCache>
            </c:strRef>
          </c:cat>
          <c:val>
            <c:numRef>
              <c:f>Lapas1!$D$2:$D$7</c:f>
              <c:numCache>
                <c:formatCode>General</c:formatCode>
                <c:ptCount val="6"/>
                <c:pt idx="0">
                  <c:v>958.5</c:v>
                </c:pt>
                <c:pt idx="1">
                  <c:v>361.4</c:v>
                </c:pt>
                <c:pt idx="2">
                  <c:v>673.3</c:v>
                </c:pt>
                <c:pt idx="3">
                  <c:v>1624.6</c:v>
                </c:pt>
                <c:pt idx="4">
                  <c:v>1770.5</c:v>
                </c:pt>
                <c:pt idx="5">
                  <c:v>3617.8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Iš viso</c:v>
                </c:pt>
              </c:strCache>
            </c:strRef>
          </c:tx>
          <c:invertIfNegative val="0"/>
          <c:cat>
            <c:strRef>
              <c:f>Lapas1!$A$2:$A$7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Planuojamos investicijos</c:v>
                </c:pt>
              </c:strCache>
            </c:strRef>
          </c:cat>
          <c:val>
            <c:numRef>
              <c:f>Lapas1!$E$2:$E$7</c:f>
              <c:numCache>
                <c:formatCode>General</c:formatCode>
                <c:ptCount val="6"/>
                <c:pt idx="0">
                  <c:v>3970.1</c:v>
                </c:pt>
                <c:pt idx="1">
                  <c:v>5215.2</c:v>
                </c:pt>
                <c:pt idx="2">
                  <c:v>3530.5</c:v>
                </c:pt>
                <c:pt idx="3">
                  <c:v>4445.2</c:v>
                </c:pt>
                <c:pt idx="4">
                  <c:v>4518.3</c:v>
                </c:pt>
                <c:pt idx="5">
                  <c:v>11402.1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587264"/>
        <c:axId val="57023808"/>
      </c:barChart>
      <c:catAx>
        <c:axId val="13658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t-LT"/>
          </a:p>
        </c:txPr>
        <c:crossAx val="57023808"/>
        <c:crosses val="autoZero"/>
        <c:auto val="1"/>
        <c:lblAlgn val="ctr"/>
        <c:lblOffset val="100"/>
        <c:noMultiLvlLbl val="0"/>
      </c:catAx>
      <c:valAx>
        <c:axId val="570238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lt-LT"/>
                  <a:t>Tūkstančiai Eur</a:t>
                </a:r>
              </a:p>
            </c:rich>
          </c:tx>
          <c:layout>
            <c:manualLayout>
              <c:xMode val="edge"/>
              <c:yMode val="edge"/>
              <c:x val="0.22458268665783901"/>
              <c:y val="0.3723355926216880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t-LT"/>
          </a:p>
        </c:txPr>
        <c:crossAx val="1365872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t-LT"/>
          </a:p>
        </c:txPr>
      </c:dTable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lt-LT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lt-LT"/>
              <a:t>Socialinio būsto suteikimas 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Į eilę asmenų (šeimų), turinčių teisę į paramą būstui išsinuomoti, įrašyta</c:v>
                </c:pt>
              </c:strCache>
            </c:strRef>
          </c:tx>
          <c:invertIfNegative val="0"/>
          <c:cat>
            <c:numRef>
              <c:f>Lapas1!$A$2:$A$5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Lapas1!$B$2:$B$5</c:f>
              <c:numCache>
                <c:formatCode>General</c:formatCode>
                <c:ptCount val="4"/>
                <c:pt idx="0">
                  <c:v>20</c:v>
                </c:pt>
                <c:pt idx="1">
                  <c:v>15</c:v>
                </c:pt>
                <c:pt idx="2">
                  <c:v>14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Sudaryta socialinių ir savivaldybės būstų nuomos sutarčių</c:v>
                </c:pt>
              </c:strCache>
            </c:strRef>
          </c:tx>
          <c:invertIfNegative val="0"/>
          <c:cat>
            <c:numRef>
              <c:f>Lapas1!$A$2:$A$5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Lapas1!$C$2:$C$5</c:f>
              <c:numCache>
                <c:formatCode>General</c:formatCode>
                <c:ptCount val="4"/>
                <c:pt idx="0">
                  <c:v>6</c:v>
                </c:pt>
                <c:pt idx="1">
                  <c:v>5</c:v>
                </c:pt>
                <c:pt idx="2">
                  <c:v>8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Nupirkta socialinių būstų</c:v>
                </c:pt>
              </c:strCache>
            </c:strRef>
          </c:tx>
          <c:invertIfNegative val="0"/>
          <c:cat>
            <c:numRef>
              <c:f>Lapas1!$A$2:$A$5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Lapas1!$D$2:$D$5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172800"/>
        <c:axId val="169847040"/>
      </c:barChart>
      <c:catAx>
        <c:axId val="17217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9847040"/>
        <c:crosses val="autoZero"/>
        <c:auto val="1"/>
        <c:lblAlgn val="ctr"/>
        <c:lblOffset val="100"/>
        <c:noMultiLvlLbl val="0"/>
      </c:catAx>
      <c:valAx>
        <c:axId val="1698470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21728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3DDF-6533-F84A-9690-AFF75786374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67EB-2B74-F644-A9AB-26D0725C2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9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3DDF-6533-F84A-9690-AFF75786374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67EB-2B74-F644-A9AB-26D0725C2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2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3DDF-6533-F84A-9690-AFF75786374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67EB-2B74-F644-A9AB-26D0725C2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6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3DDF-6533-F84A-9690-AFF75786374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67EB-2B74-F644-A9AB-26D0725C2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8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3DDF-6533-F84A-9690-AFF75786374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67EB-2B74-F644-A9AB-26D0725C2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8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3DDF-6533-F84A-9690-AFF75786374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67EB-2B74-F644-A9AB-26D0725C2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9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3DDF-6533-F84A-9690-AFF75786374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67EB-2B74-F644-A9AB-26D0725C2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6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3DDF-6533-F84A-9690-AFF75786374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67EB-2B74-F644-A9AB-26D0725C2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7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3DDF-6533-F84A-9690-AFF75786374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67EB-2B74-F644-A9AB-26D0725C2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12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3DDF-6533-F84A-9690-AFF75786374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67EB-2B74-F644-A9AB-26D0725C2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3DDF-6533-F84A-9690-AFF75786374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67EB-2B74-F644-A9AB-26D0725C2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8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83DDF-6533-F84A-9690-AFF75786374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967EB-2B74-F644-A9AB-26D0725C2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8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195915883ABC43A2B64C9D92AB42F05E@JasiunieneJ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2" descr="Tikrasis Rokiškio herbas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198" y="390176"/>
            <a:ext cx="1139691" cy="139569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602409" y="2918495"/>
            <a:ext cx="78313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/>
              <a:t>ROKIŠKIO</a:t>
            </a:r>
            <a:r>
              <a:rPr lang="en-US" sz="3200" b="1" dirty="0" smtClean="0"/>
              <a:t> </a:t>
            </a:r>
            <a:r>
              <a:rPr lang="lt-LT" sz="3200" b="1" dirty="0" smtClean="0"/>
              <a:t>RAJONO </a:t>
            </a:r>
            <a:r>
              <a:rPr lang="lt-LT" sz="3200" b="1" dirty="0"/>
              <a:t>SAVIVALDYBĖS TARYBOS </a:t>
            </a:r>
            <a:r>
              <a:rPr lang="lt-LT" sz="3200" b="1" dirty="0" smtClean="0"/>
              <a:t>IR</a:t>
            </a:r>
            <a:r>
              <a:rPr lang="en-US" sz="3200" b="1" dirty="0" smtClean="0"/>
              <a:t> </a:t>
            </a:r>
            <a:r>
              <a:rPr lang="lt-LT" sz="3200" b="1" dirty="0" smtClean="0"/>
              <a:t>MERO </a:t>
            </a:r>
            <a:r>
              <a:rPr lang="lt-LT" sz="3200" b="1" dirty="0"/>
              <a:t>2018 METŲ VEIKLOS </a:t>
            </a:r>
            <a:r>
              <a:rPr lang="lt-LT" sz="3200" b="1" dirty="0" smtClean="0"/>
              <a:t>ATASKAITA</a:t>
            </a:r>
            <a:endParaRPr lang="cs-CZ" sz="3200" dirty="0"/>
          </a:p>
          <a:p>
            <a:pPr algn="ctr"/>
            <a:r>
              <a:rPr lang="lt-LT" sz="3200" b="1" dirty="0"/>
              <a:t> 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055604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786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lt-LT" b="1" dirty="0" smtClean="0"/>
              <a:t/>
            </a:r>
            <a:br>
              <a:rPr lang="lt-LT" b="1" dirty="0" smtClean="0"/>
            </a:br>
            <a:r>
              <a:rPr lang="lt-LT" b="1" dirty="0" smtClean="0"/>
              <a:t>KREDITORINIS </a:t>
            </a:r>
            <a:r>
              <a:rPr lang="lt-LT" b="1" dirty="0"/>
              <a:t>ĮSISKOLINIMAS 2015</a:t>
            </a:r>
            <a:r>
              <a:rPr lang="lt-LT" dirty="0"/>
              <a:t>–</a:t>
            </a:r>
            <a:r>
              <a:rPr lang="lt-LT" b="1" dirty="0"/>
              <a:t>2018 M</a:t>
            </a:r>
            <a:r>
              <a:rPr lang="lt-LT" dirty="0"/>
              <a:t>. </a:t>
            </a:r>
            <a:r>
              <a:rPr lang="cs-CZ" dirty="0"/>
              <a:t/>
            </a:r>
            <a:br>
              <a:rPr lang="cs-CZ" dirty="0"/>
            </a:br>
            <a:r>
              <a:rPr lang="lt-LT" dirty="0"/>
              <a:t> </a:t>
            </a: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graphicFrame>
        <p:nvGraphicFramePr>
          <p:cNvPr id="5" name="Objekta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052259"/>
              </p:ext>
            </p:extLst>
          </p:nvPr>
        </p:nvGraphicFramePr>
        <p:xfrm>
          <a:off x="1123412" y="1888496"/>
          <a:ext cx="6876926" cy="447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986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aveikslėlis 8" descr="Grafikas (2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52" y="472123"/>
            <a:ext cx="8596540" cy="59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9485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439056"/>
              </p:ext>
            </p:extLst>
          </p:nvPr>
        </p:nvGraphicFramePr>
        <p:xfrm>
          <a:off x="400050" y="1065213"/>
          <a:ext cx="8575675" cy="473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kumentas" r:id="rId3" imgW="5864814" imgH="3232791" progId="Word.Document.12">
                  <p:embed/>
                </p:oleObj>
              </mc:Choice>
              <mc:Fallback>
                <p:oleObj name="Dokumentas" r:id="rId3" imgW="5864814" imgH="32327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0050" y="1065213"/>
                        <a:ext cx="8575675" cy="4732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5097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a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2079592"/>
              </p:ext>
            </p:extLst>
          </p:nvPr>
        </p:nvGraphicFramePr>
        <p:xfrm>
          <a:off x="472159" y="390723"/>
          <a:ext cx="8042976" cy="6072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3576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/>
              <a:t>GYVENTOJŲ POKYČIAI 2018 M. ROKIŠKIO RAJONE</a:t>
            </a:r>
            <a:r>
              <a:rPr lang="cs-CZ" dirty="0" smtClean="0">
                <a:effectLst/>
              </a:rPr>
              <a:t>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616875"/>
              </p:ext>
            </p:extLst>
          </p:nvPr>
        </p:nvGraphicFramePr>
        <p:xfrm>
          <a:off x="457200" y="1562891"/>
          <a:ext cx="8229599" cy="5014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kumentas" r:id="rId3" imgW="6258513" imgH="2512550" progId="Word.Document.12">
                  <p:embed/>
                </p:oleObj>
              </mc:Choice>
              <mc:Fallback>
                <p:oleObj name="Dokumentas" r:id="rId3" imgW="6258513" imgH="25125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562891"/>
                        <a:ext cx="8229599" cy="50142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9448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a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050353"/>
              </p:ext>
            </p:extLst>
          </p:nvPr>
        </p:nvGraphicFramePr>
        <p:xfrm>
          <a:off x="569846" y="309323"/>
          <a:ext cx="8026694" cy="5877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5162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iagrama 3" descr="cid:195915883ABC43A2B64C9D92AB42F05E@JasiunieneJ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35" y="260483"/>
            <a:ext cx="7961568" cy="58608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742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aveikslėlis 13" descr="Rokiskis-vot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" y="585926"/>
            <a:ext cx="8930936" cy="5974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993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</Words>
  <Application>Microsoft Office PowerPoint</Application>
  <PresentationFormat>Demonstracija ekrane (4:3)</PresentationFormat>
  <Paragraphs>7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Įdėtosios OLE paslaugos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1" baseType="lpstr">
      <vt:lpstr>Office Theme</vt:lpstr>
      <vt:lpstr>Microsoft Word Document</vt:lpstr>
      <vt:lpstr>PowerPoint pristatymas</vt:lpstr>
      <vt:lpstr> KREDITORINIS ĮSISKOLINIMAS 2015–2018 M.    </vt:lpstr>
      <vt:lpstr>PowerPoint pristatymas</vt:lpstr>
      <vt:lpstr>PowerPoint pristatymas</vt:lpstr>
      <vt:lpstr>PowerPoint pristatymas</vt:lpstr>
      <vt:lpstr>GYVENTOJŲ POKYČIAI 2018 M. ROKIŠKIO RAJONE </vt:lpstr>
      <vt:lpstr>PowerPoint pristatymas</vt:lpstr>
      <vt:lpstr>PowerPoint pristatymas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KREDITORINIS ĮSISKOLINIMAS 2015–2018 M.</dc:title>
  <dc:creator>Antanas Vagonis</dc:creator>
  <cp:lastModifiedBy>Asta Zakareviciene</cp:lastModifiedBy>
  <cp:revision>4</cp:revision>
  <dcterms:created xsi:type="dcterms:W3CDTF">2019-03-27T05:28:58Z</dcterms:created>
  <dcterms:modified xsi:type="dcterms:W3CDTF">2019-03-27T06:31:20Z</dcterms:modified>
</cp:coreProperties>
</file>