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1" r:id="rId2"/>
    <p:sldId id="276" r:id="rId3"/>
    <p:sldId id="283" r:id="rId4"/>
    <p:sldId id="258" r:id="rId5"/>
    <p:sldId id="284" r:id="rId6"/>
    <p:sldId id="260" r:id="rId7"/>
    <p:sldId id="261" r:id="rId8"/>
    <p:sldId id="262" r:id="rId9"/>
    <p:sldId id="286" r:id="rId10"/>
    <p:sldId id="285" r:id="rId11"/>
    <p:sldId id="265" r:id="rId12"/>
    <p:sldId id="266" r:id="rId13"/>
    <p:sldId id="267" r:id="rId14"/>
    <p:sldId id="268" r:id="rId15"/>
    <p:sldId id="269" r:id="rId16"/>
    <p:sldId id="270" r:id="rId17"/>
    <p:sldId id="287" r:id="rId18"/>
    <p:sldId id="272" r:id="rId19"/>
    <p:sldId id="288" r:id="rId20"/>
    <p:sldId id="289" r:id="rId21"/>
    <p:sldId id="275" r:id="rId22"/>
    <p:sldId id="281" r:id="rId2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rgita Blaževičiūtė" initials="JB" lastIdx="11" clrIdx="0">
    <p:extLst>
      <p:ext uri="{19B8F6BF-5375-455C-9EA6-DF929625EA0E}">
        <p15:presenceInfo xmlns:p15="http://schemas.microsoft.com/office/powerpoint/2012/main" userId="Jurgita Blaževičiūtė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56"/>
    <p:restoredTop sz="94710"/>
  </p:normalViewPr>
  <p:slideViewPr>
    <p:cSldViewPr snapToGrid="0" snapToObjects="1">
      <p:cViewPr varScale="1">
        <p:scale>
          <a:sx n="108" d="100"/>
          <a:sy n="108" d="100"/>
        </p:scale>
        <p:origin x="119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5T10:13:00.609" idx="5">
    <p:pos x="4764" y="3416"/>
    <p:text>Paramos reikalavimų aiškumo, paparstumo, daugiau bendravimo su galimais pareiškėjais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BCC288-EFD4-8148-AB95-60FE378F0A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Tema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20EC72-3BCB-A145-93EF-5460E1CD2C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B6112-6BBF-3648-945F-7AFB0FF82A7A}" type="datetimeFigureOut">
              <a:rPr lang="x-none" smtClean="0"/>
              <a:t>2023-09-15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F33C6-2B8B-C34F-B68F-B0948F6DE4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5B148-5D9A-1B4B-AB1A-E3809BDEE4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37431-2A35-4140-8925-F1D27F8A623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2851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Tema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6C6B7-FF69-1849-AB17-C9ACE6166EFD}" type="datetimeFigureOut">
              <a:rPr lang="x-none" smtClean="0"/>
              <a:t>2023-09-15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985A1-8BEB-C540-BB53-25CF4B67407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308172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985A1-8BEB-C540-BB53-25CF4B674075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6020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78b9e40c1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78b9e40c1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8316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78b9e40c13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78b9e40c13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186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78b9e40c13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78b9e40c13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3286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78b9e40c13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78b9e40c13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9008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78b9e40c13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78b9e40c13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742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78b9e40c13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78b9e40c13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704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78b9e40c13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78b9e40c13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4477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78b9e40c1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78b9e40c1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9257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8b9e40c1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78b9e40c1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0892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8b9e40c1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8b9e40c1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679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78b9e40c1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78b9e40c1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9165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78b9e40c1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78b9e40c1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546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78b9e40c1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78b9e40c1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323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78b9e40c13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78b9e40c13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0277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78b9e40c1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78b9e40c1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097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993B1-6505-C848-A1A0-FF85E29E82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209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 err="1"/>
              <a:t>Pavadnimas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74591-474C-8645-8EF9-7BACFCC976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70058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sssss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C4D429-C6C5-C445-B6C0-91013E3760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648" y="623324"/>
            <a:ext cx="3189504" cy="1019551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963D6E-563B-EC41-9E2E-D4521953E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  <a:latin typeface="Antipol" pitchFamily="2" charset="77"/>
              </a:defRPr>
            </a:lvl1pPr>
          </a:lstStyle>
          <a:p>
            <a:fld id="{411E0E2E-86A7-1740-9536-422DE669C107}" type="datetimeyyyy">
              <a:rPr lang="en-US" smtClean="0"/>
              <a:pPr/>
              <a:t>2023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4352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Įžang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8C89336-0DC5-F94E-81C9-8E36A99233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861939">
            <a:off x="2588205" y="81756"/>
            <a:ext cx="7462554" cy="510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C64A79-98A3-9C48-B22C-7C23568B0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894" y="3175084"/>
            <a:ext cx="7231444" cy="507831"/>
          </a:xfrm>
        </p:spPr>
        <p:txBody>
          <a:bodyPr wrap="square" anchor="b" anchorCtr="0">
            <a:spAutoFit/>
          </a:bodyPr>
          <a:lstStyle>
            <a:lvl1pPr algn="ctr"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9811EA-C80D-BA49-A570-79D1E0C82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5894" y="3919638"/>
            <a:ext cx="7240206" cy="1484509"/>
          </a:xfrm>
        </p:spPr>
        <p:txBody>
          <a:bodyPr wrap="square">
            <a:sp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82206-6588-FB46-8586-040CBF411EB0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9868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762437-B5FB-2E40-B710-8E0000C67097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FCBBCF-5B9C-8148-B527-106326FC8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20EA2DD-2CD6-7B4D-B0EF-F575F7E0B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751098-9948-794D-AC13-8C71F6692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39695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66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64FCBB-068E-BC4D-8851-9EBA73D1FE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9514" y="108849"/>
            <a:ext cx="6266744" cy="66403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762437-B5FB-2E40-B710-8E0000C67097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FCBBCF-5B9C-8148-B527-106326FC8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20EA2DD-2CD6-7B4D-B0EF-F575F7E0B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03574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66E129-4330-F841-A5A3-D9DD8338A4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1949" y="704533"/>
            <a:ext cx="7462554" cy="51059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8B642D-9D54-A443-B925-C3AB4A1650C5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FCB4BB7-011B-6F4C-BF50-C63264A7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F1B5CC6-3C93-1647-871B-042605EB3A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1306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70067-4AA8-C942-979E-D0EAE65F2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7301" y="390006"/>
            <a:ext cx="4368568" cy="64679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079AA7-972D-3E43-9403-40AAA6EBAF42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4109283-E3E4-874E-9B13-255949BA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671EB44-2B27-6F4F-BD4E-F9399E34B1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72628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2456BE-9735-D347-99C1-4B6B02D7F17C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D05AC9-9272-C849-A8B8-6DCF76BA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8768ACA-0D02-374F-BEA5-655E095C24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767A15-6724-1443-8306-EEE0F199B5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8266" y="0"/>
            <a:ext cx="472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51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Tema</a:t>
            </a:r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7C7A01-15A5-F549-9687-732E53742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5581" y="60096"/>
            <a:ext cx="3026485" cy="67538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A8F765-DF14-7147-8895-58BCCE00615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DC7AF68-89D2-1D47-9B34-BAF2D0BC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2411B1A-A0D0-0E4C-96AD-D635BF6131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4359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E65733-E0CF-FA4F-9969-2ED4572B2BF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DB32FA-E634-A249-AF39-448846BE3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3692" y="677505"/>
            <a:ext cx="6386796" cy="599793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C73A095-27D5-6044-BAB6-A9133D739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ECA975E-18B6-854A-8EB5-189A9F9AA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25648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2456BE-9735-D347-99C1-4B6B02D7F17C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EC7769-AFB4-1249-9975-9C7D0DA3C7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96305" y="365125"/>
            <a:ext cx="4424095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6D05AC9-9272-C849-A8B8-6DCF76BA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8768ACA-0D02-374F-BEA5-655E095C24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84151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DE06DA-130D-6A41-9C47-9FCBC361B0F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F6BE3B7-230E-BE4E-B03B-1B2C7194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2A59978-E002-604A-9F38-F22DFDFBE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41E28D-9905-5343-9F66-FF1CEB5508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182561"/>
            <a:ext cx="551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0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254631-42DE-1143-96CA-E7B2B0F91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39695" y="0"/>
            <a:ext cx="48768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C9CEC0-E3DA-1B42-8B73-78EFB964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4316741"/>
            <a:ext cx="10869593" cy="1754326"/>
          </a:xfrm>
        </p:spPr>
        <p:txBody>
          <a:bodyPr wrap="square" anchor="b" anchorCtr="0">
            <a:spAutoFit/>
          </a:bodyPr>
          <a:lstStyle>
            <a:lvl1pPr>
              <a:defRPr sz="12000"/>
            </a:lvl1pPr>
          </a:lstStyle>
          <a:p>
            <a:r>
              <a:rPr lang="en-GB" dirty="0"/>
              <a:t>Click to edit</a:t>
            </a:r>
            <a:endParaRPr lang="x-non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53873C-80A8-554F-96CD-67D07B51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760A-04F1-DB4A-B8B0-35D28779C216}" type="datetimeyyyy">
              <a:rPr lang="en-US" smtClean="0"/>
              <a:t>2023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E93C8-3050-2A40-93E5-A2FCDB36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5EE9C5-C98C-F842-A512-6BF8DF9BF36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6DF4DE2-C925-5D47-A080-496FD00C2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512" y="6105912"/>
            <a:ext cx="10869593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6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39107E-0BC5-C74B-950E-5FC46A6BB4EE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A3712C-19A7-A046-853D-2DA07D7195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2040" y="519088"/>
            <a:ext cx="5470452" cy="597378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5D05F30-811E-2140-940C-DD351FB0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D20EF4C-AE13-3343-AB7D-5EAED1615C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71764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09FDC1-33A6-CF4C-A828-A2F734D35CD1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879B17-4814-A541-9B51-1A8B3F5608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3223" y="544010"/>
            <a:ext cx="5822989" cy="536486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644B0A8-FC19-1242-98D6-17E63FFBA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74EFDD3-B37D-4640-8C9C-522158E3B7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83781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DE06DA-130D-6A41-9C47-9FCBC361B0F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F61A5E-BB00-8343-A39C-A2250F52B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33664" y="480033"/>
            <a:ext cx="5841019" cy="61954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F6BE3B7-230E-BE4E-B03B-1B2C7194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2A59978-E002-604A-9F38-F22DFDFBE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50291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C958C1-ACC5-AC43-AC89-BA291C813D1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DC024F5-60E5-B048-8CD0-A7CDF6B69D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1747382"/>
            <a:ext cx="3702050" cy="474549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7E34206-C4AF-594B-B530-B87222574C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01080" y="1747381"/>
            <a:ext cx="3702050" cy="474549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DAB70D1-CB0C-CF43-8C3C-153CFBB58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89410" y="1747381"/>
            <a:ext cx="3702050" cy="474549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C438C68-27F4-7C40-87C7-C8C8A167C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69948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59676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A5180-9116-664F-AC16-FE4A7731E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12" y="1747382"/>
            <a:ext cx="5396828" cy="44295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6F9CE5-457A-3B4F-8FE3-378D8B53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747381"/>
            <a:ext cx="5735256" cy="44295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D4E865-3E99-D646-BDF3-62D774DBC727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3E6F25-91E3-CD45-8FBE-3E7676124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09744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45604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53873C-80A8-554F-96CD-67D07B51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412-0944-CE45-B089-4611B808A45D}" type="datetimeyyyy">
              <a:rPr lang="en-US" smtClean="0"/>
              <a:t>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6298E-6D26-C343-B57F-0080A785F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E93C8-3050-2A40-93E5-A2FCDB36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00CDBB-7081-7A41-B48A-10AF7F72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09744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53B1B3-419F-6745-A2B0-0050FFE4B474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11904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s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5647C3-6613-1E4E-82D2-A5B31C616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62D8-01C0-4743-9CB2-C48EABDE0B68}" type="datetimeyyyy">
              <a:rPr lang="en-US" smtClean="0"/>
              <a:t>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598972-96E3-D143-A02C-7CB47311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5BDDF-FE3A-B943-87C4-5C2D19C6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F983B-7ED4-5B45-A9D2-6C5209DD3BAA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41403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B2D40E-5028-E84E-ADB6-18EA5BBD3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21512" y="1747837"/>
            <a:ext cx="10932288" cy="4429126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 err="1"/>
              <a:t>ifth</a:t>
            </a:r>
            <a:r>
              <a:rPr lang="en-GB" dirty="0"/>
              <a:t>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B3C6B-29A9-924F-BDDE-AF9DE696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076C-AD56-E442-A199-3F068A85E6A8}" type="datetimeyyyy">
              <a:rPr lang="en-US" smtClean="0"/>
              <a:t>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6984D-03BE-7A4A-8BF6-F2D3CDAA1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0F485-BD76-7B4C-B2ED-C9A4817C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548536-4310-7247-B1CC-01D33F37B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0932288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6763BD-1C05-3240-A9C9-AA59F7C09B49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9450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28469C-0306-9140-8CC9-4DA3D9551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CF266-C9FB-2341-9D8F-46498EA81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5AA5B-87AD-F443-BF8A-946D0BA8E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D6D7-A9AC-694B-A9C3-919F7AC9599C}" type="datetimeyyyy">
              <a:rPr lang="en-US" smtClean="0"/>
              <a:t>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F0310-B4F0-0043-9361-E32B8AE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E9F85-8DED-C949-8D4F-24246CAB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A4B3E0-BE7B-9949-A686-8E2C4FE580E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15503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F15F0-9852-7549-BF03-70C55F621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12" y="1747837"/>
            <a:ext cx="10932288" cy="44291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BCD29-724A-D84E-B1DC-E2E96F6FE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DCB9-820D-4A44-814F-CC2269C342E4}" type="datetimeyyyy">
              <a:rPr lang="en-US" smtClean="0"/>
              <a:t>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DD201-7045-F345-ADA2-49D422B9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AD794-F81A-A942-9ADA-694CBB909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D2573A-497E-A745-9EF2-0565C4D79BB2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D85E92-074F-B647-9BDA-10E2D5F9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09744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8050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94D013-176D-4F44-8F3C-F396C29E5E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8266" y="0"/>
            <a:ext cx="47244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53873C-80A8-554F-96CD-67D07B51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760A-04F1-DB4A-B8B0-35D28779C216}" type="datetimeyyyy">
              <a:rPr lang="en-US" smtClean="0"/>
              <a:t>2023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E93C8-3050-2A40-93E5-A2FCDB36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B0C18B-D541-5446-8736-D5B0A0A5FA7E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AACEE48-8E0E-F246-9199-FCBFEE0BF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4316741"/>
            <a:ext cx="10869593" cy="1754326"/>
          </a:xfrm>
        </p:spPr>
        <p:txBody>
          <a:bodyPr wrap="square" anchor="b" anchorCtr="0">
            <a:spAutoFit/>
          </a:bodyPr>
          <a:lstStyle>
            <a:lvl1pPr>
              <a:defRPr sz="12000"/>
            </a:lvl1pPr>
          </a:lstStyle>
          <a:p>
            <a:r>
              <a:rPr lang="en-GB" dirty="0"/>
              <a:t>Click to edit</a:t>
            </a:r>
            <a:endParaRPr lang="x-none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94EDF5-AA50-CB4C-8C52-EAA9211F3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512" y="6105912"/>
            <a:ext cx="10869593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156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BE53688-0B05-7742-9A77-3E5F79922D89}"/>
              </a:ext>
            </a:extLst>
          </p:cNvPr>
          <p:cNvSpPr txBox="1">
            <a:spLocks/>
          </p:cNvSpPr>
          <p:nvPr userDrawn="1"/>
        </p:nvSpPr>
        <p:spPr>
          <a:xfrm>
            <a:off x="1524000" y="3589711"/>
            <a:ext cx="9144000" cy="1018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bg1"/>
                </a:solidFill>
                <a:latin typeface="Antipol" pitchFamily="2" charset="77"/>
                <a:ea typeface="+mj-ea"/>
                <a:cs typeface="+mj-cs"/>
              </a:defRPr>
            </a:lvl1pPr>
          </a:lstStyle>
          <a:p>
            <a:r>
              <a:rPr lang="en-GB" dirty="0" err="1"/>
              <a:t>Dėkojame</a:t>
            </a:r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36602C-7CF1-9948-AEC7-4E86E483B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649" y="623324"/>
            <a:ext cx="3187155" cy="1018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C7740A-A3E5-2F40-BF5E-B5B06AC19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8058" y="2513721"/>
            <a:ext cx="975884" cy="4716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4902E5D-5F97-1947-B2B1-3D6B08750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Antipol" pitchFamily="2" charset="77"/>
              </a:defRPr>
            </a:lvl1pPr>
          </a:lstStyle>
          <a:p>
            <a:fld id="{411E0E2E-86A7-1740-9536-422DE669C107}" type="datetimeyyyy">
              <a:rPr lang="en-US" smtClean="0"/>
              <a:pPr/>
              <a:t>2023</a:t>
            </a:fld>
            <a:endParaRPr lang="x-none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FA3FE98-1EBE-FD4C-8A3E-4C09A7C435E5}"/>
              </a:ext>
            </a:extLst>
          </p:cNvPr>
          <p:cNvSpPr txBox="1">
            <a:spLocks/>
          </p:cNvSpPr>
          <p:nvPr userDrawn="1"/>
        </p:nvSpPr>
        <p:spPr>
          <a:xfrm>
            <a:off x="1524000" y="4687121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savivaldybe@post.rokiskis.lt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222199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lt" smtClean="0"/>
              <a:pPr/>
              <a:t>‹#›</a:t>
            </a:fld>
            <a:endParaRPr lang="lt"/>
          </a:p>
        </p:txBody>
      </p:sp>
    </p:spTree>
    <p:extLst>
      <p:ext uri="{BB962C8B-B14F-4D97-AF65-F5344CB8AC3E}">
        <p14:creationId xmlns:p14="http://schemas.microsoft.com/office/powerpoint/2010/main" val="390020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5D8085-E781-6849-9B9C-E5FCF6BB51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182561"/>
            <a:ext cx="55118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53873C-80A8-554F-96CD-67D07B51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3D760A-04F1-DB4A-B8B0-35D28779C216}" type="datetimeyyyy">
              <a:rPr lang="en-US" smtClean="0"/>
              <a:pPr/>
              <a:t>2023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E93C8-3050-2A40-93E5-A2FCDB36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AD04EE-1878-2047-8E3A-873E5478337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68A30-BB0B-EF49-98AB-A013D175952D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bg1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chemeClr val="bg1"/>
              </a:solidFill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729CDFD-19D8-2043-B3BD-A60AF56C9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4316741"/>
            <a:ext cx="10869593" cy="1754326"/>
          </a:xfrm>
        </p:spPr>
        <p:txBody>
          <a:bodyPr wrap="square" anchor="b" anchorCtr="0">
            <a:spAutoFit/>
          </a:bodyPr>
          <a:lstStyle>
            <a:lvl1pPr>
              <a:defRPr sz="1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x-none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E9116D8-54B3-404A-AD73-E56A13D15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512" y="6105912"/>
            <a:ext cx="10869593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466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Tema</a:t>
            </a:r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7C7A01-15A5-F549-9687-732E53742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5581" y="60096"/>
            <a:ext cx="3026485" cy="67538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A8F765-DF14-7147-8895-58BCCE00615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DC7AF68-89D2-1D47-9B34-BAF2D0BC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6155134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2411B1A-A0D0-0E4C-96AD-D635BF6131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6163896" cy="4062672"/>
          </a:xfrm>
        </p:spPr>
        <p:txBody>
          <a:bodyPr anchor="ctr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6681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nuotrau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C379A6-60E5-874A-ACE1-7298E62E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6270CD4-0488-A54A-8A7B-DE70E6A14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ABFCCF-6942-E14A-BAE9-D133FC9B6AC4}"/>
              </a:ext>
            </a:extLst>
          </p:cNvPr>
          <p:cNvSpPr txBox="1"/>
          <p:nvPr userDrawn="1"/>
        </p:nvSpPr>
        <p:spPr>
          <a:xfrm>
            <a:off x="9520497" y="44062"/>
            <a:ext cx="2676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2DED5DF-12FE-884C-87FC-BD5D662B81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37710" y="365124"/>
            <a:ext cx="7353750" cy="6127749"/>
          </a:xfrm>
          <a:ln w="6350"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650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nuotrau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F5FD7-3C2D-4242-B70F-13223FEE73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4016" y="1747838"/>
            <a:ext cx="5747444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C958C1-ACC5-AC43-AC89-BA291C813D1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8AC4B99-2E47-BF46-BE38-14697C3B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69948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A5B82A9-0D3F-7D4F-945B-A1AEE0E46A7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1512" y="1747837"/>
            <a:ext cx="5559666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6114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nuotrauk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F5FD7-3C2D-4242-B70F-13223FEE73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2750" y="1747838"/>
            <a:ext cx="3702050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3A06B36-E33E-7E4A-9B9F-318AD8F251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01080" y="1747838"/>
            <a:ext cx="3702050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2152CF5E-3F8D-314F-AEA8-24B73D2A52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89410" y="1747838"/>
            <a:ext cx="3702050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C958C1-ACC5-AC43-AC89-BA291C813D1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21D297-715A-E14C-8202-2588E0744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69948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3965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Įžang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4A79-98A3-9C48-B22C-7C23568B0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894" y="3175084"/>
            <a:ext cx="7231444" cy="507831"/>
          </a:xfrm>
        </p:spPr>
        <p:txBody>
          <a:bodyPr wrap="square" anchor="b" anchorCtr="0">
            <a:spAutoFit/>
          </a:bodyPr>
          <a:lstStyle>
            <a:lvl1pPr algn="ctr"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9811EA-C80D-BA49-A570-79D1E0C82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5894" y="3919638"/>
            <a:ext cx="7240206" cy="1484509"/>
          </a:xfrm>
        </p:spPr>
        <p:txBody>
          <a:bodyPr wrap="square">
            <a:sp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82206-6588-FB46-8586-040CBF411EB0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E2B530-5EB1-744F-9DF4-F6E2638412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6374" y="1577871"/>
            <a:ext cx="975884" cy="4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9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106021-8F33-8344-B6B4-02DCE67C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173B2-1E72-EC40-885B-31B6744B6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3B740-B259-4C4E-B173-477DC1FA7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  <a:latin typeface="Antipol" pitchFamily="2" charset="77"/>
              </a:defRPr>
            </a:lvl1pPr>
          </a:lstStyle>
          <a:p>
            <a:fld id="{411E0E2E-86A7-1740-9536-422DE669C107}" type="datetimeyyyy">
              <a:rPr lang="en-US" smtClean="0"/>
              <a:t>2023</a:t>
            </a:fld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13586-84D6-1B44-BD52-6A3AAB2AF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  <a:latin typeface="Antipol" pitchFamily="2" charset="77"/>
              </a:defRPr>
            </a:lvl1pPr>
          </a:lstStyle>
          <a:p>
            <a:r>
              <a:rPr lang="en-GB"/>
              <a:t>Tema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E91F0-E7C1-DA4B-8FE5-308035E3D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Antipol" pitchFamily="2" charset="77"/>
              </a:defRPr>
            </a:lvl1pPr>
          </a:lstStyle>
          <a:p>
            <a:fld id="{3FAD04EE-1878-2047-8E3A-873E5478337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706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1" r:id="rId3"/>
    <p:sldLayoutId id="2147483662" r:id="rId4"/>
    <p:sldLayoutId id="2147483688" r:id="rId5"/>
    <p:sldLayoutId id="2147483681" r:id="rId6"/>
    <p:sldLayoutId id="2147483684" r:id="rId7"/>
    <p:sldLayoutId id="2147483683" r:id="rId8"/>
    <p:sldLayoutId id="2147483675" r:id="rId9"/>
    <p:sldLayoutId id="2147483682" r:id="rId10"/>
    <p:sldLayoutId id="2147483665" r:id="rId11"/>
    <p:sldLayoutId id="2147483687" r:id="rId12"/>
    <p:sldLayoutId id="2147483664" r:id="rId13"/>
    <p:sldLayoutId id="2147483666" r:id="rId14"/>
    <p:sldLayoutId id="2147483686" r:id="rId15"/>
    <p:sldLayoutId id="2147483667" r:id="rId16"/>
    <p:sldLayoutId id="2147483672" r:id="rId17"/>
    <p:sldLayoutId id="2147483673" r:id="rId18"/>
    <p:sldLayoutId id="2147483685" r:id="rId19"/>
    <p:sldLayoutId id="2147483670" r:id="rId20"/>
    <p:sldLayoutId id="2147483671" r:id="rId21"/>
    <p:sldLayoutId id="2147483669" r:id="rId22"/>
    <p:sldLayoutId id="2147483674" r:id="rId23"/>
    <p:sldLayoutId id="2147483676" r:id="rId24"/>
    <p:sldLayoutId id="2147483677" r:id="rId25"/>
    <p:sldLayoutId id="2147483655" r:id="rId26"/>
    <p:sldLayoutId id="2147483678" r:id="rId27"/>
    <p:sldLayoutId id="2147483679" r:id="rId28"/>
    <p:sldLayoutId id="2147483650" r:id="rId29"/>
    <p:sldLayoutId id="2147483680" r:id="rId30"/>
    <p:sldLayoutId id="2147483689" r:id="rId3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ntipol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4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5730AB-7030-D04D-B198-A675508CA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059A5A5-FE41-5741-BC1F-77375B4DFD74}" type="datetimeyyyy">
              <a:rPr lang="en-US" smtClean="0"/>
              <a:pPr>
                <a:spcAft>
                  <a:spcPts val="600"/>
                </a:spcAft>
              </a:pPr>
              <a:t>2023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F84E13-C96D-0758-137F-9C76EDF27B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85" r="1984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2637B-83A3-BD49-B2AC-1E4FC21058B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FAD04EE-1878-2047-8E3A-873E54783374}" type="slidenum">
              <a:rPr lang="x-non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x-none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DF3F5-DE95-0F92-B714-1C535CDB91BA}"/>
              </a:ext>
            </a:extLst>
          </p:cNvPr>
          <p:cNvSpPr txBox="1"/>
          <p:nvPr/>
        </p:nvSpPr>
        <p:spPr>
          <a:xfrm>
            <a:off x="530075" y="576387"/>
            <a:ext cx="6677122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lt-LT" sz="2400" b="1">
                <a:latin typeface="Berlin Sans FB Demi" panose="020E0802020502020306" pitchFamily="34" charset="0"/>
              </a:rPr>
              <a:t>2023 M. APKLAUSOS SMULKAUS IR VIDUTINIO VERSLO PLĖTRA ROKIŠKIO RAJONE </a:t>
            </a:r>
          </a:p>
          <a:p>
            <a:pPr algn="ctr"/>
            <a:r>
              <a:rPr lang="lt-LT" sz="2400" b="1">
                <a:latin typeface="Berlin Sans FB Demi" panose="020E0802020502020306" pitchFamily="34" charset="0"/>
              </a:rPr>
              <a:t>SUVESTINĖ IR REKOMENDACIJOS</a:t>
            </a:r>
            <a:r>
              <a:rPr lang="lt-LT" sz="2400">
                <a:latin typeface="Berlin Sans FB Demi" panose="020E0802020502020306" pitchFamily="34" charset="0"/>
              </a:rPr>
              <a:t>   </a:t>
            </a:r>
            <a:r>
              <a:rPr lang="lt-LT" sz="2400"/>
              <a:t> </a:t>
            </a:r>
            <a:endParaRPr lang="lt-LT" sz="2300" b="1" dirty="0">
              <a:solidFill>
                <a:srgbClr val="364A5A"/>
              </a:solidFill>
              <a:latin typeface="Berlin Sans FB Demi" panose="020E0802020502020306" pitchFamily="34" charset="0"/>
            </a:endParaRPr>
          </a:p>
        </p:txBody>
      </p:sp>
      <p:graphicFrame>
        <p:nvGraphicFramePr>
          <p:cNvPr id="8" name="Objektas 7">
            <a:extLst>
              <a:ext uri="{FF2B5EF4-FFF2-40B4-BE49-F238E27FC236}">
                <a16:creationId xmlns:a16="http://schemas.microsoft.com/office/drawing/2014/main" id="{B1423011-692C-64FA-B620-39CACD6A14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013797"/>
              </p:ext>
            </p:extLst>
          </p:nvPr>
        </p:nvGraphicFramePr>
        <p:xfrm>
          <a:off x="1204111" y="2037472"/>
          <a:ext cx="5022056" cy="2945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670560" imgH="2146680" progId="CorelDraw.Graphic.22">
                  <p:embed/>
                </p:oleObj>
              </mc:Choice>
              <mc:Fallback>
                <p:oleObj name="CorelDRAW" r:id="rId4" imgW="3670560" imgH="2146680" progId="CorelDraw.Graphic.22">
                  <p:embed/>
                  <p:pic>
                    <p:nvPicPr>
                      <p:cNvPr id="6" name="Objektas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111" y="2037472"/>
                        <a:ext cx="5022056" cy="2945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aveikslėlis 30">
            <a:extLst>
              <a:ext uri="{FF2B5EF4-FFF2-40B4-BE49-F238E27FC236}">
                <a16:creationId xmlns:a16="http://schemas.microsoft.com/office/drawing/2014/main" id="{952AA613-B3CA-6D5E-D3A8-D0D6479CC3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406" y="5492963"/>
            <a:ext cx="1907761" cy="113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29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8B2F4452-80B0-454E-2062-5CDC1B529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4415B378-29D3-8D7F-0133-B6994A4E0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10</a:t>
            </a:fld>
            <a:endParaRPr lang="x-none"/>
          </a:p>
        </p:txBody>
      </p:sp>
      <p:pic>
        <p:nvPicPr>
          <p:cNvPr id="7" name="Google Shape;109;p21" descr="Formuojama atsakymų diagrama. Klausimo pavadinimas: 8. Kokias žinote verslo plėtros programas ir kitas paramos verslui  priemones Rokiškio rajone?. Atsakymų skaičius: 46 atsakymai." title="8. Kokias žinote verslo plėtros programas ir kitas paramos verslui  priemones Rokiškio rajone?">
            <a:extLst>
              <a:ext uri="{FF2B5EF4-FFF2-40B4-BE49-F238E27FC236}">
                <a16:creationId xmlns:a16="http://schemas.microsoft.com/office/drawing/2014/main" id="{430DEDF2-2D40-1180-1CCA-A09E2C8FBDA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4559" t="21439"/>
          <a:stretch/>
        </p:blipFill>
        <p:spPr>
          <a:xfrm>
            <a:off x="3577213" y="1549308"/>
            <a:ext cx="8460711" cy="4578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9;p21" descr="8. Kokias žinote verslo plėtros programas ir kitas paramos verslui  priemones Rokiškio rajone?&#10;&#10;Formuojama atsakymų diagrama. Klausimo pavadinimas: 8. Kokias žinote verslo plėtros programas ir kitas paramos verslui  priemones Rokiškio rajone?. Atsakymų skaičius: 46 atsakymai.">
            <a:extLst>
              <a:ext uri="{FF2B5EF4-FFF2-40B4-BE49-F238E27FC236}">
                <a16:creationId xmlns:a16="http://schemas.microsoft.com/office/drawing/2014/main" id="{27E56EA5-7959-A2EC-B88E-B2A2205C105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76751"/>
          <a:stretch/>
        </p:blipFill>
        <p:spPr>
          <a:xfrm>
            <a:off x="224414" y="80387"/>
            <a:ext cx="11240755" cy="1295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9;p21" descr="Formuojama atsakymų diagrama. Klausimo pavadinimas: 8. Kokias žinote verslo plėtros programas ir kitas paramos verslui  priemones Rokiškio rajone?. Atsakymų skaičius: 46 atsakymai." title="8. Kokias žinote verslo plėtros programas ir kitas paramos verslui  priemones Rokiškio rajone?">
            <a:extLst>
              <a:ext uri="{FF2B5EF4-FFF2-40B4-BE49-F238E27FC236}">
                <a16:creationId xmlns:a16="http://schemas.microsoft.com/office/drawing/2014/main" id="{E8CB30E9-A46F-7D39-D255-A111B46BF6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5544" r="74779"/>
          <a:stretch/>
        </p:blipFill>
        <p:spPr>
          <a:xfrm>
            <a:off x="224414" y="2430202"/>
            <a:ext cx="3423137" cy="369754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4D46FA-C695-6D64-1BBF-316B75861337}"/>
              </a:ext>
            </a:extLst>
          </p:cNvPr>
          <p:cNvSpPr txBox="1"/>
          <p:nvPr/>
        </p:nvSpPr>
        <p:spPr>
          <a:xfrm>
            <a:off x="-281354" y="1758856"/>
            <a:ext cx="3928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600"/>
              <a:t>Rokiškio rajono savivaldybės smulkaus </a:t>
            </a:r>
          </a:p>
          <a:p>
            <a:pPr algn="r"/>
            <a:r>
              <a:rPr lang="lt-LT" sz="1600"/>
              <a:t>ir vidutinio verslo plėtros programa</a:t>
            </a:r>
          </a:p>
        </p:txBody>
      </p:sp>
    </p:spTree>
    <p:extLst>
      <p:ext uri="{BB962C8B-B14F-4D97-AF65-F5344CB8AC3E}">
        <p14:creationId xmlns:p14="http://schemas.microsoft.com/office/powerpoint/2010/main" val="2802899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 lang="lt-LT"/>
          </a:p>
        </p:txBody>
      </p:sp>
      <p:pic>
        <p:nvPicPr>
          <p:cNvPr id="116" name="Google Shape;116;p22" descr="Formuojama atsakymų diagrama. Klausimo pavadinimas: 9. Ar naudojotės savivaldybės smulkaus ir vidutinio verslo plėtros programos parama per paskutinius trejus metus?. Atsakymų skaičius: 47 atsakymai." title="9. Ar naudojotės savivaldybės smulkaus ir vidutinio verslo plėtros programos parama per paskutinius trejus metus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663774"/>
            <a:ext cx="12192004" cy="5530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aveikslėlis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6" y="4760259"/>
            <a:ext cx="2023833" cy="1898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36C7BF-3FF4-5439-8B44-2C775AEC18F4}"/>
              </a:ext>
            </a:extLst>
          </p:cNvPr>
          <p:cNvSpPr txBox="1"/>
          <p:nvPr/>
        </p:nvSpPr>
        <p:spPr>
          <a:xfrm>
            <a:off x="5476351" y="3741782"/>
            <a:ext cx="100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/>
              <a:t>6,4 %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884AAE-B2C9-6155-C050-03D320ECB0E4}"/>
              </a:ext>
            </a:extLst>
          </p:cNvPr>
          <p:cNvSpPr txBox="1"/>
          <p:nvPr/>
        </p:nvSpPr>
        <p:spPr>
          <a:xfrm>
            <a:off x="1" y="2662813"/>
            <a:ext cx="3054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/>
          </a:p>
        </p:txBody>
      </p:sp>
      <p:pic>
        <p:nvPicPr>
          <p:cNvPr id="4" name="Google Shape;123;p23" descr="Formuojama atsakymų diagrama. Klausimo pavadinimas: 10. Jei naudojotės savivaldybės teikiama smulkaus ir vidutinio verslo plėtros programos parama rajono verslui, iš kur apie ją sužinojote?. Atsakymų skaičius: 29 atsakymai." title="10. Jei naudojotės savivaldybės teikiama smulkaus ir vidutinio verslo plėtros programos parama rajono verslui, iš kur apie ją sužinojote?">
            <a:extLst>
              <a:ext uri="{FF2B5EF4-FFF2-40B4-BE49-F238E27FC236}">
                <a16:creationId xmlns:a16="http://schemas.microsoft.com/office/drawing/2014/main" id="{4E4FDDB5-A052-FC04-BE73-8F64635627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1" b="73074"/>
          <a:stretch/>
        </p:blipFill>
        <p:spPr>
          <a:xfrm>
            <a:off x="0" y="0"/>
            <a:ext cx="11635991" cy="149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23;p23" descr="10. Jei naudojotės savivaldybės teikiama smulkaus ir vidutinio verslo plėtros programos parama rajono verslui, iš kur apie ją sužinojote?&#10;&#10;Formuojama atsakymų diagrama. Klausimo pavadinimas: 10. Jei naudojotės savivaldybės teikiama smulkaus ir vidutinio verslo plėtros programos parama rajono verslui, iš kur apie ją sužinojote?. Atsakymų skaičius: 29 atsakymai.">
            <a:extLst>
              <a:ext uri="{FF2B5EF4-FFF2-40B4-BE49-F238E27FC236}">
                <a16:creationId xmlns:a16="http://schemas.microsoft.com/office/drawing/2014/main" id="{7690D789-809E-7B25-96E0-30BB638E804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4632" t="26498" b="23253"/>
          <a:stretch/>
        </p:blipFill>
        <p:spPr>
          <a:xfrm>
            <a:off x="2944167" y="1479303"/>
            <a:ext cx="9073662" cy="35073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D42191-999E-FD39-36CF-5E77CE695EB7}"/>
              </a:ext>
            </a:extLst>
          </p:cNvPr>
          <p:cNvSpPr txBox="1"/>
          <p:nvPr/>
        </p:nvSpPr>
        <p:spPr>
          <a:xfrm>
            <a:off x="884207" y="1684013"/>
            <a:ext cx="267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>
                <a:latin typeface="Times New Roman" panose="02020603050405020304" pitchFamily="18" charset="0"/>
                <a:cs typeface="Times New Roman" panose="02020603050405020304" pitchFamily="18" charset="0"/>
              </a:rPr>
              <a:t>vietinės žiniasklaidos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5895FC-E3E8-4C1F-DD24-FF1210376B83}"/>
              </a:ext>
            </a:extLst>
          </p:cNvPr>
          <p:cNvSpPr txBox="1"/>
          <p:nvPr/>
        </p:nvSpPr>
        <p:spPr>
          <a:xfrm>
            <a:off x="-321547" y="2078038"/>
            <a:ext cx="3265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600">
                <a:latin typeface="Times New Roman" panose="02020603050405020304" pitchFamily="18" charset="0"/>
                <a:cs typeface="Times New Roman" panose="02020603050405020304" pitchFamily="18" charset="0"/>
              </a:rPr>
              <a:t>Rokiškio rajono savivaldybės administracija Facebook paskyros</a:t>
            </a:r>
          </a:p>
        </p:txBody>
      </p:sp>
      <p:pic>
        <p:nvPicPr>
          <p:cNvPr id="9" name="Google Shape;123;p23" descr="10. Jei naudojotės savivaldybės teikiama smulkaus ir vidutinio verslo plėtros programos parama rajono verslui, iš kur apie ją sužinojote?&#10;&#10;Formuojama atsakymų diagrama. Klausimo pavadinimas: 10. Jei naudojotės savivaldybės teikiama smulkaus ir vidutinio verslo plėtros programos parama rajono verslui, iš kur apie ją sužinojote?. Atsakymų skaičius: 29 atsakymai.">
            <a:extLst>
              <a:ext uri="{FF2B5EF4-FFF2-40B4-BE49-F238E27FC236}">
                <a16:creationId xmlns:a16="http://schemas.microsoft.com/office/drawing/2014/main" id="{65C659D7-9063-C411-38BF-483761772A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41469" r="74853" b="28954"/>
          <a:stretch/>
        </p:blipFill>
        <p:spPr>
          <a:xfrm>
            <a:off x="1" y="2632036"/>
            <a:ext cx="2999433" cy="201677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29B21D-418A-4672-6AAF-08C9FF2C04DE}"/>
              </a:ext>
            </a:extLst>
          </p:cNvPr>
          <p:cNvSpPr txBox="1"/>
          <p:nvPr/>
        </p:nvSpPr>
        <p:spPr>
          <a:xfrm>
            <a:off x="1715856" y="4526778"/>
            <a:ext cx="174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>
                <a:latin typeface="Times New Roman" panose="02020603050405020304" pitchFamily="18" charset="0"/>
                <a:cs typeface="Times New Roman" panose="02020603050405020304" pitchFamily="18" charset="0"/>
              </a:rPr>
              <a:t>Iš buhalterės</a:t>
            </a:r>
          </a:p>
        </p:txBody>
      </p:sp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692F0498-1222-AF73-045A-8596F69C4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591" y="4986638"/>
            <a:ext cx="1165412" cy="15608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pic>
        <p:nvPicPr>
          <p:cNvPr id="130" name="Google Shape;130;p24" descr="Formuojama atsakymų diagrama. Klausimo pavadinimas: 11. Ar pakanka informacijos apie savivaldybės teikiamą smulkaus ir vidutinio verslo plėtros programos paramą rajono verslui?. Atsakymų skaičius: 46 atsakymai." title="11. Ar pakanka informacijos apie savivaldybės teikiamą smulkaus ir vidutinio verslo plėtros programos paramą rajono verslui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663774"/>
            <a:ext cx="12192004" cy="5530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aveikslėlis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7" y="3614569"/>
            <a:ext cx="1380304" cy="30772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pic>
        <p:nvPicPr>
          <p:cNvPr id="137" name="Google Shape;137;p25" descr="Formuojama atsakymų diagrama. Klausimo pavadinimas: 12. Ar aiškiai parengtas Rokiškio rajono savivaldybės smulkaus ir vidutinio verslo plėtros programos nuostatų dokumentas?. Atsakymų skaičius: 43 atsakymai." title="12. Ar aiškiai parengtas Rokiškio rajono savivaldybės smulkaus ir vidutinio verslo plėtros programos nuostatų dokumentas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663774"/>
            <a:ext cx="12192004" cy="5530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8" y="5134984"/>
            <a:ext cx="1327697" cy="149468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8" name="Rectangle 147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200024" y="-194719"/>
            <a:ext cx="7886700" cy="132288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13. Kokių paramos priemonių Jūsų nuomone trūksta savivaldybės smulkaus ir vidutinio verslo plėtros programoje? </a:t>
            </a:r>
            <a:endParaRPr lang="en-US" sz="1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-289022" y="552449"/>
            <a:ext cx="8375746" cy="6086475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L="380985" indent="0">
              <a:buNone/>
            </a:pPr>
            <a:endParaRPr lang="lt-L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2435" indent="-171450">
              <a:buFontTx/>
              <a:buChar char="-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Lengvesn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ės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t-L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utomatinės paraiškų pildymo sistemos</a:t>
            </a:r>
            <a:r>
              <a:rPr lang="lt-LT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52435" indent="-171450">
              <a:buFontTx/>
              <a:buChar char="-"/>
            </a:pPr>
            <a:endParaRPr lang="lt-LT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2435" indent="-171450">
              <a:buFontTx/>
              <a:buChar char="-"/>
            </a:pPr>
            <a:r>
              <a:rPr lang="lt-LT" sz="16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Paramos konsultacijoms mažoms įmonėms įvairiais verslo klausimais.</a:t>
            </a:r>
          </a:p>
          <a:p>
            <a:pPr marL="380985" indent="0">
              <a:buNone/>
            </a:pPr>
            <a:endParaRPr lang="lt-LT" sz="16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2435" indent="-171450">
              <a:buFontTx/>
              <a:buChar char="-"/>
            </a:pPr>
            <a:r>
              <a:rPr lang="lt-LT" sz="1600">
                <a:latin typeface="Times New Roman" panose="02020603050405020304" pitchFamily="18" charset="0"/>
                <a:cs typeface="Times New Roman" panose="02020603050405020304" pitchFamily="18" charset="0"/>
              </a:rPr>
              <a:t>Iš 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anksto numatytų </a:t>
            </a:r>
            <a:r>
              <a:rPr lang="lt-LT" sz="1600">
                <a:latin typeface="Times New Roman" panose="02020603050405020304" pitchFamily="18" charset="0"/>
                <a:cs typeface="Times New Roman" panose="02020603050405020304" pitchFamily="18" charset="0"/>
              </a:rPr>
              <a:t>kvietimų.</a:t>
            </a:r>
          </a:p>
          <a:p>
            <a:pPr marL="552435" indent="-171450">
              <a:buFontTx/>
              <a:buChar char="-"/>
            </a:pPr>
            <a:endParaRPr lang="lt-L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2435" indent="-171450">
              <a:buFontTx/>
              <a:buChar char="-"/>
            </a:pPr>
            <a:r>
              <a:rPr lang="lt-LT" sz="16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Pramos naudotų įrengimų/priemonių įsigijimui.</a:t>
            </a:r>
          </a:p>
          <a:p>
            <a:pPr marL="552435" indent="-171450">
              <a:buFontTx/>
              <a:buChar char="-"/>
            </a:pPr>
            <a:endParaRPr lang="lt-LT" sz="16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2435" indent="-171450">
              <a:buFontTx/>
              <a:buChar char="-"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Priemonių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skirtų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reklamai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viešosiose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erdvėse</a:t>
            </a:r>
            <a:r>
              <a:rPr lang="lt-LT" sz="1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52435" indent="-171450">
              <a:buFontTx/>
              <a:buChar char="-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2435" indent="-171450">
              <a:buFontTx/>
              <a:buChar char="-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</a:t>
            </a:r>
            <a:r>
              <a:rPr lang="lt-L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veikiančioms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įmonėms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kurios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nori </a:t>
            </a:r>
            <a:r>
              <a:rPr lang="en-US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naujintis</a:t>
            </a:r>
            <a:r>
              <a:rPr lang="lt-LT" sz="1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52435" indent="-171450">
              <a:buFontTx/>
              <a:buChar char="-"/>
            </a:pPr>
            <a:endParaRPr lang="lt-L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2435" indent="-171450">
              <a:buFontTx/>
              <a:buChar char="-"/>
            </a:pPr>
            <a:r>
              <a:rPr lang="lt-LT" sz="16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Parama menininkams, jauniesiems kūrėjams stipendijų forma.</a:t>
            </a:r>
          </a:p>
          <a:p>
            <a:pPr marL="552435" indent="-171450">
              <a:buFontTx/>
              <a:buChar char="-"/>
            </a:pPr>
            <a:endParaRPr lang="lt-L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2435" indent="-171450">
              <a:buFontTx/>
              <a:buChar char="-"/>
            </a:pPr>
            <a:r>
              <a:rPr lang="pt-BR" sz="16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Paskolos ar paskolų garantavimas jaunam verslui</a:t>
            </a:r>
            <a:r>
              <a:rPr lang="lt-LT" sz="16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52435" indent="-171450">
              <a:buFontTx/>
              <a:buChar char="-"/>
            </a:pPr>
            <a:endParaRPr lang="pt-BR" sz="16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2435" indent="-171450">
              <a:buFontTx/>
              <a:buChar char="-"/>
            </a:pPr>
            <a:r>
              <a:rPr lang="lt-LT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Lengvatos </a:t>
            </a:r>
            <a:r>
              <a:rPr lang="lt-L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dalinio apmokėjimo už patalpų nuomą veiklai miesto </a:t>
            </a:r>
            <a:r>
              <a:rPr lang="lt-LT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centre.</a:t>
            </a:r>
          </a:p>
          <a:p>
            <a:pPr marL="552435" indent="-171450">
              <a:buFontTx/>
              <a:buChar char="-"/>
            </a:pPr>
            <a:endParaRPr lang="lt-LT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2435" indent="-171450">
              <a:buFontTx/>
              <a:buChar char="-"/>
            </a:pPr>
            <a:r>
              <a:rPr lang="lt-LT" sz="16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Paramos reikalavimų aiškumo, paparstumo, daugiau bendravimo su galimais pareiškėjais.</a:t>
            </a:r>
          </a:p>
          <a:p>
            <a:pPr marL="552435" indent="-171450">
              <a:buFontTx/>
              <a:buChar char="-"/>
            </a:pPr>
            <a:endParaRPr lang="lt-LT" sz="16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2435" indent="-171450">
              <a:buFontTx/>
              <a:buChar char="-"/>
            </a:pPr>
            <a:r>
              <a:rPr lang="lt-LT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Daugiau </a:t>
            </a:r>
            <a:r>
              <a:rPr lang="lt-L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finansavimo stabiliam, augančiam </a:t>
            </a:r>
            <a:r>
              <a:rPr lang="lt-LT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verslui.</a:t>
            </a:r>
          </a:p>
          <a:p>
            <a:pPr marL="552435" indent="-171450">
              <a:buFontTx/>
              <a:buChar char="-"/>
            </a:pPr>
            <a:endParaRPr lang="lt-LT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2435" indent="-171450">
              <a:buFontTx/>
              <a:buChar char="-"/>
            </a:pPr>
            <a:r>
              <a:rPr lang="lt-L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Nekilnojamojo turto, infrastruktūros plėtros paramos </a:t>
            </a:r>
            <a:r>
              <a:rPr lang="lt-LT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priemonių.</a:t>
            </a:r>
          </a:p>
          <a:p>
            <a:pPr marL="552435" indent="-171450">
              <a:buFontTx/>
              <a:buChar char="-"/>
            </a:pPr>
            <a:endParaRPr lang="lt-LT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2435" indent="-171450">
              <a:buFontTx/>
              <a:buChar char="-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Nieko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netrūksta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inka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viskas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siūlo</a:t>
            </a:r>
            <a:r>
              <a:rPr lang="lt-LT" sz="1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52435" indent="-171450">
              <a:buFontTx/>
              <a:buChar char="-"/>
            </a:pPr>
            <a:endParaRPr lang="lt-L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2435" indent="-171450">
              <a:buFontTx/>
              <a:buChar char="-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Nežinau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kokios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šiuo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yra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lt-LT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2860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aveikslėlis 1" descr="Paveikslėlis, kuriame yra Grafika&#10;&#10;Automatiškai sugeneruotas aprašym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981" y="2742408"/>
            <a:ext cx="2906973" cy="14026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pic>
        <p:nvPicPr>
          <p:cNvPr id="150" name="Google Shape;150;p27" descr="Formuojama atsakymų diagrama. Klausimo pavadinimas: 14. Ar tinkamai sutvarkytas Rokiškio rajono savivaldybės smulkaus ir vidutinio verslo plėtros programos lėšų finansavimo aparatas?. Atsakymų skaičius: 44 atsakymai." title="14. Ar tinkamai sutvarkytas Rokiškio rajono savivaldybės smulkaus ir vidutinio verslo plėtros programos lėšų finansavimo aparatas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663774"/>
            <a:ext cx="12192004" cy="5530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aveikslėlis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9" y="4693382"/>
            <a:ext cx="1380996" cy="213990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8" descr="Formuojama atsakymų diagrama. Klausimo pavadinimas: 15. Ar reikalinga rajone savivaldybės smulkaus ir vidutinio verslo plėtros programa?&#10;. Atsakymų skaičius: 47 atsakymai." title="15. Ar reikalinga rajone savivaldybės smulkaus ir vidutinio verslo plėtros programa?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863203"/>
            <a:ext cx="12192004" cy="5131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aveikslėlis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52" y="3429000"/>
            <a:ext cx="2903913" cy="31699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pic>
        <p:nvPicPr>
          <p:cNvPr id="164" name="Google Shape;164;p29" descr="Formuojama atsakymų diagrama. Klausimo pavadinimas: 16. Kaip vertinate Rokiškio rajono savivaldybės smulkaus ir vidutinio verslo plėtros programai pateiktų paraiškų vertinimo procedūras ir jų trukmę?. Atsakymų skaičius: 41 atsakymas." title="16. Kaip vertinate Rokiškio rajono savivaldybės smulkaus ir vidutinio verslo plėtros programai pateiktų paraiškų vertinimo procedūras ir jų trukmę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663774"/>
            <a:ext cx="12192004" cy="5530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aveikslėlis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" y="5562665"/>
            <a:ext cx="1263127" cy="12631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C46B5E-B6EC-ABED-1F12-887304A8B920}"/>
              </a:ext>
            </a:extLst>
          </p:cNvPr>
          <p:cNvSpPr txBox="1"/>
          <p:nvPr/>
        </p:nvSpPr>
        <p:spPr>
          <a:xfrm>
            <a:off x="5495925" y="3725731"/>
            <a:ext cx="9525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/>
              <a:t>4,9 %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0" descr="Formuojama atsakymų diagrama. Klausimo pavadinimas: 18. Kaip įvertintumėte specialisto, administruojančio Rokiškio rajono savivaldybės smulkaus ir vidutinio verslo plėtros programą, darbą?. Atsakymų skaičius: 40 atsakymų." title="18. Kaip įvertintumėte specialisto, administruojančio Rokiškio rajono savivaldybės smulkaus ir vidutinio verslo plėtros programą, darbą?"/>
          <p:cNvPicPr preferRelativeResize="0"/>
          <p:nvPr/>
        </p:nvPicPr>
        <p:blipFill rotWithShape="1">
          <a:blip r:embed="rId3">
            <a:alphaModFix/>
          </a:blip>
          <a:srcRect t="23328"/>
          <a:stretch/>
        </p:blipFill>
        <p:spPr>
          <a:xfrm>
            <a:off x="1" y="1514476"/>
            <a:ext cx="12192004" cy="5013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aveikslėlis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81" y="5709224"/>
            <a:ext cx="3342040" cy="1148776"/>
          </a:xfrm>
          <a:prstGeom prst="rect">
            <a:avLst/>
          </a:prstGeom>
        </p:spPr>
      </p:pic>
      <p:sp>
        <p:nvSpPr>
          <p:cNvPr id="3" name="Pavadinimas 2">
            <a:extLst>
              <a:ext uri="{FF2B5EF4-FFF2-40B4-BE49-F238E27FC236}">
                <a16:creationId xmlns:a16="http://schemas.microsoft.com/office/drawing/2014/main" id="{81E045DA-224F-DCCF-B3DA-A6B5772E32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925" y="593725"/>
            <a:ext cx="11360150" cy="1015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t-LT" sz="2000" b="1" i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17. Kaip įvertintumėte specialisto, administruojančio Rokiškio rajono savivaldybės smulkaus ir vidutinio verslo plėtros programą, darbą?</a:t>
            </a:r>
            <a:endParaRPr lang="lt-LT" sz="2000" b="0" i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000" b="0" i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40 atsakymų</a:t>
            </a:r>
            <a:endParaRPr lang="lt-LT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20FF46-2A90-EF42-A198-DD096B048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426B7-3FA7-354E-BB24-527E82267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2</a:t>
            </a:fld>
            <a:endParaRPr lang="x-non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C15AA3-4F48-964E-9321-AEAC51709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241978"/>
            <a:ext cx="6155134" cy="442743"/>
          </a:xfrm>
        </p:spPr>
        <p:txBody>
          <a:bodyPr>
            <a:normAutofit fontScale="90000"/>
          </a:bodyPr>
          <a:lstStyle/>
          <a:p>
            <a:r>
              <a:rPr lang="x-none" dirty="0"/>
              <a:t>Turinys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2A3643-5E66-05FA-95DB-8E4127C179B4}"/>
              </a:ext>
            </a:extLst>
          </p:cNvPr>
          <p:cNvSpPr txBox="1"/>
          <p:nvPr/>
        </p:nvSpPr>
        <p:spPr>
          <a:xfrm>
            <a:off x="213064" y="665825"/>
            <a:ext cx="730632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APKLAUSA:</a:t>
            </a:r>
            <a:r>
              <a:rPr lang="lt-LT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Smulkaus ir vidutinio verslo plėtra Rokiškio rajone</a:t>
            </a:r>
            <a:r>
              <a:rPr lang="lt-LT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lt-LT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VYKDYTOJAS: </a:t>
            </a:r>
            <a:r>
              <a:rPr lang="lt-L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Rokiškio rajono savivaldybės administracija </a:t>
            </a:r>
            <a:r>
              <a:rPr lang="lt-LT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</a:p>
          <a:p>
            <a:endParaRPr lang="lt-LT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00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APKLAUSOS VYKDYMO LAIKOTARPIS</a:t>
            </a:r>
            <a:r>
              <a:rPr lang="lt-LT" sz="160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lt-LT" sz="1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7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m. liepa-rugpjūtis</a:t>
            </a:r>
          </a:p>
          <a:p>
            <a:endParaRPr lang="lt-L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TIKSLAS:</a:t>
            </a:r>
            <a:r>
              <a:rPr lang="lt-LT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t-L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išsiaiškinti verslininkų lūkesčius ir poreikius, teikti rekomendacijas Rokiškio verslo plėtros komisijai bei jas įgyvendinti.</a:t>
            </a:r>
          </a:p>
          <a:p>
            <a:endParaRPr lang="lt-LT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00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APKLAUSTŲJŲ SKAIČIUS:</a:t>
            </a:r>
            <a:r>
              <a:rPr lang="lt-LT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 respondentai</a:t>
            </a:r>
          </a:p>
          <a:p>
            <a:endParaRPr lang="lt-LT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LAUKIAMI REZULTAI: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t-LT" sz="1600">
                <a:latin typeface="Times New Roman" panose="02020603050405020304" pitchFamily="18" charset="0"/>
                <a:cs typeface="Times New Roman" panose="02020603050405020304" pitchFamily="18" charset="0"/>
              </a:rPr>
              <a:t>skatinti gyventojų verslumą bei smulkaus ir vidutinio verslo plėtrą taip prisidedant prie nedarbo mažinimo bei užimtumo didinimo Rokiškio rajone;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lt-L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t-LT" sz="1600">
                <a:latin typeface="Times New Roman" panose="02020603050405020304" pitchFamily="18" charset="0"/>
                <a:cs typeface="Times New Roman" panose="02020603050405020304" pitchFamily="18" charset="0"/>
              </a:rPr>
              <a:t>didinti Rokiškio rajono savivaldybės smulkiojo ir vidutinio verslo plėtros programos patrauklumą;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lt-LT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t-LT" sz="1600">
                <a:latin typeface="Times New Roman" panose="02020603050405020304" pitchFamily="18" charset="0"/>
                <a:cs typeface="Times New Roman" panose="02020603050405020304" pitchFamily="18" charset="0"/>
              </a:rPr>
              <a:t>didinti rajono investicinį patrauklumą.</a:t>
            </a:r>
          </a:p>
        </p:txBody>
      </p:sp>
    </p:spTree>
    <p:extLst>
      <p:ext uri="{BB962C8B-B14F-4D97-AF65-F5344CB8AC3E}">
        <p14:creationId xmlns:p14="http://schemas.microsoft.com/office/powerpoint/2010/main" val="2127418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CB0B9F9-EF98-B8C1-BEAD-917933857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000" b="1" i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18. Kas Jūsų manymu  paskatintų smulkaus ir vidutinio verslo plėtrą Rokiškio rajone?</a:t>
            </a:r>
            <a:endParaRPr lang="lt-LT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3F4FFF2A-6432-2954-E6FC-9890358C10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lt" smtClean="0"/>
              <a:pPr/>
              <a:t>20</a:t>
            </a:fld>
            <a:endParaRPr lang="lt"/>
          </a:p>
        </p:txBody>
      </p:sp>
      <p:pic>
        <p:nvPicPr>
          <p:cNvPr id="5" name="Google Shape;178;p31" descr="Formuojama atsakymų diagrama. Klausimo pavadinimas: 19. Kas Jūsų manymu  paskatintų smulkaus ir vidutinio verslo plėtrą Rokiškio rajone?. Atsakymų skaičius: 47 atsakymai." title="19. Kas Jūsų manymu  paskatintų smulkaus ir vidutinio verslo plėtrą Rokiškio rajone?">
            <a:extLst>
              <a:ext uri="{FF2B5EF4-FFF2-40B4-BE49-F238E27FC236}">
                <a16:creationId xmlns:a16="http://schemas.microsoft.com/office/drawing/2014/main" id="{5B395C41-A54D-DEE1-AA22-95992753D5A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4701" t="14000" b="24163"/>
          <a:stretch/>
        </p:blipFill>
        <p:spPr>
          <a:xfrm>
            <a:off x="3143250" y="1356967"/>
            <a:ext cx="9048750" cy="36411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470A8D-B905-D677-3831-90BEAF8171DA}"/>
              </a:ext>
            </a:extLst>
          </p:cNvPr>
          <p:cNvSpPr txBox="1"/>
          <p:nvPr/>
        </p:nvSpPr>
        <p:spPr>
          <a:xfrm>
            <a:off x="247650" y="186341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400"/>
              <a:t>daugiau valstybės bei savivaldybės</a:t>
            </a:r>
          </a:p>
          <a:p>
            <a:r>
              <a:rPr lang="lt-LT" sz="1400"/>
              <a:t>            finansinės  paramos verslui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5C85ED-9BF1-8083-8152-C415D3939AC9}"/>
              </a:ext>
            </a:extLst>
          </p:cNvPr>
          <p:cNvSpPr txBox="1"/>
          <p:nvPr/>
        </p:nvSpPr>
        <p:spPr>
          <a:xfrm>
            <a:off x="1019175" y="24065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>
                <a:latin typeface="Times New Roman" panose="02020603050405020304" pitchFamily="18" charset="0"/>
                <a:cs typeface="Times New Roman" panose="02020603050405020304" pitchFamily="18" charset="0"/>
              </a:rPr>
              <a:t>mokestinės lengvatos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B35E87-4DCC-12BE-45C9-96892A451566}"/>
              </a:ext>
            </a:extLst>
          </p:cNvPr>
          <p:cNvSpPr txBox="1"/>
          <p:nvPr/>
        </p:nvSpPr>
        <p:spPr>
          <a:xfrm>
            <a:off x="415600" y="273071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>
                <a:latin typeface="Times New Roman" panose="02020603050405020304" pitchFamily="18" charset="0"/>
                <a:cs typeface="Times New Roman" panose="02020603050405020304" pitchFamily="18" charset="0"/>
              </a:rPr>
              <a:t>lengvatinės verslo finansavimo</a:t>
            </a:r>
          </a:p>
          <a:p>
            <a:r>
              <a:rPr lang="lt-LT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paskolos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5DAEEB-B44E-C6C3-DAB2-7BD7430DF735}"/>
              </a:ext>
            </a:extLst>
          </p:cNvPr>
          <p:cNvSpPr txBox="1"/>
          <p:nvPr/>
        </p:nvSpPr>
        <p:spPr>
          <a:xfrm>
            <a:off x="619125" y="321461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400">
                <a:latin typeface="Times New Roman" panose="02020603050405020304" pitchFamily="18" charset="0"/>
                <a:cs typeface="Times New Roman" panose="02020603050405020304" pitchFamily="18" charset="0"/>
              </a:rPr>
              <a:t>sklypų su išvystyta infrastruktūra </a:t>
            </a:r>
          </a:p>
          <a:p>
            <a:r>
              <a:rPr lang="lt-LT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verslui parengimas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F57477-C2EC-B0BA-DE33-FA6750489127}"/>
              </a:ext>
            </a:extLst>
          </p:cNvPr>
          <p:cNvSpPr txBox="1"/>
          <p:nvPr/>
        </p:nvSpPr>
        <p:spPr>
          <a:xfrm>
            <a:off x="895350" y="36997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>
                <a:latin typeface="Times New Roman" panose="02020603050405020304" pitchFamily="18" charset="0"/>
                <a:cs typeface="Times New Roman" panose="02020603050405020304" pitchFamily="18" charset="0"/>
              </a:rPr>
              <a:t>investicijų pritraukimas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CE5375-D261-73D2-6897-4DCBA440C813}"/>
              </a:ext>
            </a:extLst>
          </p:cNvPr>
          <p:cNvSpPr txBox="1"/>
          <p:nvPr/>
        </p:nvSpPr>
        <p:spPr>
          <a:xfrm>
            <a:off x="415600" y="41221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>
                <a:latin typeface="Times New Roman" panose="02020603050405020304" pitchFamily="18" charset="0"/>
                <a:cs typeface="Times New Roman" panose="02020603050405020304" pitchFamily="18" charset="0"/>
              </a:rPr>
              <a:t>pačių verslininkų aktyvumas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754226-C13E-3F13-23DF-233E023DEBFB}"/>
              </a:ext>
            </a:extLst>
          </p:cNvPr>
          <p:cNvSpPr txBox="1"/>
          <p:nvPr/>
        </p:nvSpPr>
        <p:spPr>
          <a:xfrm>
            <a:off x="0" y="4525973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>
                <a:latin typeface="Times New Roman" panose="02020603050405020304" pitchFamily="18" charset="0"/>
                <a:cs typeface="Times New Roman" panose="02020603050405020304" pitchFamily="18" charset="0"/>
              </a:rPr>
              <a:t>biurokratinio aparato supaprastinimas</a:t>
            </a: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06049605-26FF-E1FF-9CB0-D591F6F4C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5" y="4695250"/>
            <a:ext cx="3527629" cy="191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87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title"/>
          </p:nvPr>
        </p:nvSpPr>
        <p:spPr>
          <a:xfrm>
            <a:off x="472975" y="23477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lvl="0"/>
            <a:r>
              <a:rPr lang="lt-LT" b="1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. Pasiūlymai/pastabos</a:t>
            </a:r>
            <a:r>
              <a:rPr lang="lt-LT" b="1">
                <a:latin typeface="Times New Roman" panose="02020603050405020304" pitchFamily="18" charset="0"/>
                <a:cs typeface="Times New Roman" panose="02020603050405020304" pitchFamily="18" charset="0"/>
              </a:rPr>
              <a:t> (I)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Google Shape;184;p32"/>
          <p:cNvSpPr txBox="1">
            <a:spLocks noGrp="1"/>
          </p:cNvSpPr>
          <p:nvPr>
            <p:ph type="body" idx="1"/>
          </p:nvPr>
        </p:nvSpPr>
        <p:spPr>
          <a:xfrm>
            <a:off x="415600" y="970283"/>
            <a:ext cx="11360800" cy="506139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52396" indent="0">
              <a:buNone/>
            </a:pPr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atsakymų</a:t>
            </a:r>
            <a:endParaRPr lang="lt-LT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396" indent="0">
              <a:buNone/>
            </a:pPr>
            <a:endParaRPr lang="lt-LT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Daugiau reklamos ir informacijos apie galimas lengvatas ir paramas bei darant svarbius pokyčius nuostatuose apie juos pranešti renginių metu, spaudoje ar kita forma</a:t>
            </a:r>
            <a:r>
              <a:rPr lang="lt-LT" sz="17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lt-LT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500Eur ribos netaikyti mokymams, nes vien tik dėl per mažos mokymų kainos </a:t>
            </a:r>
            <a:r>
              <a:rPr 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prarandma</a:t>
            </a:r>
            <a:r>
              <a:rPr 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finansavimo galimybė</a:t>
            </a:r>
            <a:r>
              <a:rPr lang="lt-LT" sz="17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lt-LT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1700">
                <a:latin typeface="Times New Roman" panose="02020603050405020304" pitchFamily="18" charset="0"/>
                <a:cs typeface="Times New Roman" panose="02020603050405020304" pitchFamily="18" charset="0"/>
              </a:rPr>
              <a:t>Į komisijos </a:t>
            </a:r>
            <a:r>
              <a:rPr 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sudėtį įtraukti daugiau jaunų žmonių, kurie matytų naujų projektų perspektyvą</a:t>
            </a:r>
            <a:r>
              <a:rPr lang="lt-LT" sz="17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lt-LT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Siūlau, kad visos </a:t>
            </a:r>
            <a:r>
              <a:rPr 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mikroįmonės</a:t>
            </a:r>
            <a:r>
              <a:rPr 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turėtų galimybę pretenduoti į plėtros paramą nepriklausomai nuo gyvavimo </a:t>
            </a:r>
            <a:r>
              <a:rPr lang="lt-LT" sz="1700">
                <a:latin typeface="Times New Roman" panose="02020603050405020304" pitchFamily="18" charset="0"/>
                <a:cs typeface="Times New Roman" panose="02020603050405020304" pitchFamily="18" charset="0"/>
              </a:rPr>
              <a:t>amžiaus.</a:t>
            </a:r>
          </a:p>
          <a:p>
            <a:pPr algn="just"/>
            <a:endParaRPr lang="lt-LT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1700">
                <a:latin typeface="Times New Roman" panose="02020603050405020304" pitchFamily="18" charset="0"/>
                <a:cs typeface="Times New Roman" panose="02020603050405020304" pitchFamily="18" charset="0"/>
              </a:rPr>
              <a:t>Trūksta </a:t>
            </a:r>
            <a:r>
              <a:rPr 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sąžiningumo </a:t>
            </a:r>
            <a:r>
              <a:rPr lang="lt-LT" sz="1700">
                <a:latin typeface="Times New Roman" panose="02020603050405020304" pitchFamily="18" charset="0"/>
                <a:cs typeface="Times New Roman" panose="02020603050405020304" pitchFamily="18" charset="0"/>
              </a:rPr>
              <a:t>konkurse.</a:t>
            </a:r>
          </a:p>
          <a:p>
            <a:pPr algn="just"/>
            <a:endParaRPr lang="lt-LT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Dirbkime visi kartu ir pasieksime kad Rokiškis būtų verslus ir patrauklus visiems:). Viskas labai gerai, taip ir </a:t>
            </a:r>
            <a:r>
              <a:rPr lang="lt-LT" sz="1700">
                <a:latin typeface="Times New Roman" panose="02020603050405020304" pitchFamily="18" charset="0"/>
                <a:cs typeface="Times New Roman" panose="02020603050405020304" pitchFamily="18" charset="0"/>
              </a:rPr>
              <a:t>toliau.</a:t>
            </a:r>
          </a:p>
          <a:p>
            <a:pPr algn="just"/>
            <a:endParaRPr lang="lt-LT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1700">
                <a:latin typeface="Times New Roman" panose="02020603050405020304" pitchFamily="18" charset="0"/>
                <a:cs typeface="Times New Roman" panose="02020603050405020304" pitchFamily="18" charset="0"/>
              </a:rPr>
              <a:t>Trūksta </a:t>
            </a:r>
            <a:r>
              <a:rPr 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Rokiškyje stiprių verslumo </a:t>
            </a:r>
            <a:r>
              <a:rPr lang="lt-LT" sz="1700">
                <a:latin typeface="Times New Roman" panose="02020603050405020304" pitchFamily="18" charset="0"/>
                <a:cs typeface="Times New Roman" panose="02020603050405020304" pitchFamily="18" charset="0"/>
              </a:rPr>
              <a:t>mokymų.</a:t>
            </a:r>
          </a:p>
          <a:p>
            <a:pPr algn="just"/>
            <a:endParaRPr lang="lt-LT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17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Trūksta paprstai pateikiamos ir visiems suprantamos informacijos apie paramą verslui.</a:t>
            </a:r>
          </a:p>
          <a:p>
            <a:pPr algn="just"/>
            <a:endParaRPr lang="lt-LT" sz="17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1700">
                <a:latin typeface="Times New Roman" panose="02020603050405020304" pitchFamily="18" charset="0"/>
                <a:cs typeface="Times New Roman" panose="02020603050405020304" pitchFamily="18" charset="0"/>
              </a:rPr>
              <a:t>Iš </a:t>
            </a:r>
            <a:r>
              <a:rPr 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tiesų trūksta institucijų įsitraukimo ir žmonių skatinimo mokytis, tobulėti (Spiečiaus veikla), sužinoti daugiau apie verslo galimybes (Verslo klubo manau darbas). Ir žinoma- skatinti jaunus verslus nenuleisti rankų ir juos supažindinti su plėtros galimybėmis.</a:t>
            </a:r>
          </a:p>
          <a:p>
            <a:pPr marL="152396" indent="0">
              <a:buNone/>
            </a:pPr>
            <a:endParaRPr lang="lt-LT" sz="1600" dirty="0"/>
          </a:p>
          <a:p>
            <a:endParaRPr lang="lt-LT" sz="1600" dirty="0"/>
          </a:p>
          <a:p>
            <a:endParaRPr lang="lt-LT" sz="1600" dirty="0"/>
          </a:p>
          <a:p>
            <a:endParaRPr lang="lt-LT" sz="1600" dirty="0"/>
          </a:p>
          <a:p>
            <a:endParaRPr lang="lt-LT" sz="1600" dirty="0"/>
          </a:p>
          <a:p>
            <a:endParaRPr lang="lt-LT" sz="1600" dirty="0"/>
          </a:p>
          <a:p>
            <a:endParaRPr lang="lt-LT" sz="1600" dirty="0"/>
          </a:p>
          <a:p>
            <a:endParaRPr lang="lt-LT" sz="1600" dirty="0"/>
          </a:p>
          <a:p>
            <a:endParaRPr lang="lt-LT" sz="1600" dirty="0"/>
          </a:p>
          <a:p>
            <a:endParaRPr lang="lt-LT" sz="1600" dirty="0"/>
          </a:p>
          <a:p>
            <a:endParaRPr lang="lt-LT" sz="1600" dirty="0"/>
          </a:p>
          <a:p>
            <a:endParaRPr lang="lt-LT" sz="1600" dirty="0"/>
          </a:p>
          <a:p>
            <a:endParaRPr lang="lt-LT" sz="1600" dirty="0"/>
          </a:p>
          <a:p>
            <a:endParaRPr lang="lt-LT" sz="1600" dirty="0"/>
          </a:p>
          <a:p>
            <a:pPr marL="0" indent="0">
              <a:spcAft>
                <a:spcPts val="1600"/>
              </a:spcAft>
              <a:buNone/>
            </a:pPr>
            <a:endParaRPr sz="1600" dirty="0"/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953" y="0"/>
            <a:ext cx="3442447" cy="133149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29944" y="249123"/>
            <a:ext cx="11360800" cy="763600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Rajono verslo plėtros komisijos rekomendacijos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559036" y="962891"/>
            <a:ext cx="11360800" cy="5645986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lt-LT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Didinti informacinių renginių </a:t>
            </a:r>
            <a:r>
              <a:rPr lang="lt-LT" sz="14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skaiči,ų</a:t>
            </a:r>
            <a:r>
              <a:rPr lang="lt-LT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nuolat teikiant informaciją apie įsigaliojusius pakeitimus, susijusius su Rokiškio rajono savivaldybės smulkaus ir vidutinio verslo plėtros programos nuostatais (iki 3-4 per metus);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lt-LT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Rengti ir nuolat viešinti reklaminius pranešimus apie galimą paramą;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lt-LT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Skatinti aktyvesnį </a:t>
            </a:r>
            <a:r>
              <a:rPr lang="lt-LT" sz="14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tarpinstitucinį</a:t>
            </a:r>
            <a:r>
              <a:rPr lang="lt-LT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bendradarbiavimą </a:t>
            </a:r>
            <a:r>
              <a:rPr lang="lt-LT" sz="1450">
                <a:latin typeface="Times New Roman" panose="02020603050405020304" pitchFamily="18" charset="0"/>
                <a:cs typeface="Times New Roman" panose="02020603050405020304" pitchFamily="18" charset="0"/>
              </a:rPr>
              <a:t>su Rokiškio profesinio rengimo centru, Verslo </a:t>
            </a:r>
            <a:r>
              <a:rPr lang="lt-LT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klubu, Užimtumo tarnyba, Valstybine mokesčių inspekcija ir kt. institucijomis;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lt-LT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Organizuoti Rokiškio verslo forumą/ Verslo dieną;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lt-LT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Organizuoti verslo popietę kviečiant savarankiškai dirbančius (pvz. pagal verslo liudijimus/individualią veiklos pažymą). Susitikimo tikslas- išklausyti problemas, su kuriomis susiduria savarankiškai dirbantys asmenys, kartu ieškoti problemų sprendimų (forma- pokalbis, diskusija);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lt-LT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Plėsti fondo lėšų šaltinius;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lt-LT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Kviesti verslus bendradarbiavimui partnerystėje su Verslo klubu;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lt-LT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Dėmesys menininkams;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lt-LT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SVVPP nuostatų redakcija dėl kvalifikuotų darbuotojų pritraukimo bendradarbiaujant su didesniais verslais;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lt-LT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Didesnė gautų paramų sklaida;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lt-LT" sz="1450">
                <a:latin typeface="Times New Roman" panose="02020603050405020304" pitchFamily="18" charset="0"/>
                <a:cs typeface="Times New Roman" panose="02020603050405020304" pitchFamily="18" charset="0"/>
              </a:rPr>
              <a:t>Bendradarbiavimas </a:t>
            </a:r>
            <a:r>
              <a:rPr lang="lt-LT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seniūnijomis pristatant </a:t>
            </a:r>
            <a:r>
              <a:rPr lang="lt-LT" sz="14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Rokiškio rajono savivaldybės smulkaus ir vidutinio verslo plėtros programą</a:t>
            </a:r>
            <a:r>
              <a:rPr lang="lt-LT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ir kitas programas;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lt-LT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DUK platformos idėja pradedantiesiems verslininkams.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endParaRPr lang="en-US" sz="14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3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68D009EA-D55E-5951-16AE-96BAE8B1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62D8-01C0-4743-9CB2-C48EABDE0B68}" type="datetimeyyyy">
              <a:rPr lang="en-US" smtClean="0"/>
              <a:t>2023</a:t>
            </a:fld>
            <a:endParaRPr lang="x-none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3030CC14-541C-722D-A467-A2B9AD52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3</a:t>
            </a:fld>
            <a:endParaRPr lang="x-none"/>
          </a:p>
        </p:txBody>
      </p:sp>
      <p:pic>
        <p:nvPicPr>
          <p:cNvPr id="5" name="Google Shape;62;p14" descr="Paveikslėlis, kuriame yra tekstas, ekrano kopija, diagrama, Spalvingumas&#10;&#10;Automatiškai sugeneruotas aprašymas">
            <a:extLst>
              <a:ext uri="{FF2B5EF4-FFF2-40B4-BE49-F238E27FC236}">
                <a16:creationId xmlns:a16="http://schemas.microsoft.com/office/drawing/2014/main" id="{79DAC06E-A47A-BC14-1B94-CE3A01981EC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8662" y="647402"/>
            <a:ext cx="11102713" cy="45194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09B8F3-D33B-E474-027F-00E49D72FA2D}"/>
              </a:ext>
            </a:extLst>
          </p:cNvPr>
          <p:cNvSpPr txBox="1"/>
          <p:nvPr/>
        </p:nvSpPr>
        <p:spPr>
          <a:xfrm>
            <a:off x="7341833" y="3932807"/>
            <a:ext cx="1136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/>
              <a:t>Kita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DFFC35-2CC6-2ED2-42A4-55A0E4144C76}"/>
              </a:ext>
            </a:extLst>
          </p:cNvPr>
          <p:cNvSpPr txBox="1"/>
          <p:nvPr/>
        </p:nvSpPr>
        <p:spPr>
          <a:xfrm>
            <a:off x="4953739" y="2530136"/>
            <a:ext cx="719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/>
              <a:t>2,1</a:t>
            </a:r>
            <a:r>
              <a:rPr lang="en-US" sz="1200"/>
              <a:t>%</a:t>
            </a:r>
            <a:endParaRPr lang="lt-LT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758D00-3F67-A010-61C8-DA8D6EB4BC2C}"/>
              </a:ext>
            </a:extLst>
          </p:cNvPr>
          <p:cNvSpPr txBox="1"/>
          <p:nvPr/>
        </p:nvSpPr>
        <p:spPr>
          <a:xfrm>
            <a:off x="5024760" y="2768603"/>
            <a:ext cx="719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/>
              <a:t>2,1</a:t>
            </a:r>
            <a:r>
              <a:rPr lang="en-US" sz="1200"/>
              <a:t>%</a:t>
            </a:r>
            <a:endParaRPr lang="lt-LT" sz="1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D06BFD-F48F-8FFA-47AE-50B6ABC51B65}"/>
              </a:ext>
            </a:extLst>
          </p:cNvPr>
          <p:cNvSpPr txBox="1"/>
          <p:nvPr/>
        </p:nvSpPr>
        <p:spPr>
          <a:xfrm>
            <a:off x="5095781" y="2959535"/>
            <a:ext cx="719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/>
              <a:t>2,1</a:t>
            </a:r>
            <a:r>
              <a:rPr lang="en-US" sz="1200"/>
              <a:t>%</a:t>
            </a:r>
            <a:endParaRPr lang="lt-LT" sz="1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DF19B7-3C9A-3931-27D1-650598186A8B}"/>
              </a:ext>
            </a:extLst>
          </p:cNvPr>
          <p:cNvSpPr txBox="1"/>
          <p:nvPr/>
        </p:nvSpPr>
        <p:spPr>
          <a:xfrm>
            <a:off x="5095780" y="3145569"/>
            <a:ext cx="719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/>
              <a:t>2,1</a:t>
            </a:r>
            <a:r>
              <a:rPr lang="en-US" sz="1200"/>
              <a:t>%</a:t>
            </a:r>
            <a:endParaRPr lang="lt-LT" sz="1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622D51-5E0C-110E-AFB6-A0111E4D77C6}"/>
              </a:ext>
            </a:extLst>
          </p:cNvPr>
          <p:cNvSpPr txBox="1"/>
          <p:nvPr/>
        </p:nvSpPr>
        <p:spPr>
          <a:xfrm>
            <a:off x="5095779" y="3422568"/>
            <a:ext cx="719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4</a:t>
            </a:r>
            <a:r>
              <a:rPr lang="lt-LT" sz="1200"/>
              <a:t>,</a:t>
            </a:r>
            <a:r>
              <a:rPr lang="en-US" sz="1200"/>
              <a:t>3 %</a:t>
            </a:r>
            <a:endParaRPr lang="lt-LT" sz="1200"/>
          </a:p>
        </p:txBody>
      </p:sp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FEFCD86B-8D53-CD3E-51F3-C52ECCAF8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8" y="2675964"/>
            <a:ext cx="1585465" cy="353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8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4600" b="1">
                <a:latin typeface="+mj-lt"/>
              </a:rPr>
              <a:t>2.</a:t>
            </a:r>
            <a:r>
              <a:rPr lang="en-US" sz="4600">
                <a:latin typeface="+mj-lt"/>
              </a:rPr>
              <a:t> </a:t>
            </a:r>
            <a:r>
              <a:rPr lang="en-US" sz="4600" b="1">
                <a:latin typeface="+mj-lt"/>
              </a:rPr>
              <a:t>Kada pradėjote veiklą/įsikūrė Jūsų įmonė?</a:t>
            </a:r>
            <a:endParaRPr lang="en-US" sz="4600">
              <a:latin typeface="+mj-lt"/>
            </a:endParaRP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2931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4607511" y="2071316"/>
            <a:ext cx="10801487" cy="4114800"/>
          </a:xfrm>
          <a:prstGeom prst="rect">
            <a:avLst/>
          </a:prstGeom>
        </p:spPr>
        <p:txBody>
          <a:bodyPr spcFirstLastPara="1" vert="horz" lIns="91440" tIns="45720" rIns="91440" bIns="45720" numCol="2" rtlCol="0" anchor="t" anchorCtr="0">
            <a:normAutofit/>
          </a:bodyPr>
          <a:lstStyle/>
          <a:p>
            <a:pPr marL="0" indent="0">
              <a:buNone/>
            </a:pPr>
            <a:r>
              <a:rPr lang="en-US" sz="2200" b="1">
                <a:latin typeface="+mn-lt"/>
              </a:rPr>
              <a:t>45 atsakymai</a:t>
            </a:r>
            <a:endParaRPr lang="lt-LT" sz="2200" b="1">
              <a:latin typeface="+mn-lt"/>
            </a:endParaRPr>
          </a:p>
          <a:p>
            <a:pPr marL="0" indent="0">
              <a:buNone/>
            </a:pPr>
            <a:endParaRPr lang="en-US" sz="2200" b="1">
              <a:latin typeface="+mn-lt"/>
            </a:endParaRPr>
          </a:p>
          <a:p>
            <a:pPr marL="152396" indent="-228600">
              <a:buFont typeface="Arial" panose="020B0604020202020204" pitchFamily="34" charset="0"/>
              <a:buChar char="•"/>
            </a:pPr>
            <a:r>
              <a:rPr lang="en-US" sz="2200" b="1">
                <a:latin typeface="+mn-lt"/>
              </a:rPr>
              <a:t>Iki 1 m. verslo subjektai</a:t>
            </a:r>
            <a:r>
              <a:rPr lang="lt-LT" sz="2200" b="1">
                <a:latin typeface="+mn-lt"/>
              </a:rPr>
              <a:t> </a:t>
            </a:r>
            <a:r>
              <a:rPr lang="en-US" sz="2200" b="1">
                <a:latin typeface="+mn-lt"/>
              </a:rPr>
              <a:t>– 35,5 proc.</a:t>
            </a:r>
            <a:endParaRPr lang="lt-LT" sz="2200" b="1">
              <a:latin typeface="+mn-lt"/>
            </a:endParaRPr>
          </a:p>
          <a:p>
            <a:pPr marL="0" indent="0">
              <a:buNone/>
            </a:pPr>
            <a:endParaRPr lang="en-US" sz="2200" b="1">
              <a:latin typeface="+mn-lt"/>
            </a:endParaRPr>
          </a:p>
          <a:p>
            <a:pPr marL="152396" indent="-228600">
              <a:buFont typeface="Arial" panose="020B0604020202020204" pitchFamily="34" charset="0"/>
              <a:buChar char="•"/>
            </a:pPr>
            <a:r>
              <a:rPr lang="en-US" sz="2200" b="1">
                <a:latin typeface="+mn-lt"/>
              </a:rPr>
              <a:t>1-5 m. verslo subjektai – 35,5 proc.</a:t>
            </a:r>
            <a:endParaRPr lang="lt-LT" sz="2200" b="1">
              <a:latin typeface="+mn-lt"/>
            </a:endParaRPr>
          </a:p>
          <a:p>
            <a:pPr marL="152396" indent="-228600">
              <a:buFont typeface="Arial" panose="020B0604020202020204" pitchFamily="34" charset="0"/>
              <a:buChar char="•"/>
            </a:pPr>
            <a:endParaRPr lang="en-US" sz="2200" b="1">
              <a:latin typeface="+mn-lt"/>
            </a:endParaRPr>
          </a:p>
          <a:p>
            <a:pPr marL="152396" indent="-228600">
              <a:buFont typeface="Arial" panose="020B0604020202020204" pitchFamily="34" charset="0"/>
              <a:buChar char="•"/>
            </a:pPr>
            <a:r>
              <a:rPr lang="en-US" sz="2200" b="1">
                <a:latin typeface="+mn-lt"/>
              </a:rPr>
              <a:t>6-10 m. verslo subjektai  – 16,1 proc.</a:t>
            </a:r>
            <a:endParaRPr lang="lt-LT" sz="2200" b="1">
              <a:latin typeface="+mn-lt"/>
            </a:endParaRPr>
          </a:p>
          <a:p>
            <a:pPr marL="152396" indent="-228600">
              <a:buFont typeface="Arial" panose="020B0604020202020204" pitchFamily="34" charset="0"/>
              <a:buChar char="•"/>
            </a:pPr>
            <a:endParaRPr lang="en-US" sz="2200" b="1">
              <a:latin typeface="+mn-lt"/>
            </a:endParaRPr>
          </a:p>
          <a:p>
            <a:pPr marL="152396" indent="-228600">
              <a:buFont typeface="Arial" panose="020B0604020202020204" pitchFamily="34" charset="0"/>
              <a:buChar char="•"/>
            </a:pPr>
            <a:r>
              <a:rPr lang="en-US" sz="2200" b="1">
                <a:latin typeface="+mn-lt"/>
              </a:rPr>
              <a:t>11-20 m. verslo subjektai  – 3,2 proc.</a:t>
            </a:r>
            <a:endParaRPr lang="lt-LT" sz="2200" b="1">
              <a:latin typeface="+mn-lt"/>
            </a:endParaRPr>
          </a:p>
          <a:p>
            <a:pPr marL="152396" indent="-228600">
              <a:buFont typeface="Arial" panose="020B0604020202020204" pitchFamily="34" charset="0"/>
              <a:buChar char="•"/>
            </a:pPr>
            <a:endParaRPr lang="en-US" sz="2200" b="1">
              <a:latin typeface="+mn-lt"/>
            </a:endParaRPr>
          </a:p>
          <a:p>
            <a:pPr marL="152396" indent="-228600">
              <a:buFont typeface="Arial" panose="020B0604020202020204" pitchFamily="34" charset="0"/>
              <a:buChar char="•"/>
            </a:pPr>
            <a:r>
              <a:rPr lang="en-US" sz="2200" b="1">
                <a:latin typeface="+mn-lt"/>
              </a:rPr>
              <a:t>21-28 m. – 9,7 proc.</a:t>
            </a:r>
          </a:p>
          <a:p>
            <a:pPr marL="0" indent="-22860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220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 descr="Formuojama atsakymų diagrama. Klausimo pavadinimas: 3. Kur registruota Jūsų veikla/įmonė?. Atsakymų skaičius: 47 atsakymai." title="3. Kur registruota Jūsų veikla/įmonė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863203"/>
            <a:ext cx="12192004" cy="5131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aveikslėlis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506" y="2761129"/>
            <a:ext cx="3092823" cy="38458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 descr="Formuojama atsakymų diagrama. Klausimo pavadinimas: 4. Įmonės statusas. Atsakymų skaičius: 47 atsakymai." title="4. Įmonės statusa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863203"/>
            <a:ext cx="12192004" cy="5131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aveikslėlis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894" y="3227295"/>
            <a:ext cx="3235023" cy="35122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3600" b="1">
                <a:latin typeface="+mj-lt"/>
              </a:rPr>
              <a:t>5.</a:t>
            </a:r>
            <a:r>
              <a:rPr lang="en-US" sz="3600">
                <a:latin typeface="+mj-lt"/>
              </a:rPr>
              <a:t> </a:t>
            </a:r>
            <a:r>
              <a:rPr lang="en-US" sz="3600" b="1">
                <a:latin typeface="+mj-lt"/>
              </a:rPr>
              <a:t>Kokią veiklą Jūs vystote?</a:t>
            </a:r>
            <a:br>
              <a:rPr lang="en-US" sz="3600">
                <a:latin typeface="+mj-lt"/>
              </a:rPr>
            </a:br>
            <a:endParaRPr lang="en-US" sz="3600">
              <a:latin typeface="+mj-lt"/>
            </a:endParaRPr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04"/>
          <a:stretch/>
        </p:blipFill>
        <p:spPr>
          <a:xfrm>
            <a:off x="20" y="11"/>
            <a:ext cx="12191980" cy="3548948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483735" y="3213981"/>
            <a:ext cx="23649327" cy="3458424"/>
          </a:xfrm>
          <a:prstGeom prst="rect">
            <a:avLst/>
          </a:prstGeom>
        </p:spPr>
        <p:txBody>
          <a:bodyPr spcFirstLastPara="1" vert="horz" lIns="91440" tIns="45720" rIns="91440" bIns="45720" numCol="3" rtlCol="0" anchor="ctr" anchorCtr="0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200" b="1">
                <a:latin typeface="+mn-lt"/>
              </a:rPr>
              <a:t>45 atsakymai</a:t>
            </a:r>
          </a:p>
          <a:p>
            <a:pPr marL="552435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lt-LT" sz="1200">
                <a:latin typeface="+mn-lt"/>
              </a:rPr>
              <a:t>p</a:t>
            </a:r>
            <a:r>
              <a:rPr lang="en-US" sz="1200">
                <a:latin typeface="+mn-lt"/>
              </a:rPr>
              <a:t>aslaugų</a:t>
            </a:r>
            <a:r>
              <a:rPr lang="lt-LT" sz="1200">
                <a:latin typeface="+mn-lt"/>
              </a:rPr>
              <a:t> (grožio, medicinos, sunkvežimių/autoservisas, siuvimo, leidyba, </a:t>
            </a:r>
            <a:r>
              <a:rPr lang="en-US" sz="1200">
                <a:latin typeface="+mn-lt"/>
              </a:rPr>
              <a:t>dviračių remonto</a:t>
            </a:r>
            <a:r>
              <a:rPr lang="lt-LT" sz="1200">
                <a:latin typeface="+mn-lt"/>
              </a:rPr>
              <a:t>, maitinimo, </a:t>
            </a:r>
            <a:r>
              <a:rPr lang="en-US" sz="1200">
                <a:latin typeface="+mn-lt"/>
              </a:rPr>
              <a:t>maisto ruošimas</a:t>
            </a:r>
            <a:r>
              <a:rPr lang="lt-LT" sz="1200">
                <a:latin typeface="+mn-lt"/>
              </a:rPr>
              <a:t>, staliaus darbai, soliariumo, fotografija, finansinės, e</a:t>
            </a:r>
            <a:r>
              <a:rPr lang="en-US" sz="1200">
                <a:latin typeface="+mn-lt"/>
              </a:rPr>
              <a:t>lektros instaliacijos darbai</a:t>
            </a:r>
            <a:r>
              <a:rPr lang="lt-LT" sz="1200">
                <a:latin typeface="+mn-lt"/>
              </a:rPr>
              <a:t>, n</a:t>
            </a:r>
            <a:r>
              <a:rPr lang="en-US" sz="1200">
                <a:latin typeface="+mn-lt"/>
              </a:rPr>
              <a:t>auj</a:t>
            </a:r>
            <a:r>
              <a:rPr lang="lt-LT" sz="1200">
                <a:latin typeface="+mn-lt"/>
              </a:rPr>
              <a:t>ų</a:t>
            </a:r>
            <a:r>
              <a:rPr lang="en-US" sz="1200">
                <a:latin typeface="+mn-lt"/>
              </a:rPr>
              <a:t> ba</a:t>
            </a:r>
            <a:r>
              <a:rPr lang="lt-LT" sz="1200">
                <a:latin typeface="+mn-lt"/>
              </a:rPr>
              <a:t>ldų</a:t>
            </a:r>
            <a:r>
              <a:rPr lang="en-US" sz="1200">
                <a:latin typeface="+mn-lt"/>
              </a:rPr>
              <a:t> gamyba</a:t>
            </a:r>
            <a:r>
              <a:rPr lang="lt-LT" sz="1200">
                <a:latin typeface="+mn-lt"/>
              </a:rPr>
              <a:t>,</a:t>
            </a:r>
            <a:r>
              <a:rPr lang="en-US" sz="1200">
                <a:latin typeface="+mn-lt"/>
              </a:rPr>
              <a:t> sen</a:t>
            </a:r>
            <a:r>
              <a:rPr lang="lt-LT" sz="1200">
                <a:latin typeface="+mn-lt"/>
              </a:rPr>
              <a:t>ų</a:t>
            </a:r>
            <a:r>
              <a:rPr lang="en-US" sz="1200">
                <a:latin typeface="+mn-lt"/>
              </a:rPr>
              <a:t> restauravimas</a:t>
            </a:r>
            <a:r>
              <a:rPr lang="lt-LT" sz="1200">
                <a:latin typeface="+mn-lt"/>
              </a:rPr>
              <a:t>, m</a:t>
            </a:r>
            <a:r>
              <a:rPr lang="en-US" sz="1200">
                <a:latin typeface="+mn-lt"/>
              </a:rPr>
              <a:t>edžio apdirbimas</a:t>
            </a:r>
            <a:r>
              <a:rPr lang="lt-LT" sz="1200">
                <a:latin typeface="+mn-lt"/>
              </a:rPr>
              <a:t>, t</a:t>
            </a:r>
            <a:r>
              <a:rPr lang="en-US" sz="1200">
                <a:latin typeface="+mn-lt"/>
              </a:rPr>
              <a:t>aikomosios dailes kūrinių gamyba</a:t>
            </a:r>
            <a:r>
              <a:rPr lang="lt-LT" sz="1200">
                <a:latin typeface="+mn-lt"/>
              </a:rPr>
              <a:t>, konsultacinė, s</a:t>
            </a:r>
            <a:r>
              <a:rPr lang="en-US" sz="1200">
                <a:latin typeface="+mn-lt"/>
              </a:rPr>
              <a:t>ilpnų srovių sprendimai</a:t>
            </a:r>
            <a:r>
              <a:rPr lang="lt-LT" sz="1200">
                <a:latin typeface="+mn-lt"/>
              </a:rPr>
              <a:t>, va</a:t>
            </a:r>
            <a:r>
              <a:rPr lang="en-US" sz="1200">
                <a:latin typeface="+mn-lt"/>
              </a:rPr>
              <a:t>ndens tiekimo sistemos</a:t>
            </a:r>
            <a:r>
              <a:rPr lang="lt-LT" sz="1200">
                <a:latin typeface="+mn-lt"/>
              </a:rPr>
              <a:t>, perdirbimas, a</a:t>
            </a:r>
            <a:r>
              <a:rPr lang="en-US" sz="1200">
                <a:latin typeface="+mn-lt"/>
              </a:rPr>
              <a:t>psaugos, automatikos sistemos</a:t>
            </a:r>
            <a:r>
              <a:rPr lang="lt-LT" sz="1200">
                <a:latin typeface="+mn-lt"/>
              </a:rPr>
              <a:t>);</a:t>
            </a:r>
            <a:endParaRPr lang="en-US" sz="1200">
              <a:latin typeface="+mn-lt"/>
            </a:endParaRPr>
          </a:p>
          <a:p>
            <a:pPr indent="-2286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lt-LT" sz="1200">
                <a:latin typeface="+mn-lt"/>
              </a:rPr>
              <a:t>p</a:t>
            </a:r>
            <a:r>
              <a:rPr lang="en-US" sz="1200">
                <a:latin typeface="+mn-lt"/>
              </a:rPr>
              <a:t>rekyba</a:t>
            </a:r>
            <a:r>
              <a:rPr lang="lt-LT" sz="1200">
                <a:latin typeface="+mn-lt"/>
              </a:rPr>
              <a:t>;</a:t>
            </a:r>
          </a:p>
          <a:p>
            <a:pPr indent="-2286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lt-LT" sz="1200">
                <a:latin typeface="+mn-lt"/>
              </a:rPr>
              <a:t>t</a:t>
            </a:r>
            <a:r>
              <a:rPr lang="en-US" sz="1200">
                <a:latin typeface="+mn-lt"/>
              </a:rPr>
              <a:t>urizmas</a:t>
            </a:r>
            <a:r>
              <a:rPr lang="lt-LT" sz="1200">
                <a:latin typeface="+mn-lt"/>
              </a:rPr>
              <a:t>, p</a:t>
            </a:r>
            <a:r>
              <a:rPr lang="en-US" sz="1200">
                <a:latin typeface="+mn-lt"/>
              </a:rPr>
              <a:t>ramogų ir poilsio organizavimas</a:t>
            </a:r>
            <a:r>
              <a:rPr lang="lt-LT" sz="1200">
                <a:latin typeface="+mn-lt"/>
              </a:rPr>
              <a:t>, b</a:t>
            </a:r>
            <a:r>
              <a:rPr lang="en-US" sz="1200">
                <a:latin typeface="+mn-lt"/>
              </a:rPr>
              <a:t>aidarių nuoma</a:t>
            </a:r>
            <a:r>
              <a:rPr lang="lt-LT" sz="1200">
                <a:latin typeface="+mn-lt"/>
              </a:rPr>
              <a:t>;</a:t>
            </a:r>
            <a:endParaRPr lang="en-US" sz="1200">
              <a:latin typeface="+mn-lt"/>
            </a:endParaRPr>
          </a:p>
          <a:p>
            <a:pPr marL="552435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lt-LT" sz="1200">
                <a:latin typeface="+mn-lt"/>
              </a:rPr>
              <a:t>rankdarbiai;</a:t>
            </a:r>
            <a:endParaRPr lang="en-US" sz="1200">
              <a:latin typeface="+mn-lt"/>
            </a:endParaRPr>
          </a:p>
          <a:p>
            <a:pPr marL="552435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lt-LT" sz="1200">
                <a:latin typeface="+mn-lt"/>
              </a:rPr>
              <a:t>m</a:t>
            </a:r>
            <a:r>
              <a:rPr lang="en-US" sz="1200">
                <a:latin typeface="+mn-lt"/>
              </a:rPr>
              <a:t>iškininkystė</a:t>
            </a:r>
            <a:r>
              <a:rPr lang="lt-LT" sz="1200">
                <a:latin typeface="+mn-lt"/>
              </a:rPr>
              <a:t>;</a:t>
            </a:r>
          </a:p>
          <a:p>
            <a:pPr marL="552435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lt-LT" sz="1200">
                <a:latin typeface="+mn-lt"/>
              </a:rPr>
              <a:t>s</a:t>
            </a:r>
            <a:r>
              <a:rPr lang="en-US" sz="1200">
                <a:latin typeface="+mn-lt"/>
              </a:rPr>
              <a:t>tatyba</a:t>
            </a:r>
            <a:r>
              <a:rPr lang="lt-LT" sz="1200">
                <a:latin typeface="+mn-lt"/>
              </a:rPr>
              <a:t>, inžinerija, r</a:t>
            </a:r>
            <a:r>
              <a:rPr lang="en-US" sz="1200">
                <a:latin typeface="+mn-lt"/>
              </a:rPr>
              <a:t>emonto darbai</a:t>
            </a:r>
            <a:r>
              <a:rPr lang="lt-LT" sz="1200">
                <a:latin typeface="+mn-lt"/>
              </a:rPr>
              <a:t>;</a:t>
            </a:r>
          </a:p>
          <a:p>
            <a:pPr marL="552435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lt-LT" sz="1200">
                <a:latin typeface="+mn-lt"/>
              </a:rPr>
              <a:t>ž</a:t>
            </a:r>
            <a:r>
              <a:rPr lang="en-US" sz="1200">
                <a:latin typeface="+mn-lt"/>
              </a:rPr>
              <a:t>emės ūkio produkcija</a:t>
            </a:r>
            <a:r>
              <a:rPr lang="lt-LT" sz="1200">
                <a:latin typeface="+mn-lt"/>
              </a:rPr>
              <a:t>, g</a:t>
            </a:r>
            <a:r>
              <a:rPr lang="en-US" sz="1200">
                <a:latin typeface="+mn-lt"/>
              </a:rPr>
              <a:t>r</a:t>
            </a:r>
            <a:r>
              <a:rPr lang="lt-LT" sz="1200">
                <a:latin typeface="+mn-lt"/>
              </a:rPr>
              <a:t>ū</a:t>
            </a:r>
            <a:r>
              <a:rPr lang="en-US" sz="1200">
                <a:latin typeface="+mn-lt"/>
              </a:rPr>
              <a:t>dininkyst</a:t>
            </a:r>
            <a:r>
              <a:rPr lang="lt-LT" sz="1200">
                <a:latin typeface="+mn-lt"/>
              </a:rPr>
              <a:t>ė;</a:t>
            </a:r>
            <a:endParaRPr lang="en-US" sz="1200">
              <a:latin typeface="+mn-lt"/>
            </a:endParaRPr>
          </a:p>
          <a:p>
            <a:pPr marL="552435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lt-LT" sz="1200">
                <a:latin typeface="+mn-lt"/>
              </a:rPr>
              <a:t>e</a:t>
            </a:r>
            <a:r>
              <a:rPr lang="en-US" sz="1200">
                <a:latin typeface="+mn-lt"/>
              </a:rPr>
              <a:t>dukacijos</a:t>
            </a:r>
            <a:r>
              <a:rPr lang="lt-LT" sz="1200">
                <a:latin typeface="+mn-lt"/>
              </a:rPr>
              <a:t>, n</a:t>
            </a:r>
            <a:r>
              <a:rPr lang="en-US" sz="1200">
                <a:latin typeface="+mn-lt"/>
              </a:rPr>
              <a:t>eformalus suaugusiųjų švietimas</a:t>
            </a:r>
            <a:r>
              <a:rPr lang="lt-LT" sz="1200">
                <a:latin typeface="+mn-lt"/>
              </a:rPr>
              <a:t>, </a:t>
            </a:r>
            <a:r>
              <a:rPr lang="en-US" sz="1200">
                <a:latin typeface="+mn-lt"/>
              </a:rPr>
              <a:t>profesinė, mokslinė ir techninė veikla</a:t>
            </a:r>
            <a:r>
              <a:rPr lang="lt-LT" sz="1200">
                <a:latin typeface="+mn-lt"/>
              </a:rPr>
              <a:t>.</a:t>
            </a:r>
            <a:endParaRPr lang="en-US" sz="1200">
              <a:latin typeface="+mn-lt"/>
            </a:endParaRPr>
          </a:p>
          <a:p>
            <a:pPr marL="0" indent="0" algn="just">
              <a:spcAft>
                <a:spcPts val="1600"/>
              </a:spcAft>
              <a:buNone/>
            </a:pPr>
            <a:endParaRPr lang="en-US" sz="120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7AA67C3D-6D28-4C64-81F8-295FC9396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2" b="46345"/>
          <a:stretch/>
        </p:blipFill>
        <p:spPr>
          <a:xfrm>
            <a:off x="2664294" y="-1"/>
            <a:ext cx="9526226" cy="3405188"/>
          </a:xfrm>
          <a:custGeom>
            <a:avLst/>
            <a:gdLst/>
            <a:ahLst/>
            <a:cxnLst/>
            <a:rect l="l" t="t" r="r" b="b"/>
            <a:pathLst>
              <a:path w="9526226" h="3405188">
                <a:moveTo>
                  <a:pt x="1617925" y="0"/>
                </a:moveTo>
                <a:lnTo>
                  <a:pt x="2711158" y="0"/>
                </a:lnTo>
                <a:lnTo>
                  <a:pt x="3027357" y="0"/>
                </a:lnTo>
                <a:lnTo>
                  <a:pt x="3491324" y="0"/>
                </a:lnTo>
                <a:lnTo>
                  <a:pt x="5200853" y="0"/>
                </a:lnTo>
                <a:lnTo>
                  <a:pt x="9526226" y="0"/>
                </a:lnTo>
                <a:lnTo>
                  <a:pt x="9526226" y="3405188"/>
                </a:lnTo>
                <a:lnTo>
                  <a:pt x="0" y="3405188"/>
                </a:lnTo>
                <a:lnTo>
                  <a:pt x="1596" y="3337395"/>
                </a:lnTo>
                <a:cubicBezTo>
                  <a:pt x="68390" y="1928213"/>
                  <a:pt x="632836" y="708413"/>
                  <a:pt x="1595801" y="14997"/>
                </a:cubicBezTo>
                <a:close/>
              </a:path>
            </a:pathLst>
          </a:custGeom>
        </p:spPr>
      </p:pic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74283919-7E00-4FC2-BFC9-3F56E5880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64294" y="0"/>
            <a:ext cx="1953741" cy="3405188"/>
          </a:xfrm>
          <a:custGeom>
            <a:avLst/>
            <a:gdLst>
              <a:gd name="connsiteX0" fmla="*/ 340960 w 1953741"/>
              <a:gd name="connsiteY0" fmla="*/ 0 h 3405188"/>
              <a:gd name="connsiteX1" fmla="*/ 0 w 1953741"/>
              <a:gd name="connsiteY1" fmla="*/ 0 h 3405188"/>
              <a:gd name="connsiteX2" fmla="*/ 0 w 1953741"/>
              <a:gd name="connsiteY2" fmla="*/ 1 h 3405188"/>
              <a:gd name="connsiteX3" fmla="*/ 121075 w 1953741"/>
              <a:gd name="connsiteY3" fmla="*/ 1 h 3405188"/>
              <a:gd name="connsiteX4" fmla="*/ 143661 w 1953741"/>
              <a:gd name="connsiteY4" fmla="*/ 14998 h 3405188"/>
              <a:gd name="connsiteX5" fmla="*/ 1771120 w 1953741"/>
              <a:gd name="connsiteY5" fmla="*/ 3337396 h 3405188"/>
              <a:gd name="connsiteX6" fmla="*/ 1772750 w 1953741"/>
              <a:gd name="connsiteY6" fmla="*/ 3405188 h 3405188"/>
              <a:gd name="connsiteX7" fmla="*/ 1953741 w 1953741"/>
              <a:gd name="connsiteY7" fmla="*/ 3405188 h 3405188"/>
              <a:gd name="connsiteX8" fmla="*/ 1937324 w 1953741"/>
              <a:gd name="connsiteY8" fmla="*/ 3058183 h 3405188"/>
              <a:gd name="connsiteX9" fmla="*/ 363084 w 1953741"/>
              <a:gd name="connsiteY9" fmla="*/ 14997 h 340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3741" h="3405188">
                <a:moveTo>
                  <a:pt x="340960" y="0"/>
                </a:moveTo>
                <a:lnTo>
                  <a:pt x="0" y="0"/>
                </a:lnTo>
                <a:lnTo>
                  <a:pt x="0" y="1"/>
                </a:lnTo>
                <a:lnTo>
                  <a:pt x="121075" y="1"/>
                </a:lnTo>
                <a:lnTo>
                  <a:pt x="143661" y="14998"/>
                </a:lnTo>
                <a:cubicBezTo>
                  <a:pt x="1126713" y="708414"/>
                  <a:pt x="1702933" y="1928214"/>
                  <a:pt x="1771120" y="3337396"/>
                </a:cubicBezTo>
                <a:lnTo>
                  <a:pt x="1772750" y="3405188"/>
                </a:lnTo>
                <a:lnTo>
                  <a:pt x="1953741" y="3405188"/>
                </a:lnTo>
                <a:lnTo>
                  <a:pt x="1937324" y="3058183"/>
                </a:lnTo>
                <a:cubicBezTo>
                  <a:pt x="1813464" y="1767912"/>
                  <a:pt x="1261851" y="662186"/>
                  <a:pt x="36308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5" name="Google Shape;95;p19" descr="Formuojama atsakymų diagrama. Klausimo pavadinimas: 6. Kaip vertinate smulkaus ir vidutinio verslo plėtros galimybes Rokiškio rajone?. Atsakymų skaičius: 47 atsakymai." title="6. Kaip vertinate smulkaus ir vidutinio verslo plėtros galimybes Rokiškio rajone?"/>
          <p:cNvPicPr preferRelativeResize="0"/>
          <p:nvPr/>
        </p:nvPicPr>
        <p:blipFill rotWithShape="1">
          <a:blip r:embed="rId4"/>
          <a:srcRect t="4285" r="-1" b="10652"/>
          <a:stretch/>
        </p:blipFill>
        <p:spPr>
          <a:xfrm>
            <a:off x="2660676" y="3452815"/>
            <a:ext cx="9531324" cy="3405187"/>
          </a:xfrm>
          <a:custGeom>
            <a:avLst/>
            <a:gdLst/>
            <a:ahLst/>
            <a:cxnLst/>
            <a:rect l="l" t="t" r="r" b="b"/>
            <a:pathLst>
              <a:path w="9531324" h="3405187">
                <a:moveTo>
                  <a:pt x="3977" y="0"/>
                </a:moveTo>
                <a:lnTo>
                  <a:pt x="9531324" y="0"/>
                </a:lnTo>
                <a:lnTo>
                  <a:pt x="9531324" y="3405187"/>
                </a:lnTo>
                <a:lnTo>
                  <a:pt x="5205951" y="3405187"/>
                </a:lnTo>
                <a:lnTo>
                  <a:pt x="3496422" y="3405187"/>
                </a:lnTo>
                <a:lnTo>
                  <a:pt x="3032455" y="3405187"/>
                </a:lnTo>
                <a:lnTo>
                  <a:pt x="2716256" y="3405187"/>
                </a:lnTo>
                <a:lnTo>
                  <a:pt x="2502754" y="3405187"/>
                </a:lnTo>
                <a:lnTo>
                  <a:pt x="2390998" y="3327786"/>
                </a:lnTo>
                <a:cubicBezTo>
                  <a:pt x="2217180" y="3200295"/>
                  <a:pt x="2046553" y="3062584"/>
                  <a:pt x="1874350" y="2922001"/>
                </a:cubicBezTo>
                <a:cubicBezTo>
                  <a:pt x="928725" y="2150026"/>
                  <a:pt x="0" y="1516318"/>
                  <a:pt x="0" y="168843"/>
                </a:cubicBezTo>
                <a:close/>
              </a:path>
            </a:pathLst>
          </a:custGeom>
          <a:noFill/>
        </p:spPr>
      </p:pic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2217FF4A-5EDF-43B7-90EE-BDD9F1E9E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60676" y="3452813"/>
            <a:ext cx="2740990" cy="3405187"/>
          </a:xfrm>
          <a:custGeom>
            <a:avLst/>
            <a:gdLst>
              <a:gd name="connsiteX0" fmla="*/ 2737014 w 2740990"/>
              <a:gd name="connsiteY0" fmla="*/ 0 h 3405187"/>
              <a:gd name="connsiteX1" fmla="*/ 2550901 w 2740990"/>
              <a:gd name="connsiteY1" fmla="*/ 0 h 3405187"/>
              <a:gd name="connsiteX2" fmla="*/ 2554960 w 2740990"/>
              <a:gd name="connsiteY2" fmla="*/ 168844 h 3405187"/>
              <a:gd name="connsiteX3" fmla="*/ 641512 w 2740990"/>
              <a:gd name="connsiteY3" fmla="*/ 2922002 h 3405187"/>
              <a:gd name="connsiteX4" fmla="*/ 114085 w 2740990"/>
              <a:gd name="connsiteY4" fmla="*/ 3327787 h 3405187"/>
              <a:gd name="connsiteX5" fmla="*/ 0 w 2740990"/>
              <a:gd name="connsiteY5" fmla="*/ 3405187 h 3405187"/>
              <a:gd name="connsiteX6" fmla="*/ 24734 w 2740990"/>
              <a:gd name="connsiteY6" fmla="*/ 3405187 h 3405187"/>
              <a:gd name="connsiteX7" fmla="*/ 238236 w 2740990"/>
              <a:gd name="connsiteY7" fmla="*/ 3405187 h 3405187"/>
              <a:gd name="connsiteX8" fmla="*/ 349992 w 2740990"/>
              <a:gd name="connsiteY8" fmla="*/ 3327786 h 3405187"/>
              <a:gd name="connsiteX9" fmla="*/ 866640 w 2740990"/>
              <a:gd name="connsiteY9" fmla="*/ 2922001 h 3405187"/>
              <a:gd name="connsiteX10" fmla="*/ 2740990 w 2740990"/>
              <a:gd name="connsiteY10" fmla="*/ 168843 h 34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0990" h="3405187">
                <a:moveTo>
                  <a:pt x="2737014" y="0"/>
                </a:moveTo>
                <a:lnTo>
                  <a:pt x="2550901" y="0"/>
                </a:lnTo>
                <a:lnTo>
                  <a:pt x="2554960" y="168844"/>
                </a:lnTo>
                <a:cubicBezTo>
                  <a:pt x="2554960" y="1516319"/>
                  <a:pt x="1606862" y="2150027"/>
                  <a:pt x="641512" y="2922002"/>
                </a:cubicBezTo>
                <a:cubicBezTo>
                  <a:pt x="465716" y="3062585"/>
                  <a:pt x="291530" y="3200296"/>
                  <a:pt x="114085" y="3327787"/>
                </a:cubicBezTo>
                <a:lnTo>
                  <a:pt x="0" y="3405187"/>
                </a:lnTo>
                <a:lnTo>
                  <a:pt x="24734" y="3405187"/>
                </a:lnTo>
                <a:lnTo>
                  <a:pt x="238236" y="3405187"/>
                </a:lnTo>
                <a:lnTo>
                  <a:pt x="349992" y="3327786"/>
                </a:lnTo>
                <a:cubicBezTo>
                  <a:pt x="523810" y="3200295"/>
                  <a:pt x="694437" y="3062584"/>
                  <a:pt x="866640" y="2922001"/>
                </a:cubicBezTo>
                <a:cubicBezTo>
                  <a:pt x="1812265" y="2150026"/>
                  <a:pt x="2740990" y="1516318"/>
                  <a:pt x="2740990" y="16884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29C7DBBC-F1A0-14D4-9FF1-4DA172C39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62D8-01C0-4743-9CB2-C48EABDE0B68}" type="datetimeyyyy">
              <a:rPr lang="en-US" smtClean="0"/>
              <a:t>2023</a:t>
            </a:fld>
            <a:endParaRPr lang="x-none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CA16EFAB-082F-0A19-AB00-7147F7D0A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9</a:t>
            </a:fld>
            <a:endParaRPr lang="x-none"/>
          </a:p>
        </p:txBody>
      </p:sp>
      <p:pic>
        <p:nvPicPr>
          <p:cNvPr id="5" name="Google Shape;102;p20" descr="7. Kokios Jūsų nuomone pagrindinės verslo plėtros kliūtys Rokiškio rajone ?&#10;&#10;Formuojama atsakymų diagrama. Klausimo pavadinimas: 7. Kokios Jūsų nuomone pagrindinės verslo plėtros kliūtys Rokiškio rajone ?. Atsakymų skaičius: 47 atsakymai.">
            <a:extLst>
              <a:ext uri="{FF2B5EF4-FFF2-40B4-BE49-F238E27FC236}">
                <a16:creationId xmlns:a16="http://schemas.microsoft.com/office/drawing/2014/main" id="{6BAB38BC-9AC5-D869-FA02-4A22C32C6FE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4912" t="21523" r="-10560" b="-1930"/>
          <a:stretch/>
        </p:blipFill>
        <p:spPr>
          <a:xfrm>
            <a:off x="3798277" y="1688124"/>
            <a:ext cx="9435402" cy="52954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61C0D3-CD90-3331-4C7C-C49063A8CE12}"/>
              </a:ext>
            </a:extLst>
          </p:cNvPr>
          <p:cNvSpPr txBox="1"/>
          <p:nvPr/>
        </p:nvSpPr>
        <p:spPr>
          <a:xfrm>
            <a:off x="-542611" y="1846737"/>
            <a:ext cx="4340888" cy="293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lt-LT" sz="180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    </a:t>
            </a:r>
            <a:r>
              <a:rPr lang="en-US" sz="180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biurokratinis aparatas</a:t>
            </a:r>
            <a:endParaRPr lang="lt-LT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lt-LT" sz="180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lt-LT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lt-LT" sz="180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457200" algn="just">
              <a:lnSpc>
                <a:spcPct val="115000"/>
              </a:lnSpc>
            </a:pPr>
            <a:endParaRPr lang="lt-LT" sz="1800">
              <a:solidFill>
                <a:srgbClr val="44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endParaRPr lang="lt-LT" sz="1800">
              <a:solidFill>
                <a:srgbClr val="44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endParaRPr lang="lt-LT">
              <a:solidFill>
                <a:srgbClr val="44444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endParaRPr lang="lt-LT" sz="1800">
              <a:solidFill>
                <a:srgbClr val="44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endParaRPr lang="lt-LT">
              <a:solidFill>
                <a:srgbClr val="44444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endParaRPr lang="lt-LT" sz="1800">
              <a:solidFill>
                <a:srgbClr val="44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B7B154-54C3-85D3-4BBF-1828D3ACBC35}"/>
              </a:ext>
            </a:extLst>
          </p:cNvPr>
          <p:cNvSpPr txBox="1"/>
          <p:nvPr/>
        </p:nvSpPr>
        <p:spPr>
          <a:xfrm>
            <a:off x="1371599" y="518441"/>
            <a:ext cx="8304963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lt-LT" b="1" i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Kokios Jūsų nuomone pagrindinės verslo plėtros kliūtys Rokiškio rajone ?</a:t>
            </a:r>
            <a:endParaRPr lang="lt-LT" sz="1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27B7AB-1883-9C62-FA62-94BB5A79D5E2}"/>
              </a:ext>
            </a:extLst>
          </p:cNvPr>
          <p:cNvSpPr txBox="1"/>
          <p:nvPr/>
        </p:nvSpPr>
        <p:spPr>
          <a:xfrm>
            <a:off x="1220874" y="2602523"/>
            <a:ext cx="304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finansavimo šaltinių stoka</a:t>
            </a:r>
            <a:endParaRPr lang="lt-LT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t-L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3F67BD-808D-60F3-584D-4A0A7A5535FE}"/>
              </a:ext>
            </a:extLst>
          </p:cNvPr>
          <p:cNvSpPr txBox="1"/>
          <p:nvPr/>
        </p:nvSpPr>
        <p:spPr>
          <a:xfrm>
            <a:off x="482322" y="3003009"/>
            <a:ext cx="3315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informacijos apie galimybes stoka</a:t>
            </a:r>
            <a:endParaRPr lang="lt-LT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t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4AA09D-4103-7A76-E7DD-D9DF0CB54D94}"/>
              </a:ext>
            </a:extLst>
          </p:cNvPr>
          <p:cNvSpPr txBox="1"/>
          <p:nvPr/>
        </p:nvSpPr>
        <p:spPr>
          <a:xfrm>
            <a:off x="1371600" y="2251592"/>
            <a:ext cx="2426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didelė mokesčių našta</a:t>
            </a:r>
            <a:endParaRPr lang="lt-LT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E053C7-3055-FDFF-3C3E-796FADBFC462}"/>
              </a:ext>
            </a:extLst>
          </p:cNvPr>
          <p:cNvSpPr txBox="1"/>
          <p:nvPr/>
        </p:nvSpPr>
        <p:spPr>
          <a:xfrm>
            <a:off x="-422031" y="3376710"/>
            <a:ext cx="4149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komercinės paskirties žemės trūkumas</a:t>
            </a:r>
            <a:endParaRPr lang="lt-LT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lt-LT" sz="1800">
              <a:solidFill>
                <a:srgbClr val="44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lt-LT">
              <a:solidFill>
                <a:srgbClr val="44444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12A444-9864-8776-A92A-B8A59D6E35CA}"/>
              </a:ext>
            </a:extLst>
          </p:cNvPr>
          <p:cNvSpPr txBox="1"/>
          <p:nvPr/>
        </p:nvSpPr>
        <p:spPr>
          <a:xfrm>
            <a:off x="1336430" y="3742317"/>
            <a:ext cx="3516923" cy="126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endParaRPr lang="lt-LT">
              <a:solidFill>
                <a:srgbClr val="44444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n-US" sz="180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specialistų trūkumas</a:t>
            </a:r>
            <a:endParaRPr lang="lt-LT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t-L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49E520-518F-55CE-38E6-027C2C20C6F1}"/>
              </a:ext>
            </a:extLst>
          </p:cNvPr>
          <p:cNvSpPr txBox="1"/>
          <p:nvPr/>
        </p:nvSpPr>
        <p:spPr>
          <a:xfrm>
            <a:off x="1442952" y="4259803"/>
            <a:ext cx="646331" cy="687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algn="just">
              <a:lnSpc>
                <a:spcPct val="115000"/>
              </a:lnSpc>
            </a:pPr>
            <a:endParaRPr lang="lt-LT" sz="1800">
              <a:solidFill>
                <a:srgbClr val="44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t-LT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F4F802-30DA-B6BF-E1DE-0F7E07BDEADC}"/>
              </a:ext>
            </a:extLst>
          </p:cNvPr>
          <p:cNvSpPr txBox="1"/>
          <p:nvPr/>
        </p:nvSpPr>
        <p:spPr>
          <a:xfrm>
            <a:off x="232701" y="3687910"/>
            <a:ext cx="3649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korupcija (steigiant, reorganizuojant, </a:t>
            </a:r>
            <a:endParaRPr lang="lt-LT" sz="1800">
              <a:solidFill>
                <a:srgbClr val="44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t-LT" sz="180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80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plečiant veiklą)</a:t>
            </a:r>
            <a:endParaRPr lang="lt-LT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t-LT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D7CB6F-DE3F-8A4C-83DC-389E701A2549}"/>
              </a:ext>
            </a:extLst>
          </p:cNvPr>
          <p:cNvSpPr txBox="1"/>
          <p:nvPr/>
        </p:nvSpPr>
        <p:spPr>
          <a:xfrm>
            <a:off x="435514" y="4551836"/>
            <a:ext cx="351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>
                <a:latin typeface="Times New Roman" panose="02020603050405020304" pitchFamily="18" charset="0"/>
                <a:cs typeface="Times New Roman" panose="02020603050405020304" pitchFamily="18" charset="0"/>
              </a:rPr>
              <a:t>Kvalifikuotų darbuotojų trūkumas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49550E-175D-F2D3-2533-7D43627CD2BF}"/>
              </a:ext>
            </a:extLst>
          </p:cNvPr>
          <p:cNvSpPr txBox="1"/>
          <p:nvPr/>
        </p:nvSpPr>
        <p:spPr>
          <a:xfrm>
            <a:off x="2609434" y="4921168"/>
            <a:ext cx="2074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>
                <a:latin typeface="Times New Roman" panose="02020603050405020304" pitchFamily="18" charset="0"/>
                <a:cs typeface="Times New Roman" panose="02020603050405020304" pitchFamily="18" charset="0"/>
              </a:rPr>
              <a:t>Maža rinka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8F8AD2-B5A3-407E-4566-00ACDD9EDA03}"/>
              </a:ext>
            </a:extLst>
          </p:cNvPr>
          <p:cNvSpPr txBox="1"/>
          <p:nvPr/>
        </p:nvSpPr>
        <p:spPr>
          <a:xfrm>
            <a:off x="2113981" y="5273952"/>
            <a:ext cx="1961821" cy="373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>
                <a:latin typeface="Times New Roman" panose="02020603050405020304" pitchFamily="18" charset="0"/>
                <a:cs typeface="Times New Roman" panose="02020603050405020304" pitchFamily="18" charset="0"/>
              </a:rPr>
              <a:t>Rajono lokacija</a:t>
            </a:r>
          </a:p>
        </p:txBody>
      </p:sp>
      <p:pic>
        <p:nvPicPr>
          <p:cNvPr id="24" name="Paveikslėlis 23">
            <a:extLst>
              <a:ext uri="{FF2B5EF4-FFF2-40B4-BE49-F238E27FC236}">
                <a16:creationId xmlns:a16="http://schemas.microsoft.com/office/drawing/2014/main" id="{853EE578-B12D-3ECB-FE45-1EF56BF23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19" y="5397862"/>
            <a:ext cx="1259759" cy="128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00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okiski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4D2"/>
      </a:accent1>
      <a:accent2>
        <a:srgbClr val="FF1D5A"/>
      </a:accent2>
      <a:accent3>
        <a:srgbClr val="FFCC37"/>
      </a:accent3>
      <a:accent4>
        <a:srgbClr val="668EE4"/>
      </a:accent4>
      <a:accent5>
        <a:srgbClr val="FFA4BD"/>
      </a:accent5>
      <a:accent6>
        <a:srgbClr val="FFEBAE"/>
      </a:accent6>
      <a:hlink>
        <a:srgbClr val="0044D2"/>
      </a:hlink>
      <a:folHlink>
        <a:srgbClr val="668EE4"/>
      </a:folHlink>
    </a:clrScheme>
    <a:fontScheme name="Rokiškis">
      <a:majorFont>
        <a:latin typeface="Antipo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934</Words>
  <Application>Microsoft Office PowerPoint</Application>
  <PresentationFormat>Plačiaekranė</PresentationFormat>
  <Paragraphs>173</Paragraphs>
  <Slides>22</Slides>
  <Notes>16</Notes>
  <HiddenSlides>0</HiddenSlides>
  <MMClips>0</MMClips>
  <ScaleCrop>false</ScaleCrop>
  <HeadingPairs>
    <vt:vector size="8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22</vt:i4>
      </vt:variant>
    </vt:vector>
  </HeadingPairs>
  <TitlesOfParts>
    <vt:vector size="31" baseType="lpstr">
      <vt:lpstr>Meiryo</vt:lpstr>
      <vt:lpstr>Antipol</vt:lpstr>
      <vt:lpstr>Arial</vt:lpstr>
      <vt:lpstr>Berlin Sans FB Demi</vt:lpstr>
      <vt:lpstr>Calibri</vt:lpstr>
      <vt:lpstr>Times New Roman</vt:lpstr>
      <vt:lpstr>Wingdings</vt:lpstr>
      <vt:lpstr>Office Theme</vt:lpstr>
      <vt:lpstr>CorelDRAW</vt:lpstr>
      <vt:lpstr>„PowerPoint“ pateiktis</vt:lpstr>
      <vt:lpstr>Turinys</vt:lpstr>
      <vt:lpstr>„PowerPoint“ pateiktis</vt:lpstr>
      <vt:lpstr>2. Kada pradėjote veiklą/įsikūrė Jūsų įmonė?</vt:lpstr>
      <vt:lpstr>„PowerPoint“ pateiktis</vt:lpstr>
      <vt:lpstr>„PowerPoint“ pateiktis</vt:lpstr>
      <vt:lpstr>5. Kokią veiklą Jūs vystote? 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13. Kokių paramos priemonių Jūsų nuomone trūksta savivaldybės smulkaus ir vidutinio verslo plėtros programoje? </vt:lpstr>
      <vt:lpstr>„PowerPoint“ pateiktis</vt:lpstr>
      <vt:lpstr>„PowerPoint“ pateiktis</vt:lpstr>
      <vt:lpstr>„PowerPoint“ pateiktis</vt:lpstr>
      <vt:lpstr>17. Kaip įvertintumėte specialisto, administruojančio Rokiškio rajono savivaldybės smulkaus ir vidutinio verslo plėtros programą, darbą? 40 atsakymų</vt:lpstr>
      <vt:lpstr> 18. Kas Jūsų manymu  paskatintų smulkaus ir vidutinio verslo plėtrą Rokiškio rajone?</vt:lpstr>
      <vt:lpstr>19. Pasiūlymai/pastabos (I)</vt:lpstr>
      <vt:lpstr>Rajono verslo plėtros komisijos rekomendacijos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EZCO Creative</dc:creator>
  <cp:lastModifiedBy>Reda Ruželienė</cp:lastModifiedBy>
  <cp:revision>24</cp:revision>
  <dcterms:created xsi:type="dcterms:W3CDTF">2021-12-08T13:44:32Z</dcterms:created>
  <dcterms:modified xsi:type="dcterms:W3CDTF">2023-09-15T08:12:08Z</dcterms:modified>
</cp:coreProperties>
</file>