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72" r:id="rId2"/>
    <p:sldMasterId id="2147483692" r:id="rId3"/>
  </p:sldMasterIdLst>
  <p:sldIdLst>
    <p:sldId id="256" r:id="rId4"/>
    <p:sldId id="259" r:id="rId5"/>
    <p:sldId id="258" r:id="rId6"/>
    <p:sldId id="260" r:id="rId7"/>
    <p:sldId id="261" r:id="rId8"/>
    <p:sldId id="265" r:id="rId9"/>
    <p:sldId id="267" r:id="rId10"/>
    <p:sldId id="264" r:id="rId11"/>
    <p:sldId id="268" r:id="rId12"/>
    <p:sldId id="269" r:id="rId13"/>
    <p:sldId id="257" r:id="rId14"/>
    <p:sldId id="266" r:id="rId15"/>
  </p:sldIdLst>
  <p:sldSz cx="9906000" cy="6858000" type="A4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6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62" autoAdjust="0"/>
    <p:restoredTop sz="94660"/>
  </p:normalViewPr>
  <p:slideViewPr>
    <p:cSldViewPr snapToGrid="0">
      <p:cViewPr>
        <p:scale>
          <a:sx n="142" d="100"/>
          <a:sy n="142" d="100"/>
        </p:scale>
        <p:origin x="-348" y="93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i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4862" y="2115239"/>
            <a:ext cx="3950018" cy="367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 smtClean="0"/>
              <a:t>Paan</a:t>
            </a:r>
            <a:r>
              <a:rPr lang="lt-LT" dirty="0" err="1" smtClean="0"/>
              <a:t>traštė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804863" y="1190759"/>
            <a:ext cx="4666368" cy="110807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P</a:t>
            </a:r>
            <a:r>
              <a:rPr lang="lt-LT" dirty="0" err="1" smtClean="0"/>
              <a:t>ristatymo</a:t>
            </a:r>
            <a:r>
              <a:rPr lang="lt-LT" dirty="0" smtClean="0"/>
              <a:t> p</a:t>
            </a:r>
            <a:r>
              <a:rPr lang="en-US" dirty="0" err="1" smtClean="0"/>
              <a:t>avadinimas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51802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straipos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Temos</a:t>
            </a:r>
            <a:r>
              <a:rPr lang="en-US" dirty="0" smtClean="0"/>
              <a:t> </a:t>
            </a:r>
            <a:r>
              <a:rPr lang="en-US" dirty="0" err="1" smtClean="0"/>
              <a:t>pavadinimas</a:t>
            </a:r>
            <a:endParaRPr lang="lt-LT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1039" y="1320800"/>
            <a:ext cx="8543925" cy="33528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 baseline="0"/>
            </a:lvl2pPr>
          </a:lstStyle>
          <a:p>
            <a:pPr defTabSz="496888" fontAlgn="base">
              <a:spcBef>
                <a:spcPct val="0"/>
              </a:spcBef>
              <a:spcAft>
                <a:spcPct val="0"/>
              </a:spcAft>
            </a:pPr>
            <a:r>
              <a:rPr lang="lt-LT" altLang="lt-LT" sz="1800" dirty="0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Tekstas</a:t>
            </a:r>
          </a:p>
          <a:p>
            <a:pPr defTabSz="496888" fontAlgn="base">
              <a:spcBef>
                <a:spcPct val="0"/>
              </a:spcBef>
              <a:spcAft>
                <a:spcPct val="0"/>
              </a:spcAft>
            </a:pPr>
            <a:endParaRPr lang="lt-LT" altLang="lt-LT" sz="1800" dirty="0" smtClean="0">
              <a:solidFill>
                <a:srgbClr val="767676"/>
              </a:solidFill>
              <a:latin typeface="Calibri" pitchFamily="34" charset="0"/>
              <a:ea typeface="MS PGothic" pitchFamily="34" charset="-128"/>
            </a:endParaRPr>
          </a:p>
          <a:p>
            <a:pPr defTabSz="496888" fontAlgn="base">
              <a:spcBef>
                <a:spcPct val="0"/>
              </a:spcBef>
              <a:spcAft>
                <a:spcPct val="0"/>
              </a:spcAft>
            </a:pPr>
            <a:r>
              <a:rPr lang="en-US" altLang="lt-LT" sz="1800" dirty="0" err="1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Šrifto</a:t>
            </a:r>
            <a:r>
              <a:rPr lang="en-US" altLang="lt-LT" sz="1800" dirty="0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altLang="lt-LT" sz="1800" dirty="0" err="1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dydžiai</a:t>
            </a:r>
            <a:r>
              <a:rPr lang="en-US" altLang="lt-LT" sz="1800" dirty="0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:</a:t>
            </a:r>
          </a:p>
          <a:p>
            <a:pPr defTabSz="496888" fontAlgn="base">
              <a:spcBef>
                <a:spcPct val="0"/>
              </a:spcBef>
              <a:spcAft>
                <a:spcPct val="0"/>
              </a:spcAft>
            </a:pPr>
            <a:r>
              <a:rPr lang="en-US" altLang="lt-LT" sz="1800" dirty="0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-</a:t>
            </a:r>
            <a:r>
              <a:rPr lang="en-US" altLang="lt-LT" sz="1800" dirty="0" err="1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pavadinimui</a:t>
            </a:r>
            <a:r>
              <a:rPr lang="en-US" altLang="lt-LT" sz="1800" dirty="0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/</a:t>
            </a:r>
            <a:r>
              <a:rPr lang="en-US" altLang="lt-LT" sz="1800" dirty="0" err="1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temai</a:t>
            </a:r>
            <a:r>
              <a:rPr lang="en-US" altLang="lt-LT" sz="1800" dirty="0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 – Calibri Bold 24pt.</a:t>
            </a:r>
          </a:p>
          <a:p>
            <a:pPr defTabSz="496888" fontAlgn="base">
              <a:spcBef>
                <a:spcPct val="0"/>
              </a:spcBef>
              <a:spcAft>
                <a:spcPct val="0"/>
              </a:spcAft>
            </a:pPr>
            <a:r>
              <a:rPr lang="en-US" altLang="lt-LT" sz="1800" dirty="0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-</a:t>
            </a:r>
            <a:r>
              <a:rPr lang="en-US" altLang="lt-LT" sz="1800" dirty="0" err="1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teksto</a:t>
            </a:r>
            <a:r>
              <a:rPr lang="en-US" altLang="lt-LT" sz="1800" dirty="0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altLang="lt-LT" sz="1800" dirty="0" err="1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rašymui</a:t>
            </a:r>
            <a:r>
              <a:rPr lang="en-US" altLang="lt-LT" sz="1800" dirty="0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 – Calibri Normal 18pt.</a:t>
            </a:r>
          </a:p>
        </p:txBody>
      </p:sp>
    </p:spTree>
    <p:extLst>
      <p:ext uri="{BB962C8B-B14F-4D97-AF65-F5344CB8AC3E}">
        <p14:creationId xmlns:p14="http://schemas.microsoft.com/office/powerpoint/2010/main" val="1190293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o stulpeliais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 smtClean="0"/>
              <a:t>Temos</a:t>
            </a:r>
            <a:r>
              <a:rPr lang="en-US" dirty="0" smtClean="0"/>
              <a:t> </a:t>
            </a:r>
            <a:r>
              <a:rPr lang="en-US" dirty="0" err="1" smtClean="0"/>
              <a:t>pavadinimas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81037" y="1224492"/>
            <a:ext cx="4189413" cy="4351338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 err="1" smtClean="0"/>
              <a:t>Tekstas</a:t>
            </a:r>
            <a:endParaRPr lang="en-US" dirty="0" smtClean="0"/>
          </a:p>
          <a:p>
            <a:pPr lvl="1"/>
            <a:r>
              <a:rPr lang="en-US" dirty="0" err="1" smtClean="0"/>
              <a:t>Tekstas</a:t>
            </a:r>
            <a:endParaRPr lang="en-US" dirty="0" smtClean="0"/>
          </a:p>
          <a:p>
            <a:pPr lvl="2"/>
            <a:r>
              <a:rPr lang="en-US" dirty="0" err="1" smtClean="0"/>
              <a:t>Tekstas</a:t>
            </a:r>
            <a:endParaRPr lang="en-US" dirty="0" smtClean="0"/>
          </a:p>
          <a:p>
            <a:pPr lvl="3"/>
            <a:r>
              <a:rPr lang="en-US" dirty="0" err="1" smtClean="0"/>
              <a:t>Tekstas</a:t>
            </a:r>
            <a:endParaRPr lang="en-US" dirty="0" smtClean="0"/>
          </a:p>
          <a:p>
            <a:pPr lvl="4"/>
            <a:r>
              <a:rPr lang="en-US" dirty="0" err="1" smtClean="0"/>
              <a:t>Tekstas</a:t>
            </a:r>
            <a:endParaRPr lang="lt-L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35551" y="1224492"/>
            <a:ext cx="4189413" cy="4351338"/>
          </a:xfrm>
        </p:spPr>
        <p:txBody>
          <a:bodyPr/>
          <a:lstStyle/>
          <a:p>
            <a:pPr lvl="0"/>
            <a:r>
              <a:rPr lang="en-US" dirty="0" err="1" smtClean="0"/>
              <a:t>Tekstas</a:t>
            </a:r>
            <a:endParaRPr lang="en-US" dirty="0" smtClean="0"/>
          </a:p>
          <a:p>
            <a:pPr lvl="1"/>
            <a:r>
              <a:rPr lang="en-US" dirty="0" err="1" smtClean="0"/>
              <a:t>Tekstas</a:t>
            </a:r>
            <a:endParaRPr lang="en-US" dirty="0" smtClean="0"/>
          </a:p>
          <a:p>
            <a:pPr lvl="2"/>
            <a:r>
              <a:rPr lang="en-US" dirty="0" err="1" smtClean="0"/>
              <a:t>Tekstas</a:t>
            </a:r>
            <a:endParaRPr lang="en-US" dirty="0" smtClean="0"/>
          </a:p>
          <a:p>
            <a:pPr lvl="3"/>
            <a:r>
              <a:rPr lang="en-US" dirty="0" err="1" smtClean="0"/>
              <a:t>Tekstas</a:t>
            </a:r>
            <a:endParaRPr lang="en-US" dirty="0" smtClean="0"/>
          </a:p>
          <a:p>
            <a:pPr lvl="4"/>
            <a:r>
              <a:rPr lang="en-US" dirty="0" err="1" smtClean="0"/>
              <a:t>Tekstas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68696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ų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81038" y="1109134"/>
            <a:ext cx="4596075" cy="29670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 smtClean="0"/>
              <a:t>Nuotrauka</a:t>
            </a:r>
            <a:endParaRPr lang="lt-LT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413933" y="1109134"/>
            <a:ext cx="3811032" cy="421607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 smtClean="0"/>
              <a:t>Nuotrauka</a:t>
            </a:r>
            <a:endParaRPr lang="lt-LT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681037" y="4237782"/>
            <a:ext cx="4607083" cy="23374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 smtClean="0"/>
              <a:t>Nuotrauka</a:t>
            </a:r>
            <a:endParaRPr lang="lt-LT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 smtClean="0"/>
              <a:t>Temos</a:t>
            </a:r>
            <a:r>
              <a:rPr lang="en-US" dirty="0" smtClean="0"/>
              <a:t> </a:t>
            </a:r>
            <a:r>
              <a:rPr lang="en-US" dirty="0" err="1" smtClean="0"/>
              <a:t>pavadinimas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80535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o ir grafik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 smtClean="0"/>
              <a:t>Temos</a:t>
            </a:r>
            <a:r>
              <a:rPr lang="en-US" dirty="0" smtClean="0"/>
              <a:t> </a:t>
            </a:r>
            <a:r>
              <a:rPr lang="en-US" dirty="0" err="1" smtClean="0"/>
              <a:t>pavadinimas</a:t>
            </a:r>
            <a:endParaRPr lang="lt-LT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681039" y="2162707"/>
            <a:ext cx="8543925" cy="3494087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 err="1" smtClean="0"/>
              <a:t>Grafikas</a:t>
            </a:r>
            <a:endParaRPr lang="lt-LT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81038" y="1379009"/>
            <a:ext cx="6935920" cy="5381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 smtClean="0"/>
              <a:t>Tekstas</a:t>
            </a:r>
            <a:r>
              <a:rPr lang="en-US" dirty="0" smtClean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867195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o ir nuotraukos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 smtClean="0"/>
              <a:t>Temos</a:t>
            </a:r>
            <a:r>
              <a:rPr lang="en-US" dirty="0" smtClean="0"/>
              <a:t> </a:t>
            </a:r>
            <a:r>
              <a:rPr lang="en-US" dirty="0" err="1" smtClean="0"/>
              <a:t>pavadinimas</a:t>
            </a:r>
            <a:endParaRPr lang="lt-LT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851302" y="1227772"/>
            <a:ext cx="5373662" cy="43517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 smtClean="0"/>
              <a:t>Nuotrauka</a:t>
            </a:r>
            <a:endParaRPr lang="lt-LT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81039" y="1227141"/>
            <a:ext cx="2906448" cy="4910137"/>
          </a:xfrm>
        </p:spPr>
        <p:txBody>
          <a:bodyPr/>
          <a:lstStyle/>
          <a:p>
            <a:pPr lvl="0"/>
            <a:r>
              <a:rPr lang="en-US" dirty="0" err="1" smtClean="0"/>
              <a:t>Tekstas</a:t>
            </a:r>
            <a:endParaRPr lang="en-US" dirty="0" smtClean="0"/>
          </a:p>
          <a:p>
            <a:pPr lvl="1"/>
            <a:r>
              <a:rPr lang="en-US" dirty="0" err="1" smtClean="0"/>
              <a:t>Tekstas</a:t>
            </a:r>
            <a:endParaRPr lang="en-US" dirty="0" smtClean="0"/>
          </a:p>
          <a:p>
            <a:pPr lvl="2"/>
            <a:r>
              <a:rPr lang="en-US" dirty="0" err="1" smtClean="0"/>
              <a:t>Tekstas</a:t>
            </a:r>
            <a:endParaRPr lang="en-US" dirty="0" smtClean="0"/>
          </a:p>
          <a:p>
            <a:pPr lvl="3"/>
            <a:r>
              <a:rPr lang="en-US" dirty="0" err="1" smtClean="0"/>
              <a:t>Tekstas</a:t>
            </a:r>
            <a:endParaRPr lang="en-US" dirty="0" smtClean="0"/>
          </a:p>
          <a:p>
            <a:pPr lvl="4"/>
            <a:r>
              <a:rPr lang="en-US" dirty="0" err="1" smtClean="0"/>
              <a:t>Tekstas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35351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o ir grafik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 smtClean="0"/>
              <a:t>Temos</a:t>
            </a:r>
            <a:r>
              <a:rPr lang="en-US" dirty="0" smtClean="0"/>
              <a:t> </a:t>
            </a:r>
            <a:r>
              <a:rPr lang="en-US" dirty="0" err="1" smtClean="0"/>
              <a:t>pavadinimas</a:t>
            </a:r>
            <a:endParaRPr lang="lt-LT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681039" y="2306641"/>
            <a:ext cx="6922161" cy="3494087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 err="1" smtClean="0"/>
              <a:t>Grafikas</a:t>
            </a:r>
            <a:endParaRPr lang="lt-LT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81038" y="1768476"/>
            <a:ext cx="6935920" cy="5381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 smtClean="0"/>
              <a:t>Tekstas</a:t>
            </a:r>
            <a:r>
              <a:rPr lang="en-US" dirty="0" smtClean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39798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utinė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228169" y="5577840"/>
            <a:ext cx="2431785" cy="8229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rgbClr val="7D6F6C"/>
                </a:solidFill>
              </a:defRPr>
            </a:lvl1pPr>
          </a:lstStyle>
          <a:p>
            <a:r>
              <a:rPr lang="en-US" dirty="0" err="1" smtClean="0"/>
              <a:t>Organizatoriaus</a:t>
            </a:r>
            <a:r>
              <a:rPr lang="en-US" dirty="0" smtClean="0"/>
              <a:t> </a:t>
            </a:r>
            <a:r>
              <a:rPr lang="en-US" dirty="0" err="1" smtClean="0"/>
              <a:t>logotipas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85359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User\Desktop\FINMIN Prezentacija\ESFIVP-logotipo naudojimo vadovas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71462"/>
            <a:ext cx="9906000" cy="6877050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BF3BB-EB1B-48D4-A124-296D8DDFE6E0}" type="datetimeFigureOut">
              <a:rPr lang="lt-LT" smtClean="0"/>
              <a:pPr/>
              <a:t>2019-05-08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56EC1-65C8-4B69-8E4C-90A262855C30}" type="slidenum">
              <a:rPr lang="lt-LT" smtClean="0"/>
              <a:pPr/>
              <a:t>‹#›</a:t>
            </a:fld>
            <a:endParaRPr lang="lt-LT"/>
          </a:p>
        </p:txBody>
      </p:sp>
      <p:pic>
        <p:nvPicPr>
          <p:cNvPr id="8" name="Picture 4" descr="C:\Users\User\Desktop\FINMIN Prezentacija\ESFIVP-logotipo naudojimo vadovas-02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71462"/>
            <a:ext cx="9906000" cy="6877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333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928301" cy="685933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20040"/>
            <a:ext cx="8543925" cy="538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 smtClean="0"/>
              <a:t>Temos</a:t>
            </a:r>
            <a:r>
              <a:rPr lang="en-US" dirty="0" smtClean="0"/>
              <a:t> </a:t>
            </a:r>
            <a:r>
              <a:rPr lang="en-US" dirty="0" err="1" smtClean="0"/>
              <a:t>pavadinimas</a:t>
            </a:r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203536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Tekstas</a:t>
            </a:r>
            <a:endParaRPr lang="en-US" dirty="0" smtClean="0"/>
          </a:p>
          <a:p>
            <a:pPr lvl="1"/>
            <a:r>
              <a:rPr lang="en-US" dirty="0" err="1" smtClean="0"/>
              <a:t>Tekstas</a:t>
            </a:r>
            <a:endParaRPr lang="en-US" dirty="0" smtClean="0"/>
          </a:p>
          <a:p>
            <a:pPr lvl="2"/>
            <a:r>
              <a:rPr lang="en-US" dirty="0" err="1" smtClean="0"/>
              <a:t>Tekstas</a:t>
            </a:r>
            <a:endParaRPr lang="en-US" dirty="0" smtClean="0"/>
          </a:p>
          <a:p>
            <a:pPr lvl="3"/>
            <a:r>
              <a:rPr lang="en-US" dirty="0" err="1" smtClean="0"/>
              <a:t>Tekstas</a:t>
            </a:r>
            <a:endParaRPr lang="en-US" dirty="0" smtClean="0"/>
          </a:p>
          <a:p>
            <a:pPr lvl="4"/>
            <a:r>
              <a:rPr lang="en-US" dirty="0" err="1" smtClean="0"/>
              <a:t>Tekstas</a:t>
            </a:r>
            <a:endParaRPr lang="lt-L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89D37-8DCC-4B90-9989-088660BA936B}" type="datetimeFigureOut">
              <a:rPr lang="lt-LT" smtClean="0"/>
              <a:pPr/>
              <a:t>2019-05-08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68689-5B76-426F-80A9-6DBB66434ACD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8754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8" r:id="rId3"/>
    <p:sldLayoutId id="2147483679" r:id="rId4"/>
    <p:sldLayoutId id="2147483704" r:id="rId5"/>
    <p:sldLayoutId id="214748371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7D6F6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7D6F6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D6F6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D6F6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D6F6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D6F6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9144"/>
            <a:ext cx="9899904" cy="6839712"/>
          </a:xfrm>
          <a:prstGeom prst="rect">
            <a:avLst/>
          </a:prstGeom>
        </p:spPr>
      </p:pic>
      <p:sp>
        <p:nvSpPr>
          <p:cNvPr id="8" name="Turinio vietos rezervavimo ženklas 2"/>
          <p:cNvSpPr txBox="1">
            <a:spLocks/>
          </p:cNvSpPr>
          <p:nvPr userDrawn="1"/>
        </p:nvSpPr>
        <p:spPr>
          <a:xfrm>
            <a:off x="495300" y="1600201"/>
            <a:ext cx="8915400" cy="29809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lt-LT" altLang="lt-LT" sz="2800" b="1" dirty="0" smtClean="0">
              <a:solidFill>
                <a:srgbClr val="767676"/>
              </a:solidFill>
              <a:latin typeface="Calibri" pitchFamily="34" charset="0"/>
              <a:ea typeface="MS PGothic" pitchFamily="34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lt-LT" altLang="lt-LT" sz="2800" b="1" dirty="0" smtClean="0">
              <a:solidFill>
                <a:srgbClr val="767676"/>
              </a:solidFill>
              <a:latin typeface="Calibri" pitchFamily="34" charset="0"/>
              <a:ea typeface="MS PGothic" pitchFamily="34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lt-LT" altLang="lt-LT" sz="2800" b="1" dirty="0" smtClean="0">
                <a:solidFill>
                  <a:srgbClr val="767676"/>
                </a:solidFill>
                <a:latin typeface="Calibri" pitchFamily="34" charset="0"/>
                <a:ea typeface="MS PGothic" pitchFamily="34" charset="-128"/>
              </a:rPr>
              <a:t>AČIŪ UŽ DĖMESĮ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198465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9140" y="1653540"/>
            <a:ext cx="8647231" cy="3270999"/>
          </a:xfrm>
        </p:spPr>
        <p:txBody>
          <a:bodyPr>
            <a:normAutofit/>
          </a:bodyPr>
          <a:lstStyle/>
          <a:p>
            <a:r>
              <a:rPr lang="lt-LT" dirty="0" smtClean="0"/>
              <a:t>Projekto vertė 199650,36 (ERDF lėšos – 169702,80 </a:t>
            </a:r>
            <a:r>
              <a:rPr lang="lt-LT" dirty="0" err="1" smtClean="0"/>
              <a:t>Eur</a:t>
            </a:r>
            <a:r>
              <a:rPr lang="lt-LT" dirty="0" smtClean="0"/>
              <a:t>, partnerių prisidėjimo lėšos -29947,56 </a:t>
            </a:r>
            <a:r>
              <a:rPr lang="lt-LT" dirty="0" err="1" smtClean="0"/>
              <a:t>Eur</a:t>
            </a:r>
            <a:r>
              <a:rPr lang="lt-LT" dirty="0" smtClean="0"/>
              <a:t>)</a:t>
            </a:r>
          </a:p>
          <a:p>
            <a:r>
              <a:rPr lang="lt-LT" dirty="0" smtClean="0"/>
              <a:t>Projekto įgyvendinimo laikotarpis – 2018 m. balandžio 1 d. -2019 m. rugsėjo 30 d.</a:t>
            </a:r>
          </a:p>
          <a:p>
            <a:r>
              <a:rPr lang="lt-LT" dirty="0" smtClean="0"/>
              <a:t>Rokiškio rajonui tenkančios investicijos iš viso 98506,79 </a:t>
            </a:r>
            <a:r>
              <a:rPr lang="lt-LT" dirty="0" err="1" smtClean="0"/>
              <a:t>Eur</a:t>
            </a:r>
            <a:r>
              <a:rPr lang="lt-LT" dirty="0" smtClean="0"/>
              <a:t> (ERDF lėšos 83750,77 </a:t>
            </a:r>
            <a:r>
              <a:rPr lang="lt-LT" dirty="0" err="1" smtClean="0"/>
              <a:t>Eur</a:t>
            </a:r>
            <a:r>
              <a:rPr lang="lt-LT" dirty="0" smtClean="0"/>
              <a:t>, VB lėšos – 7388,01 </a:t>
            </a:r>
            <a:r>
              <a:rPr lang="lt-LT" dirty="0" err="1" smtClean="0"/>
              <a:t>Eur</a:t>
            </a:r>
            <a:r>
              <a:rPr lang="lt-LT" dirty="0" smtClean="0"/>
              <a:t>, SB lėšos-7388,01 </a:t>
            </a:r>
            <a:r>
              <a:rPr lang="lt-LT" dirty="0" err="1" smtClean="0"/>
              <a:t>Eur</a:t>
            </a:r>
            <a:r>
              <a:rPr lang="lt-LT" dirty="0" smtClean="0"/>
              <a:t>)</a:t>
            </a:r>
          </a:p>
          <a:p>
            <a:r>
              <a:rPr lang="lt-LT" dirty="0" smtClean="0"/>
              <a:t>Projektas finansuojamas </a:t>
            </a:r>
            <a:r>
              <a:rPr lang="lt-LT" dirty="0" err="1" smtClean="0"/>
              <a:t>Interreg</a:t>
            </a:r>
            <a:r>
              <a:rPr lang="lt-LT" dirty="0" smtClean="0"/>
              <a:t> V-A Latvija-Lietuva programos 2014-2020 m. lėšomis </a:t>
            </a:r>
          </a:p>
          <a:p>
            <a:r>
              <a:rPr lang="lt-LT" dirty="0" smtClean="0"/>
              <a:t>Projekto vadovaujantis partneris </a:t>
            </a:r>
            <a:r>
              <a:rPr lang="lt-LT" dirty="0" err="1" smtClean="0"/>
              <a:t>Viesytės</a:t>
            </a:r>
            <a:r>
              <a:rPr lang="lt-LT" dirty="0" smtClean="0"/>
              <a:t> vietos savivaldybė (Latvija) ir projekto partneris – Rokiškio rajono savivaldybės administracija (Lietuva)</a:t>
            </a:r>
          </a:p>
          <a:p>
            <a:endParaRPr lang="lt-LT" dirty="0" smtClean="0"/>
          </a:p>
          <a:p>
            <a:endParaRPr lang="lt-LT" dirty="0" smtClean="0"/>
          </a:p>
          <a:p>
            <a:endParaRPr lang="lt-L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874" y="663817"/>
            <a:ext cx="8916868" cy="1108074"/>
          </a:xfrm>
        </p:spPr>
        <p:txBody>
          <a:bodyPr/>
          <a:lstStyle/>
          <a:p>
            <a:r>
              <a:rPr lang="lt-LT" dirty="0" smtClean="0"/>
              <a:t>„Tvarios, bendraujančios ir aktyvios </a:t>
            </a:r>
            <a:r>
              <a:rPr lang="lt-LT" dirty="0" err="1" smtClean="0"/>
              <a:t>Viesytės</a:t>
            </a:r>
            <a:r>
              <a:rPr lang="lt-LT" dirty="0" smtClean="0"/>
              <a:t> ir Rokiškio bendruomenės“/V-R </a:t>
            </a:r>
            <a:r>
              <a:rPr lang="lt-LT" dirty="0" err="1" smtClean="0"/>
              <a:t>Communities</a:t>
            </a:r>
            <a:r>
              <a:rPr lang="lt-LT" dirty="0" smtClean="0"/>
              <a:t>, Nr. LLI-295</a:t>
            </a:r>
            <a:endParaRPr lang="lt-L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5577840"/>
            <a:ext cx="838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414" y="4885848"/>
            <a:ext cx="4248586" cy="13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53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eksto vietos rezervavimo ženklas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lt-LT" dirty="0" smtClean="0"/>
              <a:t>2019 m. gegužės 8 d. „Jaunimo sporto diena“ renginys vyko </a:t>
            </a:r>
            <a:r>
              <a:rPr lang="lt-LT" dirty="0" err="1" smtClean="0"/>
              <a:t>Viesytėje</a:t>
            </a:r>
            <a:r>
              <a:rPr lang="lt-LT" dirty="0" smtClean="0"/>
              <a:t>, kurioje dalyvavo po 20 aštuntų klasių moksleivių iš Rokiškio ir </a:t>
            </a:r>
            <a:r>
              <a:rPr lang="lt-LT" dirty="0" err="1" smtClean="0"/>
              <a:t>Viesytės</a:t>
            </a:r>
            <a:r>
              <a:rPr lang="lt-LT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056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o vietos rezervavimo ženklas 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r="6436"/>
          <a:stretch>
            <a:fillRect/>
          </a:stretch>
        </p:blipFill>
        <p:spPr>
          <a:xfrm>
            <a:off x="5263252" y="1043940"/>
            <a:ext cx="4596075" cy="4191000"/>
          </a:xfrm>
        </p:spPr>
      </p:pic>
      <p:pic>
        <p:nvPicPr>
          <p:cNvPr id="3" name="Paveikslėlio vietos rezervavimo ženklas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6" r="24566"/>
          <a:stretch>
            <a:fillRect/>
          </a:stretch>
        </p:blipFill>
        <p:spPr>
          <a:xfrm>
            <a:off x="480060" y="1017592"/>
            <a:ext cx="4729165" cy="4216078"/>
          </a:xfrm>
        </p:spPr>
      </p:pic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226820" y="228600"/>
            <a:ext cx="7990524" cy="624840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Numatomų įrengti sveiko gyvenimo būdo aikštelių tarp gyvenamųjų namų Taikos. G. 9a ir Jaunystės 6-8-10, bei Panevėžio 34-22-28 gyvenamųjų namų esama situacija </a:t>
            </a:r>
            <a:endParaRPr lang="lt-LT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432" y="5433733"/>
            <a:ext cx="3731895" cy="121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27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aštė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Įrengtos sveiko </a:t>
            </a:r>
            <a:r>
              <a:rPr lang="lt-LT" dirty="0"/>
              <a:t>gyvenimo būdo </a:t>
            </a:r>
            <a:r>
              <a:rPr lang="lt-LT" dirty="0" smtClean="0"/>
              <a:t>aikštelės </a:t>
            </a:r>
            <a:r>
              <a:rPr lang="lt-LT" dirty="0"/>
              <a:t>tarp gyvenamųjų namų Taikos. </a:t>
            </a:r>
            <a:r>
              <a:rPr lang="lt-LT" dirty="0" smtClean="0"/>
              <a:t>g. </a:t>
            </a:r>
            <a:r>
              <a:rPr lang="lt-LT" dirty="0"/>
              <a:t>9a ir Jaunystės 6-8-10, bei Panevėžio 34-22-28 gyvenamųjų namų </a:t>
            </a:r>
            <a:r>
              <a:rPr lang="lt-LT" dirty="0" smtClean="0"/>
              <a:t> </a:t>
            </a:r>
            <a:endParaRPr lang="en-GB" dirty="0"/>
          </a:p>
        </p:txBody>
      </p:sp>
      <p:pic>
        <p:nvPicPr>
          <p:cNvPr id="3" name="Paveikslėlio vietos rezervavimo ženklas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0" b="6960"/>
          <a:stretch>
            <a:fillRect/>
          </a:stretch>
        </p:blipFill>
        <p:spPr/>
      </p:pic>
      <p:pic>
        <p:nvPicPr>
          <p:cNvPr id="9" name="Paveikslėlio vietos rezervavimo ženklas 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8" r="16088"/>
          <a:stretch>
            <a:fillRect/>
          </a:stretch>
        </p:blipFill>
        <p:spPr/>
      </p:pic>
      <p:pic>
        <p:nvPicPr>
          <p:cNvPr id="11" name="Paveikslėlio vietos rezervavimo ženklas 10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1" b="16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7188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Projekto tikslas ir trumpas aprašymas</a:t>
            </a:r>
            <a:endParaRPr lang="en-GB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lt-LT" b="1" dirty="0"/>
              <a:t>Projekto tikslas </a:t>
            </a:r>
            <a:r>
              <a:rPr lang="lt-LT" b="1" dirty="0" smtClean="0"/>
              <a:t>-</a:t>
            </a:r>
            <a:r>
              <a:rPr lang="lt-LT" dirty="0" smtClean="0"/>
              <a:t>sukurti </a:t>
            </a:r>
            <a:r>
              <a:rPr lang="lt-LT" dirty="0"/>
              <a:t>sąlygas kurios skatintų </a:t>
            </a:r>
            <a:r>
              <a:rPr lang="lt-LT" dirty="0" err="1"/>
              <a:t>socio-ekonomines</a:t>
            </a:r>
            <a:r>
              <a:rPr lang="lt-LT" dirty="0"/>
              <a:t> veiklas </a:t>
            </a:r>
            <a:r>
              <a:rPr lang="lt-LT" dirty="0" err="1"/>
              <a:t>Viesytėje</a:t>
            </a:r>
            <a:r>
              <a:rPr lang="lt-LT" dirty="0"/>
              <a:t> ir Rokiškyje.</a:t>
            </a:r>
          </a:p>
          <a:p>
            <a:r>
              <a:rPr lang="lt-LT" b="1" dirty="0"/>
              <a:t>Projekto rezultatas </a:t>
            </a:r>
            <a:r>
              <a:rPr lang="lt-LT" dirty="0"/>
              <a:t>– organizuojant bendrus renginius, tokius kaip “Atverk gyvenimo paslaptis”, “Burbulų diena”, “Sveikas senėjimas”, sporto dienas bus pagerinta gyvenamoji aplinka. Taip pat bus rekonstruotos dvi vietos </a:t>
            </a:r>
            <a:r>
              <a:rPr lang="lt-LT" dirty="0" smtClean="0"/>
              <a:t>aktyviam </a:t>
            </a:r>
            <a:r>
              <a:rPr lang="lt-LT" dirty="0"/>
              <a:t>gyvenimo būdui praleisti </a:t>
            </a:r>
            <a:r>
              <a:rPr lang="lt-LT" dirty="0" err="1"/>
              <a:t>Viesytėje</a:t>
            </a:r>
            <a:r>
              <a:rPr lang="lt-LT" dirty="0"/>
              <a:t> ir Rokiškyje.</a:t>
            </a:r>
          </a:p>
          <a:p>
            <a:r>
              <a:rPr lang="lt-LT" dirty="0"/>
              <a:t>Projekto įgyvendinimo metu </a:t>
            </a:r>
            <a:r>
              <a:rPr lang="lt-LT" dirty="0" err="1"/>
              <a:t>Viesytėje</a:t>
            </a:r>
            <a:r>
              <a:rPr lang="lt-LT" dirty="0"/>
              <a:t> ir Rokiškyje bus organizuojami sporto renginiai šeimoms ir skirtingo amžiaus grupės žmonėms. Įranga, tokia kaip viršsvorio liemenė, parašiutas, mėgintuvėlis, gimnastikos kamuoliai, žaidimai vaikams, 3 D stendas taip pat bus įsigyta projekto įgyvendinimo metu. Bus įrengta vaikų žaidimų aikštelė, aptverta sporto aikštelė </a:t>
            </a:r>
            <a:r>
              <a:rPr lang="lt-LT" dirty="0" err="1"/>
              <a:t>Viesytėje</a:t>
            </a:r>
            <a:r>
              <a:rPr lang="lt-LT" dirty="0"/>
              <a:t>, o Rokiškyje įrengtos dvi sveiko gyvenimo būdo aikštelės kuriose bus po tris erdves: vaikų žaidimų aikštelė, erdvė paaugliams, bei vyresnio amžiaus žmonėms. Be to </a:t>
            </a:r>
            <a:r>
              <a:rPr lang="lt-LT" dirty="0" err="1"/>
              <a:t>socalinės</a:t>
            </a:r>
            <a:r>
              <a:rPr lang="lt-LT" dirty="0"/>
              <a:t> </a:t>
            </a:r>
            <a:r>
              <a:rPr lang="lt-LT" dirty="0" err="1"/>
              <a:t>įtraukties</a:t>
            </a:r>
            <a:r>
              <a:rPr lang="lt-LT" dirty="0"/>
              <a:t> didinimui bus parengtas algoritmas. Bus lengva naudoti </a:t>
            </a:r>
            <a:r>
              <a:rPr lang="lt-LT" dirty="0" err="1"/>
              <a:t>inovatyvų</a:t>
            </a:r>
            <a:r>
              <a:rPr lang="lt-LT" dirty="0"/>
              <a:t> dokumentą su aiškiai apibrėžtomis instrukcijomis bendruomenės nariams, specialistams.</a:t>
            </a:r>
          </a:p>
          <a:p>
            <a:r>
              <a:rPr lang="lt-LT" dirty="0"/>
              <a:t>Projekto įgyvendinimo metu 270 asmenų dalyvaus jungtiniuose renginiuose, 50 specialistų dalyvaus algoritmo pristatymuose, ir tai sustiprins bendruomenių ryšį Latvijoje ir Lietuvoje.</a:t>
            </a:r>
            <a:endParaRPr lang="en-GB" dirty="0"/>
          </a:p>
        </p:txBody>
      </p:sp>
      <p:sp>
        <p:nvSpPr>
          <p:cNvPr id="5" name="Turinio vietos rezervavimo ženklas 2"/>
          <p:cNvSpPr txBox="1">
            <a:spLocks/>
          </p:cNvSpPr>
          <p:nvPr/>
        </p:nvSpPr>
        <p:spPr>
          <a:xfrm>
            <a:off x="457200" y="1600201"/>
            <a:ext cx="8229600" cy="3629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t-L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119" y="5322094"/>
            <a:ext cx="3967881" cy="129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297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ntraštė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Situacija su projekto įgyvendinimu</a:t>
            </a:r>
            <a:endParaRPr lang="en-US" dirty="0"/>
          </a:p>
        </p:txBody>
      </p:sp>
      <p:sp>
        <p:nvSpPr>
          <p:cNvPr id="9" name="Teksto vietos rezervavimo ženklas 8"/>
          <p:cNvSpPr>
            <a:spLocks noGrp="1"/>
          </p:cNvSpPr>
          <p:nvPr>
            <p:ph type="body" sz="quarter" idx="10"/>
          </p:nvPr>
        </p:nvSpPr>
        <p:spPr>
          <a:xfrm>
            <a:off x="510540" y="895350"/>
            <a:ext cx="8714425" cy="2754630"/>
          </a:xfrm>
        </p:spPr>
        <p:txBody>
          <a:bodyPr>
            <a:normAutofit lnSpcReduction="10000"/>
          </a:bodyPr>
          <a:lstStyle/>
          <a:p>
            <a:r>
              <a:rPr lang="lt-LT" sz="1600" dirty="0" smtClean="0"/>
              <a:t>2018 m. gegužės 23 d. sudaryta projekto valdymo grupė iš trijų asmenų: projekto vadovas, projekto techninis asistentas, asistentas infrastruktūrai,  projekto buhalteris.</a:t>
            </a:r>
          </a:p>
          <a:p>
            <a:r>
              <a:rPr lang="lt-LT" sz="1600" dirty="0" smtClean="0"/>
              <a:t>Įsigyta sveikos gyvensenos įranga, kuri bus naudojama sveikatos renginių metu. Įsigytas nešiojamas stendas, regioninėje spauda paskelbta informacija apie projektą.</a:t>
            </a:r>
          </a:p>
          <a:p>
            <a:r>
              <a:rPr lang="lt-LT" sz="1600" dirty="0" smtClean="0"/>
              <a:t>2018 m. gegužės 25 d. projekto valdymo grupė kartu su socialiniais partneriais vyko į projekto pirminį susitikimą su vadovaujančiais partneriais </a:t>
            </a:r>
            <a:r>
              <a:rPr lang="lt-LT" sz="1600" dirty="0" err="1" smtClean="0"/>
              <a:t>Viesytėje</a:t>
            </a:r>
            <a:r>
              <a:rPr lang="lt-LT" sz="1600" dirty="0" smtClean="0"/>
              <a:t>, Latvijoje, kuriame buvo pasirašyta partnerystės sutartis, aptartos projekto veiklos, sudarytas detalus veiklų grafikas.</a:t>
            </a:r>
          </a:p>
          <a:p>
            <a:r>
              <a:rPr lang="lt-LT" sz="1600" dirty="0" smtClean="0"/>
              <a:t>Įrengtos 2-jų </a:t>
            </a:r>
            <a:r>
              <a:rPr lang="lt-LT" sz="1600" dirty="0"/>
              <a:t>sveikos gyvensenos </a:t>
            </a:r>
            <a:r>
              <a:rPr lang="lt-LT" sz="1600" dirty="0" smtClean="0"/>
              <a:t>aikštelės tarp </a:t>
            </a:r>
            <a:r>
              <a:rPr lang="lt-LT" sz="1600" dirty="0"/>
              <a:t>gyvenamųjų namų Taikos. G. 9a ir Jaunystės 6-8-10, bei Panevėžio </a:t>
            </a:r>
            <a:r>
              <a:rPr lang="lt-LT" sz="1600" dirty="0" smtClean="0"/>
              <a:t>34-22-28. </a:t>
            </a:r>
          </a:p>
          <a:p>
            <a:r>
              <a:rPr lang="lt-LT" sz="1600" dirty="0" smtClean="0"/>
              <a:t>Įvyko vaikų žaidimo aikštelėms įrenginių pirkimas. 3 zonose Rokiškio mieste, Aukštaičių ir </a:t>
            </a:r>
            <a:r>
              <a:rPr lang="lt-LT" sz="1600" smtClean="0"/>
              <a:t>Jaunystės gatvėse, </a:t>
            </a:r>
            <a:r>
              <a:rPr lang="lt-LT" sz="1600" dirty="0" smtClean="0"/>
              <a:t>bus pakeisti seni vaikų žaidimo įrenginiai.</a:t>
            </a:r>
            <a:endParaRPr lang="lt-LT" sz="1600" dirty="0"/>
          </a:p>
          <a:p>
            <a:endParaRPr lang="lt-LT" sz="1600" dirty="0" smtClean="0"/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18" y="5521643"/>
            <a:ext cx="3453256" cy="112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49" y="3717925"/>
            <a:ext cx="418782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923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ntraštė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aveikslėlio vietos rezervavimo ženklas 1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5" r="19995"/>
          <a:stretch>
            <a:fillRect/>
          </a:stretch>
        </p:blipFill>
        <p:spPr>
          <a:xfrm>
            <a:off x="5676900" y="991552"/>
            <a:ext cx="3639504" cy="2664778"/>
          </a:xfrm>
        </p:spPr>
      </p:pic>
      <p:sp>
        <p:nvSpPr>
          <p:cNvPr id="11" name="Teksto vietos rezervavimo ženklas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lt-LT" dirty="0" smtClean="0"/>
              <a:t>2018 m. rugpjūčio 4 d. projekto partnerių organizuojamas projekto atidarymo renginys. 12 Rokiškio rajono savivaldybės gyventojų dalyvavo renginyje, kuriame sužinojo apie projektą, dalyvavo projekto veiklose, sugrojo keletą kūrinių.  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328" y="3747770"/>
            <a:ext cx="4187825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99" y="5784533"/>
            <a:ext cx="3238501" cy="112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124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ntraštė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aveikslėlio vietos rezervavimo ženklas 1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3" b="19623"/>
          <a:stretch>
            <a:fillRect/>
          </a:stretch>
        </p:blipFill>
        <p:spPr>
          <a:xfrm>
            <a:off x="5958840" y="945832"/>
            <a:ext cx="3456624" cy="2799283"/>
          </a:xfrm>
        </p:spPr>
      </p:pic>
      <p:sp>
        <p:nvSpPr>
          <p:cNvPr id="11" name="Teksto vietos rezervavimo ženklas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lt-LT" dirty="0" smtClean="0"/>
              <a:t>2018 m. rugpjūčio 11 d. Rokiškio rajono gyventojai dalyvavo kitame partnerių organizuotame renginyje „Atverkime sveikatos paslaptis“. Renginyje dalyviai susipažino su šeimomis iš Latvijos Respublikos, dalyvavo gyventojų </a:t>
            </a:r>
            <a:r>
              <a:rPr lang="lt-LT" dirty="0" err="1" smtClean="0"/>
              <a:t>įtraukties</a:t>
            </a:r>
            <a:r>
              <a:rPr lang="lt-LT" dirty="0" smtClean="0"/>
              <a:t> sportinėse veiklose. 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79" y="3799234"/>
            <a:ext cx="3332162" cy="270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40" y="5577840"/>
            <a:ext cx="2918461" cy="109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076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lt-LT" dirty="0"/>
              <a:t>2018 m. rugsėjo 16 d. </a:t>
            </a:r>
            <a:r>
              <a:rPr lang="lt-LT" dirty="0" smtClean="0"/>
              <a:t>organizuotas renginys </a:t>
            </a:r>
            <a:r>
              <a:rPr lang="lt-LT" dirty="0"/>
              <a:t>„Šeimos burbulų diena“ Rokiškio P. </a:t>
            </a:r>
            <a:r>
              <a:rPr lang="lt-LT" dirty="0" err="1"/>
              <a:t>Šepkos</a:t>
            </a:r>
            <a:r>
              <a:rPr lang="lt-LT" dirty="0"/>
              <a:t> </a:t>
            </a:r>
            <a:r>
              <a:rPr lang="lt-LT" dirty="0" smtClean="0"/>
              <a:t>parke, kuriame dalyvavo Rokiškio rajono gyventojai bei 25 projekto partnerio iš </a:t>
            </a:r>
            <a:r>
              <a:rPr lang="lt-LT" dirty="0" err="1" smtClean="0"/>
              <a:t>Viesytės</a:t>
            </a:r>
            <a:r>
              <a:rPr lang="lt-LT" dirty="0" smtClean="0"/>
              <a:t> gyventojai (šeimos). </a:t>
            </a:r>
            <a:endParaRPr lang="lt-LT" dirty="0"/>
          </a:p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45" y="5631180"/>
            <a:ext cx="3335655" cy="113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3" b="19623"/>
          <a:stretch>
            <a:fillRect/>
          </a:stretch>
        </p:blipFill>
        <p:spPr bwMode="auto">
          <a:xfrm>
            <a:off x="6836611" y="3775068"/>
            <a:ext cx="2803121" cy="199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" y="3523139"/>
            <a:ext cx="294132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340" y="3775067"/>
            <a:ext cx="2886595" cy="217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803" y="1062991"/>
            <a:ext cx="3436274" cy="257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300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Ataskaita, keitimai</a:t>
            </a:r>
            <a:endParaRPr lang="en-GB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lt-LT" dirty="0" smtClean="0"/>
              <a:t>Parengta, pateikta ir patvirtinta projekto ataskaita už ataskaitinį laikotarpį nuo 2018 m. balandžio 1 iki 2018 m. rugsėjo 30 d</a:t>
            </a:r>
            <a:r>
              <a:rPr lang="lt-LT" dirty="0"/>
              <a:t>. </a:t>
            </a:r>
            <a:r>
              <a:rPr lang="lt-LT" dirty="0" smtClean="0"/>
              <a:t>Deklaruota bendra tinkamų lėšų suma  - 26713,80 </a:t>
            </a:r>
            <a:r>
              <a:rPr lang="lt-LT" dirty="0" err="1" smtClean="0"/>
              <a:t>Eur</a:t>
            </a:r>
            <a:r>
              <a:rPr lang="lt-LT" dirty="0" smtClean="0"/>
              <a:t>.</a:t>
            </a:r>
          </a:p>
          <a:p>
            <a:r>
              <a:rPr lang="lt-LT" dirty="0" smtClean="0"/>
              <a:t>Patvirtintas projekto veiklų keitimas. Pagrindinis keitimas -  iš pirkimų metu sutaupytų lėšų papildomai bus įsigyjama vaikų žaidimo įranga trijose Rokiškio miesto zonose – Aukštaičių g. (2) ir Jaunystės g. (1). Kiekvienoje zonoje numatoma įrengti paveiksle nurodytos įrangos komplektą.</a:t>
            </a:r>
            <a:endParaRPr lang="en-GB" dirty="0"/>
          </a:p>
        </p:txBody>
      </p:sp>
      <p:graphicFrame>
        <p:nvGraphicFramePr>
          <p:cNvPr id="5" name="Paveikslėlio vietos rezervavimo ženklas 4"/>
          <p:cNvGraphicFramePr>
            <a:graphicFrameLocks noGrp="1" noChangeAspect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329169262"/>
              </p:ext>
            </p:extLst>
          </p:nvPr>
        </p:nvGraphicFramePr>
        <p:xfrm>
          <a:off x="3889375" y="949736"/>
          <a:ext cx="5373688" cy="2316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Rastrinis vaizdas" r:id="rId3" imgW="7529213" imgH="3246401" progId="PBrush">
                  <p:embed/>
                </p:oleObj>
              </mc:Choice>
              <mc:Fallback>
                <p:oleObj name="Rastrinis vaizdas" r:id="rId3" imgW="7529213" imgH="3246401" progId="PBrush">
                  <p:embed/>
                  <p:pic>
                    <p:nvPicPr>
                      <p:cNvPr id="0" name="Objektas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375" y="949736"/>
                        <a:ext cx="5373688" cy="23169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9" y="3396456"/>
            <a:ext cx="309721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48" y="3137694"/>
            <a:ext cx="2686051" cy="302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647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ntraštė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Projekto valdymo grupės susitikimas</a:t>
            </a:r>
            <a:endParaRPr lang="en-GB" dirty="0"/>
          </a:p>
        </p:txBody>
      </p:sp>
      <p:pic>
        <p:nvPicPr>
          <p:cNvPr id="2" name="Paveikslėlio vietos rezervavimo ženklas 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3" b="19623"/>
          <a:stretch>
            <a:fillRect/>
          </a:stretch>
        </p:blipFill>
        <p:spPr>
          <a:xfrm>
            <a:off x="3851301" y="1003238"/>
            <a:ext cx="2454249" cy="1880374"/>
          </a:xfrm>
        </p:spPr>
      </p:pic>
      <p:sp>
        <p:nvSpPr>
          <p:cNvPr id="7" name="Teksto vietos rezervavimo ženklas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lt-LT" b="1" dirty="0" smtClean="0"/>
              <a:t>2018 m. gruodžio 11 d. vyko projekto valdymo grupės susitikimas Rokiškyje. Susitikimo metu aptarti projekto rezultatai, artimiausios veiklos, finansiniai srautai, renginių datos, numatomi keitimai.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60" y="5571050"/>
            <a:ext cx="3518535" cy="115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260" y="1003238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037778"/>
            <a:ext cx="341376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387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aveikslėlio vietos rezervavimo ženklas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r="8935"/>
          <a:stretch>
            <a:fillRect/>
          </a:stretch>
        </p:blipFill>
        <p:spPr>
          <a:xfrm>
            <a:off x="6686550" y="1227773"/>
            <a:ext cx="2538414" cy="2055688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lt-LT" dirty="0" smtClean="0"/>
              <a:t>2019 m. gegužės 3 d. Rokiškio mieste vyko renginys „Jaunimo sporto diena“. Renginio dalyviai po 20, devintų klasių moksleivių iš Rokiškio ir </a:t>
            </a:r>
            <a:r>
              <a:rPr lang="lt-LT" dirty="0" err="1" smtClean="0"/>
              <a:t>Viesytės</a:t>
            </a:r>
            <a:r>
              <a:rPr lang="lt-LT" dirty="0" smtClean="0"/>
              <a:t> mokyklų. Jaunimo sporto dienos metu dalyviai įveikė  524 m. Rokiškio dvaro mylią, sportavo naujai įrengtose sveikos gyvensenos platformose, varžėsi Rokiškio Juozo Tum</a:t>
            </a:r>
            <a:r>
              <a:rPr lang="lt-LT" dirty="0"/>
              <a:t>o</a:t>
            </a:r>
            <a:r>
              <a:rPr lang="lt-LT" dirty="0" smtClean="0"/>
              <a:t> Vaižganto gimnazijoje (krepšinis, virvės traukimas ir kt.), bei sportavo Rokiškio baseine. Renginio metu moksleiviai susipažino, bendravo, apsikeitė kontaktais.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35" y="1230405"/>
            <a:ext cx="2272554" cy="20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35" y="3375213"/>
            <a:ext cx="2460812" cy="202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618" y="3324783"/>
            <a:ext cx="2225488" cy="21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0" y="-16383000"/>
            <a:ext cx="1524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522213"/>
      </p:ext>
    </p:extLst>
  </p:cSld>
  <p:clrMapOvr>
    <a:masterClrMapping/>
  </p:clrMapOvr>
</p:sld>
</file>

<file path=ppt/theme/theme1.xml><?xml version="1.0" encoding="utf-8"?>
<a:theme xmlns:a="http://schemas.openxmlformats.org/drawingml/2006/main" name="Fin MIn titulinis">
  <a:themeElements>
    <a:clrScheme name="FIMIN">
      <a:dk1>
        <a:srgbClr val="827573"/>
      </a:dk1>
      <a:lt1>
        <a:srgbClr val="FFFFFF"/>
      </a:lt1>
      <a:dk2>
        <a:srgbClr val="827573"/>
      </a:dk2>
      <a:lt2>
        <a:srgbClr val="E2DDDB"/>
      </a:lt2>
      <a:accent1>
        <a:srgbClr val="2A57A3"/>
      </a:accent1>
      <a:accent2>
        <a:srgbClr val="E2DDDB"/>
      </a:accent2>
      <a:accent3>
        <a:srgbClr val="827573"/>
      </a:accent3>
      <a:accent4>
        <a:srgbClr val="E2DDDB"/>
      </a:accent4>
      <a:accent5>
        <a:srgbClr val="FFCC00"/>
      </a:accent5>
      <a:accent6>
        <a:srgbClr val="2A57A3"/>
      </a:accent6>
      <a:hlink>
        <a:srgbClr val="827573"/>
      </a:hlink>
      <a:folHlink>
        <a:srgbClr val="2A57A3"/>
      </a:folHlink>
    </a:clrScheme>
    <a:fontScheme name="FinMIN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in MIn" id="{3D01923E-6B55-45DF-A1C7-613873B7B2F0}" vid="{420D04CA-D0BA-4BA0-94CA-232FF5AB0EB0}"/>
    </a:ext>
  </a:extLst>
</a:theme>
</file>

<file path=ppt/theme/theme2.xml><?xml version="1.0" encoding="utf-8"?>
<a:theme xmlns:a="http://schemas.openxmlformats.org/drawingml/2006/main" name="Teksto skaidrė">
  <a:themeElements>
    <a:clrScheme name="FIMIN">
      <a:dk1>
        <a:srgbClr val="827573"/>
      </a:dk1>
      <a:lt1>
        <a:srgbClr val="FFFFFF"/>
      </a:lt1>
      <a:dk2>
        <a:srgbClr val="827573"/>
      </a:dk2>
      <a:lt2>
        <a:srgbClr val="E2DDDB"/>
      </a:lt2>
      <a:accent1>
        <a:srgbClr val="BFBFBF"/>
      </a:accent1>
      <a:accent2>
        <a:srgbClr val="999999"/>
      </a:accent2>
      <a:accent3>
        <a:srgbClr val="666666"/>
      </a:accent3>
      <a:accent4>
        <a:srgbClr val="2A57A3"/>
      </a:accent4>
      <a:accent5>
        <a:srgbClr val="FFCC00"/>
      </a:accent5>
      <a:accent6>
        <a:srgbClr val="6D95D9"/>
      </a:accent6>
      <a:hlink>
        <a:srgbClr val="827573"/>
      </a:hlink>
      <a:folHlink>
        <a:srgbClr val="2A57A3"/>
      </a:folHlink>
    </a:clrScheme>
    <a:fontScheme name="FinMIN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altuinė skaidrė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</TotalTime>
  <Words>815</Words>
  <Application>Microsoft Office PowerPoint</Application>
  <PresentationFormat>A4 formatas (210x297 mm)</PresentationFormat>
  <Paragraphs>30</Paragraphs>
  <Slides>12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Įdėtosios OLE paslaugos</vt:lpstr>
      </vt:variant>
      <vt:variant>
        <vt:i4>1</vt:i4>
      </vt:variant>
      <vt:variant>
        <vt:lpstr>Skaidrių pavadinimai</vt:lpstr>
      </vt:variant>
      <vt:variant>
        <vt:i4>12</vt:i4>
      </vt:variant>
    </vt:vector>
  </HeadingPairs>
  <TitlesOfParts>
    <vt:vector size="16" baseType="lpstr">
      <vt:lpstr>Fin MIn titulinis</vt:lpstr>
      <vt:lpstr>Teksto skaidrė</vt:lpstr>
      <vt:lpstr>Galtuinė skaidrė</vt:lpstr>
      <vt:lpstr>Rastrinis vaizdas</vt:lpstr>
      <vt:lpstr>„Tvarios, bendraujančios ir aktyvios Viesytės ir Rokiškio bendruomenės“/V-R Communities, Nr. LLI-295</vt:lpstr>
      <vt:lpstr>Projekto tikslas ir trumpas aprašymas</vt:lpstr>
      <vt:lpstr>Situacija su projekto įgyvendinimu</vt:lpstr>
      <vt:lpstr>PowerPoint pristatymas</vt:lpstr>
      <vt:lpstr>PowerPoint pristatymas</vt:lpstr>
      <vt:lpstr>PowerPoint pristatymas</vt:lpstr>
      <vt:lpstr>Ataskaita, keitimai</vt:lpstr>
      <vt:lpstr>Projekto valdymo grupės susitikimas</vt:lpstr>
      <vt:lpstr>PowerPoint pristatymas</vt:lpstr>
      <vt:lpstr>PowerPoint pristatymas</vt:lpstr>
      <vt:lpstr>Numatomų įrengti sveiko gyvenimo būdo aikštelių tarp gyvenamųjų namų Taikos. G. 9a ir Jaunystės 6-8-10, bei Panevėžio 34-22-28 gyvenamųjų namų esama situacija </vt:lpstr>
      <vt:lpstr>Įrengtos sveiko gyvenimo būdo aikštelės tarp gyvenamųjų namų Taikos. g. 9a ir Jaunystės 6-8-10, bei Panevėžio 34-22-28 gyvenamųjų namų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Vilma Meciukoniene</cp:lastModifiedBy>
  <cp:revision>41</cp:revision>
  <dcterms:created xsi:type="dcterms:W3CDTF">2015-10-26T11:19:59Z</dcterms:created>
  <dcterms:modified xsi:type="dcterms:W3CDTF">2019-05-08T08:22:36Z</dcterms:modified>
</cp:coreProperties>
</file>