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5" r:id="rId6"/>
    <p:sldId id="265" r:id="rId7"/>
    <p:sldId id="262" r:id="rId8"/>
    <p:sldId id="266" r:id="rId9"/>
    <p:sldId id="270" r:id="rId10"/>
    <p:sldId id="273" r:id="rId11"/>
    <p:sldId id="267" r:id="rId12"/>
    <p:sldId id="276" r:id="rId1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96F9-FB08-474D-9845-231B52841961}" type="datetimeFigureOut">
              <a:rPr lang="lt-LT" smtClean="0"/>
              <a:t>2017.09.20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E6FE-01A9-4FCD-8A42-AD7551DF6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311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96F9-FB08-474D-9845-231B52841961}" type="datetimeFigureOut">
              <a:rPr lang="lt-LT" smtClean="0"/>
              <a:t>2017.09.20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E6FE-01A9-4FCD-8A42-AD7551DF6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7976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96F9-FB08-474D-9845-231B52841961}" type="datetimeFigureOut">
              <a:rPr lang="lt-LT" smtClean="0"/>
              <a:t>2017.09.20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E6FE-01A9-4FCD-8A42-AD7551DF6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771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96F9-FB08-474D-9845-231B52841961}" type="datetimeFigureOut">
              <a:rPr lang="lt-LT" smtClean="0"/>
              <a:t>2017.09.20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E6FE-01A9-4FCD-8A42-AD7551DF6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40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96F9-FB08-474D-9845-231B52841961}" type="datetimeFigureOut">
              <a:rPr lang="lt-LT" smtClean="0"/>
              <a:t>2017.09.20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E6FE-01A9-4FCD-8A42-AD7551DF6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10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96F9-FB08-474D-9845-231B52841961}" type="datetimeFigureOut">
              <a:rPr lang="lt-LT" smtClean="0"/>
              <a:t>2017.09.20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E6FE-01A9-4FCD-8A42-AD7551DF6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7760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96F9-FB08-474D-9845-231B52841961}" type="datetimeFigureOut">
              <a:rPr lang="lt-LT" smtClean="0"/>
              <a:t>2017.09.20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E6FE-01A9-4FCD-8A42-AD7551DF6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76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96F9-FB08-474D-9845-231B52841961}" type="datetimeFigureOut">
              <a:rPr lang="lt-LT" smtClean="0"/>
              <a:t>2017.09.20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E6FE-01A9-4FCD-8A42-AD7551DF6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7224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96F9-FB08-474D-9845-231B52841961}" type="datetimeFigureOut">
              <a:rPr lang="lt-LT" smtClean="0"/>
              <a:t>2017.09.20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E6FE-01A9-4FCD-8A42-AD7551DF6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290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96F9-FB08-474D-9845-231B52841961}" type="datetimeFigureOut">
              <a:rPr lang="lt-LT" smtClean="0"/>
              <a:t>2017.09.20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E6FE-01A9-4FCD-8A42-AD7551DF6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176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96F9-FB08-474D-9845-231B52841961}" type="datetimeFigureOut">
              <a:rPr lang="lt-LT" smtClean="0"/>
              <a:t>2017.09.20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E6FE-01A9-4FCD-8A42-AD7551DF6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6138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696F9-FB08-474D-9845-231B52841961}" type="datetimeFigureOut">
              <a:rPr lang="lt-LT" smtClean="0"/>
              <a:t>2017.09.20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E6FE-01A9-4FCD-8A42-AD7551DF69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11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MIT3IGQnPK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520279"/>
          </a:xfrm>
        </p:spPr>
        <p:txBody>
          <a:bodyPr>
            <a:noAutofit/>
          </a:bodyPr>
          <a:lstStyle/>
          <a:p>
            <a:r>
              <a:rPr lang="lt-LT" sz="3600" dirty="0" smtClean="0"/>
              <a:t>ROKIŠKIO LOPŠELIO-DARŽELIO ,,VARPELIS“</a:t>
            </a:r>
            <a:br>
              <a:rPr lang="lt-LT" sz="3600" dirty="0" smtClean="0"/>
            </a:br>
            <a:r>
              <a:rPr lang="lt-LT" sz="3600" dirty="0" smtClean="0"/>
              <a:t>TARPTAUTINIO BENDRADARBIAVIMO PATIRTIS</a:t>
            </a:r>
            <a:endParaRPr lang="lt-LT" sz="36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40760" cy="1080120"/>
          </a:xfrm>
        </p:spPr>
        <p:txBody>
          <a:bodyPr>
            <a:normAutofit fontScale="92500" lnSpcReduction="20000"/>
          </a:bodyPr>
          <a:lstStyle/>
          <a:p>
            <a:endParaRPr lang="lt-LT" sz="2400" dirty="0" smtClean="0"/>
          </a:p>
          <a:p>
            <a:r>
              <a:rPr lang="lt-LT" sz="2400" dirty="0" smtClean="0"/>
              <a:t>2017-09-21</a:t>
            </a:r>
          </a:p>
          <a:p>
            <a:r>
              <a:rPr lang="lt-LT" sz="2400" dirty="0" smtClean="0"/>
              <a:t>Rokiškis</a:t>
            </a:r>
            <a:endParaRPr lang="lt-LT" dirty="0"/>
          </a:p>
        </p:txBody>
      </p:sp>
      <p:pic>
        <p:nvPicPr>
          <p:cNvPr id="1026" name="Picture 2" descr="C:\Users\Direktore\Desktop\logo simbolika\Geras logotip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04664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706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>
                <a:solidFill>
                  <a:prstClr val="black"/>
                </a:solidFill>
              </a:rPr>
              <a:t>Tarptautinis Suomijos LUMA centro projektas ,,</a:t>
            </a:r>
            <a:r>
              <a:rPr lang="lt-LT" sz="3200" dirty="0" err="1">
                <a:solidFill>
                  <a:prstClr val="black"/>
                </a:solidFill>
              </a:rPr>
              <a:t>StarT</a:t>
            </a:r>
            <a:r>
              <a:rPr lang="lt-LT" sz="3200" dirty="0">
                <a:solidFill>
                  <a:prstClr val="black"/>
                </a:solidFill>
              </a:rPr>
              <a:t>“ </a:t>
            </a:r>
            <a:r>
              <a:rPr lang="lt-LT" sz="2800" dirty="0">
                <a:solidFill>
                  <a:prstClr val="black"/>
                </a:solidFill>
              </a:rPr>
              <a:t>(2016-2017 m. m.)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lnSpcReduction="10000"/>
          </a:bodyPr>
          <a:lstStyle/>
          <a:p>
            <a:r>
              <a:rPr lang="lt-LT" sz="2400" dirty="0" smtClean="0"/>
              <a:t>Tikslas – skatinti bendradarbiavimą mokyklose bei </a:t>
            </a:r>
            <a:r>
              <a:rPr lang="lt-LT" sz="2400" dirty="0" err="1" smtClean="0"/>
              <a:t>tarpdalykinę</a:t>
            </a:r>
            <a:r>
              <a:rPr lang="lt-LT" sz="2400" dirty="0" smtClean="0"/>
              <a:t> integraciją tarp matematikos, technologijų ir gamtos mokslų, siekiant įgytas teorines žinias pritaikyti praktikoje ir taip mokytis spręsti kylančias problemas bei iššūkius.</a:t>
            </a:r>
          </a:p>
          <a:p>
            <a:endParaRPr lang="lt-LT" sz="2400" dirty="0" smtClean="0"/>
          </a:p>
          <a:p>
            <a:r>
              <a:rPr lang="lt-LT" sz="2400" dirty="0" smtClean="0"/>
              <a:t>Dalyviai -800 besimokančių bendruomenių iš 36 pasaulio šalių</a:t>
            </a:r>
            <a:r>
              <a:rPr lang="lt-LT" sz="2400" dirty="0" smtClean="0"/>
              <a:t>.</a:t>
            </a:r>
          </a:p>
          <a:p>
            <a:r>
              <a:rPr lang="lt-LT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lt-LT" u="sng" dirty="0">
                <a:solidFill>
                  <a:srgbClr val="0000FF"/>
                </a:solidFill>
                <a:latin typeface="Times New Roman"/>
                <a:hlinkClick r:id="rId2"/>
              </a:rPr>
              <a:t>https://www.youtube.com/watch?v=MIT3IGQnPKY</a:t>
            </a:r>
            <a:endParaRPr lang="lt-L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81128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 descr="C:\Users\Direktore\Desktop\logo simbolika\Geras logotipa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7242"/>
            <a:ext cx="611783" cy="61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357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b="1" dirty="0" smtClean="0">
                <a:ea typeface="Calibri"/>
                <a:cs typeface="Times New Roman"/>
              </a:rPr>
              <a:t>,,</a:t>
            </a:r>
            <a:r>
              <a:rPr lang="lt-LT" sz="3200" b="1" dirty="0" err="1" smtClean="0">
                <a:ea typeface="Calibri"/>
                <a:cs typeface="Times New Roman"/>
              </a:rPr>
              <a:t>Say</a:t>
            </a:r>
            <a:r>
              <a:rPr lang="lt-LT" sz="3200" b="1" dirty="0" smtClean="0">
                <a:ea typeface="Calibri"/>
                <a:cs typeface="Times New Roman"/>
              </a:rPr>
              <a:t> </a:t>
            </a:r>
            <a:r>
              <a:rPr lang="lt-LT" sz="3200" b="1" dirty="0" err="1">
                <a:ea typeface="Calibri"/>
                <a:cs typeface="Times New Roman"/>
              </a:rPr>
              <a:t>hello</a:t>
            </a:r>
            <a:r>
              <a:rPr lang="lt-LT" sz="3200" b="1" dirty="0">
                <a:ea typeface="Calibri"/>
                <a:cs typeface="Times New Roman"/>
              </a:rPr>
              <a:t> to </a:t>
            </a:r>
            <a:r>
              <a:rPr lang="lt-LT" sz="3200" b="1" dirty="0" err="1">
                <a:ea typeface="Calibri"/>
                <a:cs typeface="Times New Roman"/>
              </a:rPr>
              <a:t>the</a:t>
            </a:r>
            <a:r>
              <a:rPr lang="lt-LT" sz="3200" b="1" dirty="0">
                <a:ea typeface="Calibri"/>
                <a:cs typeface="Times New Roman"/>
              </a:rPr>
              <a:t> </a:t>
            </a:r>
            <a:r>
              <a:rPr lang="lt-LT" sz="3200" b="1" dirty="0" err="1" smtClean="0">
                <a:ea typeface="Calibri"/>
                <a:cs typeface="Times New Roman"/>
              </a:rPr>
              <a:t>World</a:t>
            </a:r>
            <a:r>
              <a:rPr lang="lt-LT" sz="3200" b="1" dirty="0" smtClean="0">
                <a:ea typeface="Calibri"/>
                <a:cs typeface="Times New Roman"/>
              </a:rPr>
              <a:t>“ </a:t>
            </a:r>
            <a:r>
              <a:rPr lang="lt-LT" sz="3200" dirty="0" smtClean="0">
                <a:ea typeface="Calibri"/>
                <a:cs typeface="Times New Roman"/>
              </a:rPr>
              <a:t>(,,Pasakyk </a:t>
            </a:r>
            <a:r>
              <a:rPr lang="lt-LT" sz="3200" dirty="0">
                <a:ea typeface="Calibri"/>
                <a:cs typeface="Times New Roman"/>
              </a:rPr>
              <a:t>pasauliui </a:t>
            </a:r>
            <a:r>
              <a:rPr lang="lt-LT" sz="3200" dirty="0" smtClean="0">
                <a:ea typeface="Calibri"/>
                <a:cs typeface="Times New Roman"/>
              </a:rPr>
              <a:t>labas“) projektas 2017 m. </a:t>
            </a: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77500" lnSpcReduction="20000"/>
          </a:bodyPr>
          <a:lstStyle/>
          <a:p>
            <a:r>
              <a:rPr lang="lt-LT" sz="2800" dirty="0" smtClean="0">
                <a:ea typeface="Calibri"/>
                <a:cs typeface="Times New Roman"/>
              </a:rPr>
              <a:t>Projekte dalyvauja </a:t>
            </a:r>
            <a:r>
              <a:rPr lang="lt-LT" sz="2800" dirty="0" smtClean="0">
                <a:ea typeface="Calibri"/>
                <a:cs typeface="Times New Roman"/>
              </a:rPr>
              <a:t>19 pasaulio </a:t>
            </a:r>
            <a:r>
              <a:rPr lang="lt-LT" sz="2800" dirty="0">
                <a:ea typeface="Calibri"/>
                <a:cs typeface="Times New Roman"/>
              </a:rPr>
              <a:t>šalių </a:t>
            </a:r>
            <a:r>
              <a:rPr lang="lt-LT" sz="2800" dirty="0" smtClean="0">
                <a:ea typeface="Calibri"/>
                <a:cs typeface="Times New Roman"/>
              </a:rPr>
              <a:t>(</a:t>
            </a:r>
            <a:r>
              <a:rPr lang="lt-LT" sz="2800" dirty="0">
                <a:ea typeface="Calibri"/>
                <a:cs typeface="Times New Roman"/>
              </a:rPr>
              <a:t>Slovėnija, Italija, Slovakija, Serbija, Bosnija ir Hercegovina, Norvegija, Švedija, Airija, Lietuva, Kroatija, Lenkija, Rumunija, Malta, Venesuela, Vengrija, Kanada, Portugalija, Brazilija ir Gambija</a:t>
            </a:r>
            <a:r>
              <a:rPr lang="lt-LT" sz="2800" dirty="0" smtClean="0">
                <a:ea typeface="Calibri"/>
                <a:cs typeface="Times New Roman"/>
              </a:rPr>
              <a:t>).</a:t>
            </a:r>
          </a:p>
          <a:p>
            <a:r>
              <a:rPr lang="lt-LT" sz="2800" dirty="0" smtClean="0">
                <a:solidFill>
                  <a:srgbClr val="424F68"/>
                </a:solidFill>
                <a:latin typeface="Arial"/>
              </a:rPr>
              <a:t>Pagrindinis </a:t>
            </a:r>
            <a:r>
              <a:rPr lang="lt-LT" sz="2800" dirty="0">
                <a:solidFill>
                  <a:srgbClr val="424F68"/>
                </a:solidFill>
                <a:latin typeface="Arial"/>
              </a:rPr>
              <a:t>tikslas – skatinti vaikus būti </a:t>
            </a:r>
            <a:r>
              <a:rPr lang="lt-LT" sz="2800" dirty="0" smtClean="0">
                <a:solidFill>
                  <a:srgbClr val="424F68"/>
                </a:solidFill>
                <a:latin typeface="Arial"/>
              </a:rPr>
              <a:t>draugiškais</a:t>
            </a:r>
            <a:r>
              <a:rPr lang="lt-LT" sz="2800" dirty="0">
                <a:solidFill>
                  <a:srgbClr val="424F68"/>
                </a:solidFill>
                <a:latin typeface="Arial"/>
              </a:rPr>
              <a:t>, padėti įveikti stereotipus ir išankstines nuostatas dėl kitų socialinės aplinkos, skatinti pagarbą kitoms tautoms, kultūroms ir jų tradicijoms, toleruoti skirtumus.</a:t>
            </a:r>
            <a:endParaRPr lang="lt-LT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2800" dirty="0" smtClean="0">
                <a:ea typeface="Calibri"/>
                <a:cs typeface="Times New Roman"/>
              </a:rPr>
              <a:t>Projektas </a:t>
            </a:r>
            <a:r>
              <a:rPr lang="lt-LT" sz="2800" dirty="0">
                <a:ea typeface="Calibri"/>
                <a:cs typeface="Times New Roman"/>
              </a:rPr>
              <a:t>jungia viso pasaulio </a:t>
            </a:r>
            <a:r>
              <a:rPr lang="lt-LT" sz="2800" dirty="0" smtClean="0">
                <a:ea typeface="Calibri"/>
                <a:cs typeface="Times New Roman"/>
              </a:rPr>
              <a:t>vaikus, </a:t>
            </a:r>
            <a:r>
              <a:rPr lang="lt-LT" sz="2800" dirty="0">
                <a:ea typeface="Calibri"/>
                <a:cs typeface="Times New Roman"/>
              </a:rPr>
              <a:t>kad jie galėtų daugiau sužinoti apie </a:t>
            </a:r>
            <a:r>
              <a:rPr lang="lt-LT" sz="2800" dirty="0" smtClean="0">
                <a:ea typeface="Calibri"/>
                <a:cs typeface="Times New Roman"/>
              </a:rPr>
              <a:t>skirtingas kultūras </a:t>
            </a:r>
            <a:r>
              <a:rPr lang="lt-LT" sz="2800" dirty="0">
                <a:ea typeface="Calibri"/>
                <a:cs typeface="Times New Roman"/>
              </a:rPr>
              <a:t>ir </a:t>
            </a:r>
            <a:r>
              <a:rPr lang="lt-LT" sz="2800" dirty="0" smtClean="0">
                <a:ea typeface="Calibri"/>
                <a:cs typeface="Times New Roman"/>
              </a:rPr>
              <a:t>tradicijas, </a:t>
            </a:r>
            <a:r>
              <a:rPr lang="lt-LT" sz="2800" dirty="0">
                <a:ea typeface="Calibri"/>
                <a:cs typeface="Times New Roman"/>
              </a:rPr>
              <a:t>atrasti savo namų aplinką ir platesnį </a:t>
            </a:r>
            <a:r>
              <a:rPr lang="lt-LT" sz="2800" dirty="0" smtClean="0">
                <a:ea typeface="Calibri"/>
                <a:cs typeface="Times New Roman"/>
              </a:rPr>
              <a:t>pasaulį.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2800" dirty="0" smtClean="0">
                <a:ea typeface="Calibri"/>
                <a:cs typeface="Times New Roman"/>
              </a:rPr>
              <a:t>Projektas skatina ugdyti </a:t>
            </a:r>
            <a:r>
              <a:rPr lang="lt-LT" sz="2800" dirty="0">
                <a:ea typeface="Calibri"/>
                <a:cs typeface="Times New Roman"/>
              </a:rPr>
              <a:t>nacionalinį ir pilietinį sąmoningumą</a:t>
            </a:r>
            <a:r>
              <a:rPr lang="lt-LT" sz="2800" dirty="0" smtClean="0">
                <a:ea typeface="Calibri"/>
                <a:cs typeface="Times New Roman"/>
              </a:rPr>
              <a:t>, </a:t>
            </a:r>
            <a:r>
              <a:rPr lang="lt-LT" sz="2800" dirty="0">
                <a:ea typeface="Calibri"/>
                <a:cs typeface="Times New Roman"/>
              </a:rPr>
              <a:t>kūrybiškumą, sužinoti apie </a:t>
            </a:r>
            <a:r>
              <a:rPr lang="lt-LT" sz="2800" dirty="0" smtClean="0">
                <a:ea typeface="Calibri"/>
                <a:cs typeface="Times New Roman"/>
              </a:rPr>
              <a:t>saugų naudojimąsi </a:t>
            </a:r>
            <a:r>
              <a:rPr lang="lt-LT" sz="2800" dirty="0">
                <a:ea typeface="Calibri"/>
                <a:cs typeface="Times New Roman"/>
              </a:rPr>
              <a:t>kompiuteriu ir išmokti užsienio žodžius</a:t>
            </a:r>
            <a:r>
              <a:rPr lang="lt-LT" sz="2800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lt-LT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lt-LT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lt-LT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lt-LT" dirty="0">
              <a:ea typeface="Calibri"/>
              <a:cs typeface="Times New Roman"/>
            </a:endParaRPr>
          </a:p>
          <a:p>
            <a:endParaRPr lang="lt-LT" dirty="0"/>
          </a:p>
        </p:txBody>
      </p:sp>
      <p:pic>
        <p:nvPicPr>
          <p:cNvPr id="11266" name="Picture 2" descr="C:\Users\Direktore\Desktop\logo simbolika\Geras logotip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1218"/>
            <a:ext cx="827807" cy="82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10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</a:t>
            </a:r>
            <a:r>
              <a:rPr lang="lt-LT" sz="4800" dirty="0" smtClean="0"/>
              <a:t>AČIŪ UŽ DĖMESĮ</a:t>
            </a:r>
            <a:r>
              <a:rPr lang="ru-RU" sz="4800" dirty="0" smtClean="0"/>
              <a:t>!</a:t>
            </a:r>
            <a:endParaRPr lang="lt-LT" sz="4800" dirty="0"/>
          </a:p>
        </p:txBody>
      </p:sp>
    </p:spTree>
    <p:extLst>
      <p:ext uri="{BB962C8B-B14F-4D97-AF65-F5344CB8AC3E}">
        <p14:creationId xmlns:p14="http://schemas.microsoft.com/office/powerpoint/2010/main" val="305125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85584" cy="994122"/>
          </a:xfrm>
        </p:spPr>
        <p:txBody>
          <a:bodyPr>
            <a:noAutofit/>
          </a:bodyPr>
          <a:lstStyle/>
          <a:p>
            <a:r>
              <a:rPr lang="lt-LT" sz="2400" b="1" dirty="0">
                <a:ea typeface="Calibri"/>
                <a:cs typeface="Times New Roman"/>
              </a:rPr>
              <a:t>COMENIUS daugiašalės mokyklų partnerystės projektas Nr. LLP-COM-DP-2013-LT-00291 ,,</a:t>
            </a:r>
            <a:r>
              <a:rPr lang="lt-LT" sz="2400" b="1" dirty="0" err="1">
                <a:ea typeface="Calibri"/>
                <a:cs typeface="Times New Roman"/>
              </a:rPr>
              <a:t>Science</a:t>
            </a:r>
            <a:r>
              <a:rPr lang="lt-LT" sz="2400" b="1" dirty="0">
                <a:ea typeface="Calibri"/>
                <a:cs typeface="Times New Roman"/>
              </a:rPr>
              <a:t> </a:t>
            </a:r>
            <a:r>
              <a:rPr lang="lt-LT" sz="2400" b="1" dirty="0" err="1">
                <a:ea typeface="Calibri"/>
                <a:cs typeface="Times New Roman"/>
              </a:rPr>
              <a:t>and</a:t>
            </a:r>
            <a:r>
              <a:rPr lang="lt-LT" sz="2400" b="1" dirty="0">
                <a:ea typeface="Calibri"/>
                <a:cs typeface="Times New Roman"/>
              </a:rPr>
              <a:t>  Prie-</a:t>
            </a:r>
            <a:r>
              <a:rPr lang="lt-LT" sz="2400" b="1" dirty="0" err="1">
                <a:ea typeface="Calibri"/>
                <a:cs typeface="Times New Roman"/>
              </a:rPr>
              <a:t>School</a:t>
            </a:r>
            <a:r>
              <a:rPr lang="lt-LT" sz="2400" b="1" dirty="0">
                <a:ea typeface="Calibri"/>
                <a:cs typeface="Times New Roman"/>
              </a:rPr>
              <a:t> </a:t>
            </a:r>
            <a:r>
              <a:rPr lang="lt-LT" sz="2400" b="1" dirty="0" err="1">
                <a:ea typeface="Calibri"/>
                <a:cs typeface="Times New Roman"/>
              </a:rPr>
              <a:t>Education</a:t>
            </a:r>
            <a:r>
              <a:rPr lang="lt-LT" sz="2400" b="1" dirty="0">
                <a:ea typeface="Calibri"/>
                <a:cs typeface="Times New Roman"/>
              </a:rPr>
              <a:t> </a:t>
            </a:r>
            <a:r>
              <a:rPr lang="lt-LT" sz="2400" b="1" dirty="0" err="1">
                <a:ea typeface="Calibri"/>
                <a:cs typeface="Times New Roman"/>
              </a:rPr>
              <a:t>as</a:t>
            </a:r>
            <a:r>
              <a:rPr lang="lt-LT" sz="2400" b="1" dirty="0">
                <a:ea typeface="Calibri"/>
                <a:cs typeface="Times New Roman"/>
              </a:rPr>
              <a:t> a </a:t>
            </a:r>
            <a:r>
              <a:rPr lang="lt-LT" sz="2400" b="1" dirty="0" err="1">
                <a:ea typeface="Calibri"/>
                <a:cs typeface="Times New Roman"/>
              </a:rPr>
              <a:t>Field</a:t>
            </a:r>
            <a:r>
              <a:rPr lang="lt-LT" sz="2400" b="1" dirty="0">
                <a:ea typeface="Calibri"/>
                <a:cs typeface="Times New Roman"/>
              </a:rPr>
              <a:t> </a:t>
            </a:r>
            <a:r>
              <a:rPr lang="lt-LT" sz="2400" b="1" dirty="0" err="1">
                <a:ea typeface="Calibri"/>
                <a:cs typeface="Times New Roman"/>
              </a:rPr>
              <a:t>of</a:t>
            </a:r>
            <a:r>
              <a:rPr lang="lt-LT" sz="2400" b="1" dirty="0">
                <a:ea typeface="Calibri"/>
                <a:cs typeface="Times New Roman"/>
              </a:rPr>
              <a:t> </a:t>
            </a:r>
            <a:r>
              <a:rPr lang="lt-LT" sz="2400" b="1" dirty="0" err="1">
                <a:ea typeface="Calibri"/>
                <a:cs typeface="Times New Roman"/>
              </a:rPr>
              <a:t>Pedagogical</a:t>
            </a:r>
            <a:r>
              <a:rPr lang="lt-LT" sz="2400" b="1" dirty="0">
                <a:ea typeface="Calibri"/>
                <a:cs typeface="Times New Roman"/>
              </a:rPr>
              <a:t> </a:t>
            </a:r>
            <a:r>
              <a:rPr lang="lt-LT" sz="2400" b="1" dirty="0" err="1">
                <a:ea typeface="Calibri"/>
                <a:cs typeface="Times New Roman"/>
              </a:rPr>
              <a:t>Innovation</a:t>
            </a:r>
            <a:r>
              <a:rPr lang="lt-LT" sz="2400" b="1" dirty="0" smtClean="0">
                <a:ea typeface="Calibri"/>
                <a:cs typeface="Times New Roman"/>
              </a:rPr>
              <a:t>“ 2012-2014 m.</a:t>
            </a:r>
            <a:endParaRPr lang="lt-LT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517548"/>
            <a:ext cx="8229600" cy="5007796"/>
          </a:xfrm>
        </p:spPr>
        <p:txBody>
          <a:bodyPr>
            <a:normAutofit fontScale="40000" lnSpcReduction="20000"/>
          </a:bodyPr>
          <a:lstStyle/>
          <a:p>
            <a:pPr algn="just">
              <a:spcAft>
                <a:spcPts val="0"/>
              </a:spcAft>
            </a:pPr>
            <a:r>
              <a:rPr lang="lt-LT" sz="4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Pagrindinės projekto idėjos: keistis mokymo(-si) strategijomis, programomis, naujoviškomis mokymo praktikomis, ieškoti </a:t>
            </a:r>
            <a:r>
              <a:rPr lang="lt-LT" sz="4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inovatyvių</a:t>
            </a:r>
            <a:r>
              <a:rPr lang="lt-LT" sz="4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ugdymo būdų ir metodų perteikiant vaikams mokslinius dalykus, bei skatinti pedagogų gerosios  patirties sklaidą.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43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Comenius</a:t>
            </a:r>
            <a:r>
              <a:rPr lang="lt-LT" sz="4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lt-LT" sz="4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partnerystė projekte „Mažasis mokslininkas“ suteikė galimybę įtraukti gamtos mokslą į </a:t>
            </a:r>
            <a:r>
              <a:rPr lang="lt-LT" sz="4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ikimokyklinį ir priešmokyklinį </a:t>
            </a:r>
            <a:r>
              <a:rPr lang="lt-LT" sz="4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ugdymą kaip vieną iš pedagoginių inovacijų Europos lygmeniu.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4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Mažieji mokslininkai: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4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lt-LT" sz="4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Chemikai, kurie žino, kad vanduo yra ne tik skystis tinkamas gerti, tačiau jis turi didžiulę reikšmę ir pritaikymą. Jis gali pavirsti ledu ir </a:t>
            </a:r>
            <a:r>
              <a:rPr lang="lt-LT" sz="4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garais, ..........</a:t>
            </a:r>
            <a:endParaRPr lang="lt-LT" sz="4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4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Agronomai</a:t>
            </a:r>
            <a:r>
              <a:rPr lang="lt-LT" sz="4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kurie patys moka pasodinti gėles, daržoves bei medžius savo kiemelyje ir žino, kaip jais </a:t>
            </a:r>
            <a:r>
              <a:rPr lang="lt-LT" sz="4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rūpintis, .............</a:t>
            </a:r>
            <a:endParaRPr lang="lt-LT" sz="4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4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Astronomai</a:t>
            </a:r>
            <a:r>
              <a:rPr lang="lt-LT" sz="4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kurie pažįsta dangaus kūnus ir imituoja būtybes iš kitų </a:t>
            </a:r>
            <a:r>
              <a:rPr lang="lt-LT" sz="4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planetų, ............</a:t>
            </a:r>
            <a:endParaRPr lang="lt-LT" sz="4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4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Fizikai</a:t>
            </a:r>
            <a:r>
              <a:rPr lang="lt-LT" sz="4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kurie supranta šviesos svarbą gamtoje bei supančioje aplinkoje. Atlikdami eksperimentus jie randa įvairias šešėlių </a:t>
            </a:r>
            <a:r>
              <a:rPr lang="lt-LT" sz="4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formas, ...........</a:t>
            </a:r>
            <a:endParaRPr lang="lt-LT" sz="4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lt-LT" sz="4300" dirty="0">
              <a:ea typeface="Calibri"/>
              <a:cs typeface="Times New Roman"/>
            </a:endParaRPr>
          </a:p>
          <a:p>
            <a:endParaRPr lang="lt-LT" dirty="0"/>
          </a:p>
        </p:txBody>
      </p:sp>
      <p:pic>
        <p:nvPicPr>
          <p:cNvPr id="1026" name="Picture 2" descr="Comeniu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5373216"/>
            <a:ext cx="1265759" cy="134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Direktore\Desktop\logo simbolika\Geras logotip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683791" cy="68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88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282154"/>
          </a:xfrm>
        </p:spPr>
        <p:txBody>
          <a:bodyPr>
            <a:noAutofit/>
          </a:bodyPr>
          <a:lstStyle/>
          <a:p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COMENIUS daugiašalės mokyklų </a:t>
            </a:r>
            <a:r>
              <a:rPr lang="lt-LT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lt-LT" sz="2400" b="1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lt-LT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 partnerystės 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projektas Nr. LLP-COM-DP-2013-LT-00291 ,,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Science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and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 Prie-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School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Education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as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a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Field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of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Pedagogical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Innovation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“</a:t>
            </a:r>
            <a:endParaRPr lang="lt-LT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t-LT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lt-LT" sz="2400" dirty="0">
                <a:solidFill>
                  <a:prstClr val="black"/>
                </a:solidFill>
                <a:ea typeface="Calibri"/>
                <a:cs typeface="Times New Roman"/>
              </a:rPr>
              <a:t>Projekto veiklas jungė keturios temos: „Vanduo“, „ Sėju ir auginu“, „Astronomija“ bei „Šviesa ir šešėliai“. </a:t>
            </a:r>
            <a:endParaRPr lang="lt-LT" sz="24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/>
            <a:r>
              <a:rPr lang="lt-LT" sz="2400" dirty="0" smtClean="0">
                <a:solidFill>
                  <a:prstClr val="black"/>
                </a:solidFill>
                <a:ea typeface="Calibri"/>
                <a:cs typeface="Times New Roman"/>
              </a:rPr>
              <a:t>Nagrinėjant </a:t>
            </a:r>
            <a:r>
              <a:rPr lang="lt-LT" sz="2400" dirty="0">
                <a:solidFill>
                  <a:prstClr val="black"/>
                </a:solidFill>
                <a:ea typeface="Calibri"/>
                <a:cs typeface="Times New Roman"/>
              </a:rPr>
              <a:t>kiekviena temą pedagogai ir vaikai ieškojo informacijos, organizuojant ugdomąsias veiklas, ieškojo tinkamiausių ir patraukliausių metodų bei būdų atlikti mokslinius tyrimus ir eksperimentus, ieškant atsakymų į išsikeltus klausimus. </a:t>
            </a:r>
            <a:endParaRPr lang="lt-LT" sz="24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/>
            <a:r>
              <a:rPr lang="lt-LT" sz="2400" dirty="0" smtClean="0">
                <a:solidFill>
                  <a:prstClr val="black"/>
                </a:solidFill>
                <a:ea typeface="Calibri"/>
                <a:cs typeface="Times New Roman"/>
              </a:rPr>
              <a:t>Ugdomųjų </a:t>
            </a:r>
            <a:r>
              <a:rPr lang="lt-LT" sz="2400" dirty="0">
                <a:solidFill>
                  <a:prstClr val="black"/>
                </a:solidFill>
                <a:ea typeface="Calibri"/>
                <a:cs typeface="Times New Roman"/>
              </a:rPr>
              <a:t>veiklų metu dominavo vaikai, kurie pastebėdavo pasikeitimus atliekamų eksperimentų metu ir patys juos užfiksuodavo. </a:t>
            </a:r>
            <a:endParaRPr lang="lt-LT" sz="24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/>
            <a:r>
              <a:rPr lang="lt-LT" sz="2400" dirty="0" smtClean="0">
                <a:solidFill>
                  <a:prstClr val="black"/>
                </a:solidFill>
                <a:ea typeface="Calibri"/>
                <a:cs typeface="Times New Roman"/>
              </a:rPr>
              <a:t>Sukurti </a:t>
            </a:r>
            <a:r>
              <a:rPr lang="lt-LT" sz="2400" dirty="0">
                <a:solidFill>
                  <a:prstClr val="black"/>
                </a:solidFill>
                <a:ea typeface="Calibri"/>
                <a:cs typeface="Times New Roman"/>
              </a:rPr>
              <a:t>metodiniai aplankai, kuriuose patalpinta visa vaikų ir pedagogų veikla.  </a:t>
            </a:r>
            <a:endParaRPr lang="lt-LT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45224"/>
            <a:ext cx="1236718" cy="1305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C:\Users\Direktore\Desktop\logo simbolika\Geras logotip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683791" cy="68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38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          COMENIUS 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daugiašalės mokyklų partnerystės projektas </a:t>
            </a:r>
            <a:r>
              <a:rPr lang="lt-LT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    Nr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. LLP-COM-DP-2013-LT-00291 ,,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Science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and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 Prie-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School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Education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as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a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Field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of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Pedagogical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lt-LT" sz="2400" b="1" dirty="0" err="1">
                <a:solidFill>
                  <a:prstClr val="black"/>
                </a:solidFill>
                <a:ea typeface="Calibri"/>
                <a:cs typeface="Times New Roman"/>
              </a:rPr>
              <a:t>Innovation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“</a:t>
            </a:r>
            <a:endParaRPr lang="lt-LT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400" dirty="0" smtClean="0">
                <a:ea typeface="Calibri"/>
                <a:cs typeface="Times New Roman"/>
              </a:rPr>
              <a:t>Projekto finansavimas – </a:t>
            </a:r>
            <a:r>
              <a:rPr lang="lt-LT" sz="2400" b="1" dirty="0" smtClean="0">
                <a:ea typeface="Calibri"/>
                <a:cs typeface="Times New Roman"/>
              </a:rPr>
              <a:t>13000,00 eurų</a:t>
            </a:r>
            <a:r>
              <a:rPr lang="lt-LT" sz="2400" b="1" dirty="0" smtClean="0">
                <a:ea typeface="Calibri"/>
                <a:cs typeface="Times New Roman"/>
              </a:rPr>
              <a:t>.</a:t>
            </a:r>
            <a:endParaRPr lang="lt-LT" sz="2400" b="1" dirty="0" smtClean="0">
              <a:ea typeface="Calibri"/>
              <a:cs typeface="Times New Roman"/>
            </a:endParaRPr>
          </a:p>
          <a:p>
            <a:pPr algn="just"/>
            <a:r>
              <a:rPr lang="lt-LT" sz="2400" dirty="0" smtClean="0">
                <a:ea typeface="Calibri"/>
                <a:cs typeface="Times New Roman"/>
              </a:rPr>
              <a:t>Įvykdyta </a:t>
            </a:r>
            <a:r>
              <a:rPr lang="lt-LT" sz="2400" b="1" dirty="0" smtClean="0">
                <a:ea typeface="Calibri"/>
                <a:cs typeface="Times New Roman"/>
              </a:rPr>
              <a:t>16 </a:t>
            </a:r>
            <a:r>
              <a:rPr lang="lt-LT" sz="2400" dirty="0" smtClean="0">
                <a:ea typeface="Calibri"/>
                <a:cs typeface="Times New Roman"/>
              </a:rPr>
              <a:t>tarptautinių </a:t>
            </a:r>
            <a:r>
              <a:rPr lang="lt-LT" sz="2400" b="1" dirty="0" smtClean="0">
                <a:ea typeface="Calibri"/>
                <a:cs typeface="Times New Roman"/>
              </a:rPr>
              <a:t>mobilumų</a:t>
            </a:r>
            <a:r>
              <a:rPr lang="lt-LT" sz="2400" dirty="0" smtClean="0">
                <a:ea typeface="Calibri"/>
                <a:cs typeface="Times New Roman"/>
              </a:rPr>
              <a:t>.</a:t>
            </a:r>
            <a:endParaRPr lang="lt-LT" sz="2400" dirty="0" smtClean="0">
              <a:ea typeface="Calibri"/>
              <a:cs typeface="Times New Roman"/>
            </a:endParaRPr>
          </a:p>
          <a:p>
            <a:pPr algn="just"/>
            <a:r>
              <a:rPr lang="lt-LT" sz="2400" dirty="0" smtClean="0">
                <a:ea typeface="Calibri"/>
                <a:cs typeface="Times New Roman"/>
              </a:rPr>
              <a:t> </a:t>
            </a:r>
            <a:r>
              <a:rPr lang="lt-LT" sz="2400" dirty="0">
                <a:ea typeface="Calibri"/>
                <a:cs typeface="Times New Roman"/>
              </a:rPr>
              <a:t>Projektas „Mažasis mokslininkas“ suvienijo pedagogus, tėvus ir vaikus iš </a:t>
            </a:r>
            <a:r>
              <a:rPr lang="lt-LT" sz="2400" b="1" dirty="0">
                <a:ea typeface="Calibri"/>
                <a:cs typeface="Times New Roman"/>
              </a:rPr>
              <a:t>Bulgarijos, </a:t>
            </a:r>
            <a:r>
              <a:rPr lang="lt-LT" sz="2400" b="1" dirty="0" smtClean="0">
                <a:ea typeface="Calibri"/>
                <a:cs typeface="Times New Roman"/>
              </a:rPr>
              <a:t>Turkijos, </a:t>
            </a:r>
            <a:r>
              <a:rPr lang="lt-LT" sz="2400" b="1" dirty="0">
                <a:ea typeface="Calibri"/>
                <a:cs typeface="Times New Roman"/>
              </a:rPr>
              <a:t>Rumunijos</a:t>
            </a:r>
            <a:r>
              <a:rPr lang="lt-LT" sz="2400" dirty="0">
                <a:ea typeface="Calibri"/>
                <a:cs typeface="Times New Roman"/>
              </a:rPr>
              <a:t> </a:t>
            </a:r>
            <a:r>
              <a:rPr lang="lt-LT" sz="2400" dirty="0" smtClean="0">
                <a:ea typeface="Calibri"/>
                <a:cs typeface="Times New Roman"/>
              </a:rPr>
              <a:t>ir </a:t>
            </a:r>
            <a:r>
              <a:rPr lang="lt-LT" sz="2400" b="1" dirty="0" smtClean="0">
                <a:ea typeface="Calibri"/>
                <a:cs typeface="Times New Roman"/>
              </a:rPr>
              <a:t>Lietuvos</a:t>
            </a:r>
            <a:r>
              <a:rPr lang="lt-LT" sz="2400" dirty="0" smtClean="0">
                <a:ea typeface="Calibri"/>
                <a:cs typeface="Times New Roman"/>
              </a:rPr>
              <a:t> vaikų </a:t>
            </a:r>
            <a:r>
              <a:rPr lang="lt-LT" sz="2400" dirty="0">
                <a:ea typeface="Calibri"/>
                <a:cs typeface="Times New Roman"/>
              </a:rPr>
              <a:t>darželių. </a:t>
            </a:r>
            <a:endParaRPr lang="lt-LT" sz="2400" dirty="0" smtClean="0">
              <a:ea typeface="Calibri"/>
              <a:cs typeface="Times New Roman"/>
            </a:endParaRPr>
          </a:p>
          <a:p>
            <a:pPr algn="just"/>
            <a:r>
              <a:rPr lang="lt-LT" sz="2400" dirty="0" smtClean="0">
                <a:ea typeface="Calibri"/>
                <a:cs typeface="Times New Roman"/>
              </a:rPr>
              <a:t>Dalyviai </a:t>
            </a:r>
            <a:r>
              <a:rPr lang="lt-LT" sz="2400" dirty="0">
                <a:ea typeface="Calibri"/>
                <a:cs typeface="Times New Roman"/>
              </a:rPr>
              <a:t>pagerino savo įgūdžius mokslinėmis žiniomis, gebėjimą dirbti su vaikais mokslinėmis temomis, pagerino anglų kalbos žinias, įgijo patirties projektų valdyme</a:t>
            </a:r>
            <a:r>
              <a:rPr lang="lt-LT" sz="2400" dirty="0" smtClean="0">
                <a:ea typeface="Calibri"/>
                <a:cs typeface="Times New Roman"/>
              </a:rPr>
              <a:t>,  IKT </a:t>
            </a:r>
            <a:r>
              <a:rPr lang="lt-LT" sz="2400" dirty="0">
                <a:ea typeface="Calibri"/>
                <a:cs typeface="Times New Roman"/>
              </a:rPr>
              <a:t>ir </a:t>
            </a:r>
            <a:r>
              <a:rPr lang="lt-LT" sz="2400" dirty="0" smtClean="0">
                <a:ea typeface="Calibri"/>
                <a:cs typeface="Times New Roman"/>
              </a:rPr>
              <a:t>kt</a:t>
            </a:r>
            <a:r>
              <a:rPr lang="lt-LT" sz="2400" dirty="0">
                <a:ea typeface="Calibri"/>
                <a:cs typeface="Times New Roman"/>
              </a:rPr>
              <a:t>. </a:t>
            </a:r>
            <a:endParaRPr lang="lt-LT" sz="2400" dirty="0" smtClean="0"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lt-LT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13176"/>
            <a:ext cx="1240526" cy="130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Direktore\Desktop\logo simbolika\Geras logotip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683791" cy="68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93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lt-LT" sz="2400" b="1" dirty="0" err="1">
                <a:ea typeface="Calibri"/>
                <a:cs typeface="Times New Roman"/>
              </a:rPr>
              <a:t>Erasmus</a:t>
            </a:r>
            <a:r>
              <a:rPr lang="lt-LT" sz="2400" b="1" dirty="0">
                <a:ea typeface="Calibri"/>
                <a:cs typeface="Times New Roman"/>
              </a:rPr>
              <a:t>+ KA2 pagrindinio veiksmo suaugusiųjų švietimo sektoriaus strateginės partnerystės projekto Nr. 2015-1-LT01-KA204-013493</a:t>
            </a:r>
            <a:r>
              <a:rPr lang="en-GB" sz="2400" b="1" dirty="0">
                <a:ea typeface="Calibri"/>
                <a:cs typeface="Times New Roman"/>
              </a:rPr>
              <a:t>„Granting the Necessary Competencies for the Present Person“ (GNCPP) (,,</a:t>
            </a:r>
            <a:r>
              <a:rPr lang="lt-LT" sz="2400" b="1" dirty="0">
                <a:ea typeface="Calibri"/>
                <a:cs typeface="Times New Roman"/>
              </a:rPr>
              <a:t>Dabarties asmeniui reikalingų kompetencijų suteikimas“) projektas</a:t>
            </a:r>
            <a:r>
              <a:rPr lang="lt-LT" sz="2400" b="1" dirty="0" smtClean="0">
                <a:ea typeface="Calibri"/>
                <a:cs typeface="Times New Roman"/>
              </a:rPr>
              <a:t>.</a:t>
            </a:r>
            <a:br>
              <a:rPr lang="lt-LT" sz="2400" b="1" dirty="0" smtClean="0">
                <a:ea typeface="Calibri"/>
                <a:cs typeface="Times New Roman"/>
              </a:rPr>
            </a:br>
            <a:endParaRPr lang="lt-LT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lt-LT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Projekto tikslas- skatinti mažiau galimybių turinčius asmenis bei iš švietimo sistemos pasitraukusius asmenis mokytis visą gyvenimą. </a:t>
            </a:r>
            <a:endParaRPr lang="lt-LT" sz="22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lt-LT" sz="22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lt-LT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Lopšelyje-darželyje </a:t>
            </a:r>
            <a:r>
              <a:rPr lang="lt-LT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buvo sukurta „Šeimos mokyklėlė“, kurios tikslas kuo aktyvesnis tėvų ir vaikų bendras dalyvavimas neformalioje veikloje, pagalba mokantis, atrandant save. </a:t>
            </a:r>
            <a:endParaRPr lang="lt-LT" sz="22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lt-LT" sz="22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lt-LT" sz="2200" dirty="0" smtClean="0">
                <a:latin typeface="Times New Roman"/>
                <a:ea typeface="Calibri"/>
                <a:cs typeface="Times New Roman"/>
              </a:rPr>
              <a:t>Tėvams </a:t>
            </a:r>
            <a:r>
              <a:rPr lang="lt-LT" sz="2200" dirty="0">
                <a:latin typeface="Times New Roman"/>
                <a:ea typeface="Calibri"/>
                <a:cs typeface="Times New Roman"/>
              </a:rPr>
              <a:t>buvo pasiūlytos keturios programos</a:t>
            </a:r>
            <a:r>
              <a:rPr lang="lt-LT" sz="2200" b="1" dirty="0">
                <a:latin typeface="Times New Roman"/>
                <a:ea typeface="Calibri"/>
                <a:cs typeface="Times New Roman"/>
              </a:rPr>
              <a:t>:  </a:t>
            </a:r>
            <a:r>
              <a:rPr lang="lt-LT" sz="2200" b="1" dirty="0" err="1">
                <a:latin typeface="Times New Roman"/>
                <a:ea typeface="Calibri"/>
                <a:cs typeface="Times New Roman"/>
              </a:rPr>
              <a:t>Etno</a:t>
            </a:r>
            <a:r>
              <a:rPr lang="lt-LT" sz="2200" b="1" dirty="0">
                <a:latin typeface="Times New Roman"/>
                <a:ea typeface="Calibri"/>
                <a:cs typeface="Times New Roman"/>
              </a:rPr>
              <a:t> šeimos mokyklėlė ,,Čiki  </a:t>
            </a:r>
            <a:r>
              <a:rPr lang="lt-LT" sz="2200" b="1" dirty="0" err="1">
                <a:latin typeface="Times New Roman"/>
                <a:ea typeface="Calibri"/>
                <a:cs typeface="Times New Roman"/>
              </a:rPr>
              <a:t>briki</a:t>
            </a:r>
            <a:r>
              <a:rPr lang="lt-LT" sz="2200" b="1" dirty="0">
                <a:latin typeface="Times New Roman"/>
                <a:ea typeface="Calibri"/>
                <a:cs typeface="Times New Roman"/>
              </a:rPr>
              <a:t>, šmaukšt“, </a:t>
            </a:r>
            <a:r>
              <a:rPr lang="lt-LT" sz="2200" b="1" dirty="0" smtClean="0">
                <a:latin typeface="Times New Roman"/>
                <a:ea typeface="Calibri"/>
                <a:cs typeface="Times New Roman"/>
              </a:rPr>
              <a:t>molio </a:t>
            </a:r>
            <a:r>
              <a:rPr lang="lt-LT" sz="2200" b="1" dirty="0">
                <a:latin typeface="Times New Roman"/>
                <a:ea typeface="Calibri"/>
                <a:cs typeface="Times New Roman"/>
              </a:rPr>
              <a:t>dirbtuvėlės ,,Prakalbinkim molį“, veiklų ciklas „Abėcėlė kitaip“ bei užsiėmimai „Judesio ir sporto valandėlės</a:t>
            </a:r>
            <a:r>
              <a:rPr lang="lt-LT" sz="2600" b="1" dirty="0">
                <a:latin typeface="Times New Roman"/>
                <a:ea typeface="Calibri"/>
                <a:cs typeface="Times New Roman"/>
              </a:rPr>
              <a:t>“.</a:t>
            </a:r>
            <a:endParaRPr lang="lt-LT" sz="2600" dirty="0">
              <a:ea typeface="Calibri"/>
              <a:cs typeface="Times New Roman"/>
            </a:endParaRPr>
          </a:p>
          <a:p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949280"/>
            <a:ext cx="3816350" cy="782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Direktore\Desktop\logo simbolika\Geras logotip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611783" cy="61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13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   </a:t>
            </a:r>
            <a:r>
              <a:rPr lang="lt-LT" sz="2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Erasmus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+ KA2 pagrindinio veiksmo suaugusiųjų švietimo </a:t>
            </a:r>
            <a:r>
              <a:rPr lang="lt-LT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   sektoriaus 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strateginės partnerystės projekto Nr. 2015-1-LT01-KA204-013493</a:t>
            </a:r>
            <a:r>
              <a:rPr lang="en-GB" sz="2400" b="1" dirty="0">
                <a:solidFill>
                  <a:prstClr val="black"/>
                </a:solidFill>
                <a:ea typeface="Calibri"/>
                <a:cs typeface="Times New Roman"/>
              </a:rPr>
              <a:t>„Granting the Necessary Competencies for the Present Person“ (GNCPP) (,,</a:t>
            </a:r>
            <a:r>
              <a:rPr lang="lt-LT" sz="2400" b="1" dirty="0">
                <a:solidFill>
                  <a:prstClr val="black"/>
                </a:solidFill>
                <a:ea typeface="Calibri"/>
                <a:cs typeface="Times New Roman"/>
              </a:rPr>
              <a:t>Dabarties asmeniui reikalingų kompetencijų suteikimas“) </a:t>
            </a:r>
            <a:r>
              <a:rPr lang="lt-LT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projektas 2015-2017 m. m.</a:t>
            </a:r>
            <a:endParaRPr lang="lt-LT" sz="2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3157811"/>
          </a:xfrm>
        </p:spPr>
        <p:txBody>
          <a:bodyPr/>
          <a:lstStyle/>
          <a:p>
            <a:pPr lvl="0"/>
            <a:r>
              <a:rPr lang="lt-LT" dirty="0" smtClean="0"/>
              <a:t>Projekto finansavimas –</a:t>
            </a:r>
            <a:r>
              <a:rPr lang="lt-LT" b="1" dirty="0">
                <a:solidFill>
                  <a:srgbClr val="000000"/>
                </a:solidFill>
                <a:latin typeface="Times New Roman"/>
                <a:ea typeface="Times New Roman"/>
              </a:rPr>
              <a:t>10 775 </a:t>
            </a:r>
            <a:r>
              <a:rPr lang="lt-LT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eurai.</a:t>
            </a:r>
          </a:p>
          <a:p>
            <a:pPr lvl="0"/>
            <a:r>
              <a:rPr lang="lt-LT" dirty="0" smtClean="0">
                <a:solidFill>
                  <a:prstClr val="black"/>
                </a:solidFill>
                <a:ea typeface="Calibri"/>
                <a:cs typeface="Times New Roman"/>
              </a:rPr>
              <a:t>Įvykdyta </a:t>
            </a:r>
            <a:r>
              <a:rPr lang="lt-LT" b="1" dirty="0" smtClean="0">
                <a:solidFill>
                  <a:prstClr val="black"/>
                </a:solidFill>
                <a:ea typeface="Calibri"/>
                <a:cs typeface="Times New Roman"/>
              </a:rPr>
              <a:t>10 </a:t>
            </a:r>
            <a:r>
              <a:rPr lang="lt-LT" dirty="0">
                <a:solidFill>
                  <a:prstClr val="black"/>
                </a:solidFill>
                <a:ea typeface="Calibri"/>
                <a:cs typeface="Times New Roman"/>
              </a:rPr>
              <a:t>tarptautinių </a:t>
            </a:r>
            <a:r>
              <a:rPr lang="lt-LT" b="1" dirty="0" smtClean="0">
                <a:solidFill>
                  <a:prstClr val="black"/>
                </a:solidFill>
                <a:ea typeface="Calibri"/>
                <a:cs typeface="Times New Roman"/>
              </a:rPr>
              <a:t>mobilumų</a:t>
            </a:r>
            <a:r>
              <a:rPr lang="lt-LT" b="1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  <a:endParaRPr lang="lt-LT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lt-LT" dirty="0" smtClean="0">
                <a:solidFill>
                  <a:prstClr val="black"/>
                </a:solidFill>
                <a:ea typeface="Calibri"/>
                <a:cs typeface="Times New Roman"/>
              </a:rPr>
              <a:t>Šalys partnerės –  Slovėnija, Turkija, Lietuva.</a:t>
            </a:r>
          </a:p>
          <a:p>
            <a:pPr lvl="0"/>
            <a:endParaRPr lang="lt-LT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endParaRPr lang="lt-LT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lt-L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444" y="5157192"/>
            <a:ext cx="38163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Direktore\Desktop\logo simbolika\Geras logotip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539775" cy="5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74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000" b="1" dirty="0" err="1">
                <a:solidFill>
                  <a:prstClr val="black"/>
                </a:solidFill>
                <a:ea typeface="Calibri"/>
                <a:cs typeface="Times New Roman"/>
              </a:rPr>
              <a:t>Erasmus</a:t>
            </a:r>
            <a:r>
              <a:rPr lang="lt-LT" sz="2000" b="1" dirty="0">
                <a:solidFill>
                  <a:prstClr val="black"/>
                </a:solidFill>
                <a:ea typeface="Calibri"/>
                <a:cs typeface="Times New Roman"/>
              </a:rPr>
              <a:t>+ KA2 pagrindinio veiksmo suaugusiųjų švietimo sektoriaus strateginės partnerystės projekto Nr. 2015-1-LT01-KA204-013493</a:t>
            </a:r>
            <a:r>
              <a:rPr lang="en-GB" sz="2000" b="1" dirty="0">
                <a:solidFill>
                  <a:prstClr val="black"/>
                </a:solidFill>
                <a:ea typeface="Calibri"/>
                <a:cs typeface="Times New Roman"/>
              </a:rPr>
              <a:t>„Granting the Necessary Competencies for the Present Person“ (GNCPP) (,,</a:t>
            </a:r>
            <a:r>
              <a:rPr lang="lt-LT" sz="2000" b="1" dirty="0">
                <a:solidFill>
                  <a:prstClr val="black"/>
                </a:solidFill>
                <a:ea typeface="Calibri"/>
                <a:cs typeface="Times New Roman"/>
              </a:rPr>
              <a:t>Dabarties asmeniui reikalingų kompetencijų suteikimas“) projektas.</a:t>
            </a:r>
            <a:endParaRPr lang="lt-LT" sz="2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t-LT" dirty="0" smtClean="0">
                <a:latin typeface="Times New Roman"/>
                <a:ea typeface="Times New Roman"/>
                <a:cs typeface="Times New Roman"/>
              </a:rPr>
              <a:t>Lopšelis-darželis tapo </a:t>
            </a:r>
            <a:r>
              <a:rPr lang="lt-LT" dirty="0">
                <a:latin typeface="Times New Roman"/>
                <a:ea typeface="Times New Roman"/>
                <a:cs typeface="Times New Roman"/>
              </a:rPr>
              <a:t>besimokančia </a:t>
            </a:r>
            <a:r>
              <a:rPr lang="lt-LT" dirty="0" smtClean="0">
                <a:latin typeface="Times New Roman"/>
                <a:ea typeface="Times New Roman"/>
                <a:cs typeface="Times New Roman"/>
              </a:rPr>
              <a:t>organizacija </a:t>
            </a:r>
            <a:r>
              <a:rPr lang="lt-LT" sz="2900" dirty="0" smtClean="0">
                <a:latin typeface="Times New Roman"/>
                <a:ea typeface="Times New Roman"/>
                <a:cs typeface="Times New Roman"/>
              </a:rPr>
              <a:t>(visi lopšelio-darželio </a:t>
            </a:r>
            <a:r>
              <a:rPr lang="lt-LT" sz="2900" dirty="0">
                <a:latin typeface="Times New Roman"/>
                <a:ea typeface="Times New Roman"/>
                <a:cs typeface="Times New Roman"/>
              </a:rPr>
              <a:t>bendruomenės nariai </a:t>
            </a:r>
            <a:r>
              <a:rPr lang="lt-LT" sz="2900" dirty="0" smtClean="0">
                <a:latin typeface="Times New Roman"/>
                <a:ea typeface="Times New Roman"/>
                <a:cs typeface="Times New Roman"/>
              </a:rPr>
              <a:t>buvo </a:t>
            </a:r>
            <a:r>
              <a:rPr lang="lt-LT" sz="2900" dirty="0">
                <a:latin typeface="Times New Roman"/>
                <a:ea typeface="Times New Roman"/>
                <a:cs typeface="Times New Roman"/>
              </a:rPr>
              <a:t>įtraukti į mokymosi </a:t>
            </a:r>
            <a:r>
              <a:rPr lang="lt-LT" sz="2900" dirty="0" smtClean="0">
                <a:latin typeface="Times New Roman"/>
                <a:ea typeface="Times New Roman"/>
                <a:cs typeface="Times New Roman"/>
              </a:rPr>
              <a:t>procesą: </a:t>
            </a:r>
            <a:r>
              <a:rPr lang="lt-LT" sz="2900" dirty="0">
                <a:latin typeface="Times New Roman"/>
                <a:ea typeface="Times New Roman"/>
                <a:cs typeface="Times New Roman"/>
              </a:rPr>
              <a:t>nuolatinis mokymasis, kolegialus problemos sprendimas, gerosios praktikos sklaida, naujų mokymosi formų naudojimas, įdomesnis </a:t>
            </a:r>
            <a:r>
              <a:rPr lang="lt-LT" sz="2900" dirty="0" err="1" smtClean="0">
                <a:latin typeface="Times New Roman"/>
                <a:ea typeface="Times New Roman"/>
                <a:cs typeface="Times New Roman"/>
              </a:rPr>
              <a:t>mokymąsis</a:t>
            </a:r>
            <a:r>
              <a:rPr lang="lt-LT" sz="2900" dirty="0" smtClean="0">
                <a:latin typeface="Times New Roman"/>
                <a:ea typeface="Times New Roman"/>
                <a:cs typeface="Times New Roman"/>
              </a:rPr>
              <a:t>).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t-LT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lt-LT" dirty="0" smtClean="0">
                <a:latin typeface="Times New Roman"/>
                <a:ea typeface="Times New Roman"/>
                <a:cs typeface="Times New Roman"/>
              </a:rPr>
              <a:t>endraudami </a:t>
            </a:r>
            <a:r>
              <a:rPr lang="lt-LT" dirty="0">
                <a:latin typeface="Times New Roman"/>
                <a:ea typeface="Times New Roman"/>
                <a:cs typeface="Times New Roman"/>
              </a:rPr>
              <a:t>ir bendradarbiaudami </a:t>
            </a:r>
            <a:r>
              <a:rPr lang="lt-LT" dirty="0" smtClean="0">
                <a:latin typeface="Times New Roman"/>
                <a:ea typeface="Times New Roman"/>
                <a:cs typeface="Times New Roman"/>
              </a:rPr>
              <a:t>radome </a:t>
            </a:r>
            <a:r>
              <a:rPr lang="lt-LT" dirty="0">
                <a:latin typeface="Times New Roman"/>
                <a:ea typeface="Times New Roman"/>
                <a:cs typeface="Times New Roman"/>
              </a:rPr>
              <a:t>mums aktualių problemų sprendimo </a:t>
            </a:r>
            <a:r>
              <a:rPr lang="lt-LT" dirty="0" smtClean="0">
                <a:latin typeface="Times New Roman"/>
                <a:ea typeface="Times New Roman"/>
                <a:cs typeface="Times New Roman"/>
              </a:rPr>
              <a:t>būdų </a:t>
            </a:r>
            <a:r>
              <a:rPr lang="lt-LT" sz="2900" dirty="0" smtClean="0">
                <a:latin typeface="Times New Roman"/>
                <a:ea typeface="Times New Roman"/>
                <a:cs typeface="Times New Roman"/>
              </a:rPr>
              <a:t>(kurti </a:t>
            </a:r>
            <a:r>
              <a:rPr lang="lt-LT" sz="2900" dirty="0">
                <a:latin typeface="Times New Roman"/>
                <a:ea typeface="Times New Roman"/>
                <a:cs typeface="Times New Roman"/>
              </a:rPr>
              <a:t>inovacijoms palankią aplinką, plėtoti bendruomenės narių kompetencijas ir motyvaciją tikslingai ir efektyviai naudotis moderniomis technologijomis, naudoti įvairias ugdymo </a:t>
            </a:r>
            <a:r>
              <a:rPr lang="lt-LT" sz="2900" dirty="0" smtClean="0">
                <a:latin typeface="Times New Roman"/>
                <a:ea typeface="Times New Roman"/>
                <a:cs typeface="Times New Roman"/>
              </a:rPr>
              <a:t>technikas).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t-LT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lt-LT" dirty="0">
                <a:latin typeface="Times New Roman"/>
                <a:ea typeface="Times New Roman"/>
                <a:cs typeface="Times New Roman"/>
              </a:rPr>
              <a:t>Projektas </a:t>
            </a:r>
            <a:r>
              <a:rPr lang="lt-LT" dirty="0" smtClean="0">
                <a:latin typeface="Times New Roman"/>
                <a:ea typeface="Times New Roman"/>
                <a:cs typeface="Times New Roman"/>
              </a:rPr>
              <a:t>padėjo </a:t>
            </a:r>
            <a:r>
              <a:rPr lang="lt-LT" dirty="0">
                <a:latin typeface="Times New Roman"/>
                <a:ea typeface="Times New Roman"/>
                <a:cs typeface="Times New Roman"/>
              </a:rPr>
              <a:t>įsijungti į aktyvų bendradarbiavimą su kitomis ugdymo įstaigomis, pasidalinti sukaupta savąją gerąja patirtimi, mokytis iš kitų, įgyti naujų žinių, įgūdžių ir gebėjimų kaip efektyviai pereiti nuo tradicinių ugdymosi būdų prie </a:t>
            </a:r>
            <a:r>
              <a:rPr lang="lt-LT" dirty="0" err="1">
                <a:latin typeface="Times New Roman"/>
                <a:ea typeface="Times New Roman"/>
                <a:cs typeface="Times New Roman"/>
              </a:rPr>
              <a:t>inovatyvių</a:t>
            </a:r>
            <a:r>
              <a:rPr lang="lt-LT" dirty="0">
                <a:latin typeface="Times New Roman"/>
                <a:ea typeface="Times New Roman"/>
                <a:cs typeface="Times New Roman"/>
              </a:rPr>
              <a:t>. </a:t>
            </a:r>
            <a:endParaRPr lang="lt-LT" dirty="0">
              <a:latin typeface="Century Schoolbook"/>
              <a:ea typeface="Times New Roman"/>
              <a:cs typeface="Times New Roman"/>
            </a:endParaRPr>
          </a:p>
          <a:p>
            <a:endParaRPr lang="lt-L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31399"/>
            <a:ext cx="38163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Direktore\Desktop\logo simbolika\Geras logotip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39775" cy="5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75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ea typeface="Calibri"/>
                <a:cs typeface="Times New Roman"/>
              </a:rPr>
              <a:t>eTwinning </a:t>
            </a:r>
            <a:r>
              <a:rPr lang="lt-LT" dirty="0">
                <a:solidFill>
                  <a:prstClr val="black"/>
                </a:solidFill>
                <a:ea typeface="Calibri"/>
                <a:cs typeface="Times New Roman"/>
              </a:rPr>
              <a:t>projektai (nuo 2015 m.)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t-LT" dirty="0" smtClean="0">
                <a:solidFill>
                  <a:prstClr val="black"/>
                </a:solidFill>
              </a:rPr>
              <a:t>*</a:t>
            </a:r>
            <a:r>
              <a:rPr lang="lt-LT" dirty="0" err="1" smtClean="0">
                <a:solidFill>
                  <a:prstClr val="black"/>
                </a:solidFill>
              </a:rPr>
              <a:t>eTwinning</a:t>
            </a:r>
            <a:r>
              <a:rPr lang="lt-LT" dirty="0" smtClean="0">
                <a:solidFill>
                  <a:prstClr val="black"/>
                </a:solidFill>
              </a:rPr>
              <a:t> projektus vykdome nuo 2015 m.</a:t>
            </a:r>
          </a:p>
          <a:p>
            <a:pPr marL="0" lvl="0" indent="0">
              <a:buNone/>
            </a:pPr>
            <a:r>
              <a:rPr lang="lt-LT" dirty="0">
                <a:solidFill>
                  <a:prstClr val="black"/>
                </a:solidFill>
              </a:rPr>
              <a:t>*</a:t>
            </a:r>
            <a:r>
              <a:rPr lang="lt-LT" dirty="0" smtClean="0">
                <a:solidFill>
                  <a:prstClr val="black"/>
                </a:solidFill>
              </a:rPr>
              <a:t>Įgyvendinta 30 tarptautinių projektų, 8 -nacionaliniai.</a:t>
            </a:r>
            <a:endParaRPr lang="lt-LT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lt-LT" dirty="0" smtClean="0">
                <a:solidFill>
                  <a:prstClr val="black"/>
                </a:solidFill>
              </a:rPr>
              <a:t>* 35 </a:t>
            </a:r>
            <a:r>
              <a:rPr lang="lt-LT" dirty="0">
                <a:solidFill>
                  <a:prstClr val="black"/>
                </a:solidFill>
              </a:rPr>
              <a:t>proc. </a:t>
            </a:r>
            <a:r>
              <a:rPr lang="lt-LT" dirty="0" smtClean="0">
                <a:solidFill>
                  <a:prstClr val="black"/>
                </a:solidFill>
              </a:rPr>
              <a:t>mokytojų vykdo tarptautinius projektus, 60 proc. – nacionalinius.</a:t>
            </a:r>
            <a:endParaRPr lang="lt-LT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lt-LT" dirty="0" smtClean="0">
                <a:solidFill>
                  <a:prstClr val="black"/>
                </a:solidFill>
              </a:rPr>
              <a:t>* 4 tarptautiniai ir 11 nacionalinių  projektų </a:t>
            </a:r>
            <a:r>
              <a:rPr lang="lt-LT" dirty="0">
                <a:solidFill>
                  <a:prstClr val="black"/>
                </a:solidFill>
              </a:rPr>
              <a:t>įvertinti kokybės ženkleliais.</a:t>
            </a:r>
          </a:p>
          <a:p>
            <a:pPr marL="0" lvl="0" indent="0">
              <a:buNone/>
            </a:pPr>
            <a:r>
              <a:rPr lang="lt-LT" dirty="0" smtClean="0">
                <a:solidFill>
                  <a:prstClr val="black"/>
                </a:solidFill>
              </a:rPr>
              <a:t>*1 pedagogė – </a:t>
            </a:r>
            <a:r>
              <a:rPr lang="lt-LT" dirty="0" err="1" smtClean="0">
                <a:solidFill>
                  <a:prstClr val="black"/>
                </a:solidFill>
              </a:rPr>
              <a:t>mentorė</a:t>
            </a:r>
            <a:r>
              <a:rPr lang="lt-LT" dirty="0" smtClean="0">
                <a:solidFill>
                  <a:prstClr val="black"/>
                </a:solidFill>
              </a:rPr>
              <a:t>.</a:t>
            </a:r>
            <a:endParaRPr lang="lt-LT" dirty="0">
              <a:solidFill>
                <a:prstClr val="black"/>
              </a:solidFill>
            </a:endParaRPr>
          </a:p>
          <a:p>
            <a:endParaRPr lang="lt-LT" dirty="0"/>
          </a:p>
        </p:txBody>
      </p:sp>
      <p:pic>
        <p:nvPicPr>
          <p:cNvPr id="8194" name="Picture 2" descr="C:\Users\Direktore\Desktop\logo simbolika\Geras logotip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539775" cy="5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232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100" b="1" dirty="0" err="1" smtClean="0">
                <a:latin typeface="Times New Roman"/>
                <a:ea typeface="Calibri"/>
              </a:rPr>
              <a:t>Tarpinstitucinė</a:t>
            </a:r>
            <a:r>
              <a:rPr lang="lt-LT" sz="3100" b="1" dirty="0" smtClean="0">
                <a:latin typeface="Times New Roman"/>
                <a:ea typeface="Calibri"/>
              </a:rPr>
              <a:t> partnerystė Lietuva – Latvija</a:t>
            </a:r>
            <a:br>
              <a:rPr lang="lt-LT" sz="3100" b="1" dirty="0" smtClean="0">
                <a:latin typeface="Times New Roman"/>
                <a:ea typeface="Calibri"/>
              </a:rPr>
            </a:br>
            <a:r>
              <a:rPr lang="lt-LT" sz="2000" dirty="0" smtClean="0">
                <a:latin typeface="Times New Roman"/>
                <a:ea typeface="Calibri"/>
              </a:rPr>
              <a:t>Rokiškio lopšelis-darželis ,,Varpelis“ – </a:t>
            </a:r>
            <a:r>
              <a:rPr lang="lt-LT" sz="2000" dirty="0" err="1" smtClean="0">
                <a:latin typeface="Times New Roman"/>
                <a:ea typeface="Calibri"/>
              </a:rPr>
              <a:t>Ludzos</a:t>
            </a:r>
            <a:r>
              <a:rPr lang="lt-LT" sz="2000" dirty="0" smtClean="0">
                <a:latin typeface="Times New Roman"/>
                <a:ea typeface="Calibri"/>
              </a:rPr>
              <a:t> lopšelis-darželis ,,Pasaka“ (,,</a:t>
            </a:r>
            <a:r>
              <a:rPr lang="lt-LT" sz="2000" dirty="0" err="1" smtClean="0">
                <a:latin typeface="Times New Roman"/>
                <a:ea typeface="Calibri"/>
              </a:rPr>
              <a:t>Pasacina</a:t>
            </a:r>
            <a:r>
              <a:rPr lang="lt-LT" sz="2000" dirty="0" smtClean="0">
                <a:latin typeface="Times New Roman"/>
                <a:ea typeface="Calibri"/>
              </a:rPr>
              <a:t>“)</a:t>
            </a:r>
            <a:r>
              <a:rPr lang="lt-LT" dirty="0" smtClean="0">
                <a:latin typeface="Times New Roman"/>
                <a:ea typeface="Calibri"/>
              </a:rPr>
              <a:t/>
            </a:r>
            <a:br>
              <a:rPr lang="lt-LT" dirty="0" smtClean="0">
                <a:latin typeface="Times New Roman"/>
                <a:ea typeface="Calibri"/>
              </a:rPr>
            </a:br>
            <a:endParaRPr lang="lt-LT" sz="31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Bendradarbiavimo sutartis pasirašyta 2013 m.</a:t>
            </a:r>
          </a:p>
          <a:p>
            <a:r>
              <a:rPr lang="lt-LT" dirty="0" smtClean="0"/>
              <a:t>Įvyko </a:t>
            </a:r>
            <a:r>
              <a:rPr lang="lt-LT" dirty="0" smtClean="0"/>
              <a:t>4 </a:t>
            </a:r>
            <a:r>
              <a:rPr lang="lt-LT" dirty="0" smtClean="0"/>
              <a:t>tarptautinės konferencijos, 2 seminarai</a:t>
            </a:r>
          </a:p>
          <a:p>
            <a:r>
              <a:rPr lang="lt-LT" dirty="0" smtClean="0"/>
              <a:t>8 vizitai.</a:t>
            </a:r>
          </a:p>
          <a:p>
            <a:r>
              <a:rPr lang="lt-LT" dirty="0" smtClean="0"/>
              <a:t>Įvyko 4 tarptautiniai ikimokyklinio ugdymo įstaigų darbuotojų vokalinių ansamblių </a:t>
            </a:r>
            <a:r>
              <a:rPr lang="lt-LT" dirty="0" smtClean="0"/>
              <a:t>festivaliai (Rokiškyje, </a:t>
            </a:r>
            <a:r>
              <a:rPr lang="lt-LT" dirty="0" err="1" smtClean="0"/>
              <a:t>Ludzoje</a:t>
            </a:r>
            <a:r>
              <a:rPr lang="lt-LT" dirty="0" smtClean="0"/>
              <a:t>, </a:t>
            </a:r>
            <a:r>
              <a:rPr lang="lt-LT" dirty="0" err="1" smtClean="0"/>
              <a:t>Preili</a:t>
            </a:r>
            <a:r>
              <a:rPr lang="lt-LT" dirty="0" smtClean="0"/>
              <a:t>, Liepojoje).</a:t>
            </a:r>
            <a:endParaRPr lang="lt-LT" dirty="0" smtClean="0"/>
          </a:p>
          <a:p>
            <a:r>
              <a:rPr lang="lt-LT" dirty="0" smtClean="0"/>
              <a:t>Išsiplėtė bendradarbiavimo tinklas: </a:t>
            </a:r>
            <a:r>
              <a:rPr lang="lt-LT" dirty="0" err="1" smtClean="0"/>
              <a:t>Ludza</a:t>
            </a:r>
            <a:r>
              <a:rPr lang="lt-LT" dirty="0" smtClean="0"/>
              <a:t>, </a:t>
            </a:r>
            <a:r>
              <a:rPr lang="lt-LT" dirty="0" err="1" smtClean="0"/>
              <a:t>Rezeknė</a:t>
            </a:r>
            <a:r>
              <a:rPr lang="lt-LT" dirty="0" smtClean="0"/>
              <a:t>, </a:t>
            </a:r>
            <a:r>
              <a:rPr lang="lt-LT" dirty="0" err="1" smtClean="0"/>
              <a:t>Agluona</a:t>
            </a:r>
            <a:r>
              <a:rPr lang="lt-LT" dirty="0" smtClean="0"/>
              <a:t>, </a:t>
            </a:r>
            <a:r>
              <a:rPr lang="lt-LT" dirty="0" err="1" smtClean="0"/>
              <a:t>Preili</a:t>
            </a:r>
            <a:r>
              <a:rPr lang="lt-LT" dirty="0" smtClean="0"/>
              <a:t>, Liepoja, Mažeikiai, Utena.</a:t>
            </a:r>
            <a:endParaRPr lang="lt-LT" dirty="0"/>
          </a:p>
        </p:txBody>
      </p:sp>
      <p:pic>
        <p:nvPicPr>
          <p:cNvPr id="9218" name="Picture 2" descr="C:\Users\Direktore\Desktop\logo simbolika\Geras logotip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39775" cy="5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71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Smeigtukas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961</Words>
  <Application>Microsoft Office PowerPoint</Application>
  <PresentationFormat>Demonstracija ekrane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3" baseType="lpstr">
      <vt:lpstr>Office tema</vt:lpstr>
      <vt:lpstr>ROKIŠKIO LOPŠELIO-DARŽELIO ,,VARPELIS“ TARPTAUTINIO BENDRADARBIAVIMO PATIRTIS</vt:lpstr>
      <vt:lpstr>COMENIUS daugiašalės mokyklų partnerystės projektas Nr. LLP-COM-DP-2013-LT-00291 ,,Science and  Prie-School Education as a Field of Pedagogical Innovation“ 2012-2014 m.</vt:lpstr>
      <vt:lpstr>COMENIUS daugiašalės mokyklų   partnerystės projektas Nr. LLP-COM-DP-2013-LT-00291 ,,Science and  Prie-School Education as a Field of Pedagogical Innovation“</vt:lpstr>
      <vt:lpstr>          COMENIUS daugiašalės mokyklų partnerystės projektas     Nr. LLP-COM-DP-2013-LT-00291 ,,Science and  Prie-School Education as a Field of Pedagogical Innovation“</vt:lpstr>
      <vt:lpstr>Erasmus+ KA2 pagrindinio veiksmo suaugusiųjų švietimo sektoriaus strateginės partnerystės projekto Nr. 2015-1-LT01-KA204-013493„Granting the Necessary Competencies for the Present Person“ (GNCPP) (,,Dabarties asmeniui reikalingų kompetencijų suteikimas“) projektas. </vt:lpstr>
      <vt:lpstr>   Erasmus+ KA2 pagrindinio veiksmo suaugusiųjų švietimo    sektoriaus strateginės partnerystės projekto Nr. 2015-1-LT01-KA204-013493„Granting the Necessary Competencies for the Present Person“ (GNCPP) (,,Dabarties asmeniui reikalingų kompetencijų suteikimas“) projektas 2015-2017 m. m.</vt:lpstr>
      <vt:lpstr>Erasmus+ KA2 pagrindinio veiksmo suaugusiųjų švietimo sektoriaus strateginės partnerystės projekto Nr. 2015-1-LT01-KA204-013493„Granting the Necessary Competencies for the Present Person“ (GNCPP) (,,Dabarties asmeniui reikalingų kompetencijų suteikimas“) projektas.</vt:lpstr>
      <vt:lpstr>eTwinning projektai (nuo 2015 m.)</vt:lpstr>
      <vt:lpstr>Tarpinstitucinė partnerystė Lietuva – Latvija Rokiškio lopšelis-darželis ,,Varpelis“ – Ludzos lopšelis-darželis ,,Pasaka“ (,,Pasacina“) </vt:lpstr>
      <vt:lpstr>Tarptautinis Suomijos LUMA centro projektas ,,StarT“ (2016-2017 m. m.)</vt:lpstr>
      <vt:lpstr>,,Say hello to the World“ (,,Pasakyk pasauliui labas“) projektas 2017 m. 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ROKIŠKIO LOPŠELIO-DARŽELIO ,,VARPELIS“ TARPTAUTINIO BENDRADARBIAVIMO PATIRTIS</dc:title>
  <dc:creator>Direktore</dc:creator>
  <cp:lastModifiedBy>Direktore</cp:lastModifiedBy>
  <cp:revision>24</cp:revision>
  <dcterms:created xsi:type="dcterms:W3CDTF">2017-09-15T08:54:53Z</dcterms:created>
  <dcterms:modified xsi:type="dcterms:W3CDTF">2017-09-20T13:08:06Z</dcterms:modified>
</cp:coreProperties>
</file>