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  <p:sldMasterId id="2147483672" r:id="rId2"/>
    <p:sldMasterId id="2147483692" r:id="rId3"/>
  </p:sldMasterIdLst>
  <p:sldIdLst>
    <p:sldId id="256" r:id="rId4"/>
    <p:sldId id="259" r:id="rId5"/>
    <p:sldId id="258" r:id="rId6"/>
    <p:sldId id="257" r:id="rId7"/>
  </p:sldIdLst>
  <p:sldSz cx="9906000" cy="6858000" type="A4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6F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862" autoAdjust="0"/>
    <p:restoredTop sz="94660"/>
  </p:normalViewPr>
  <p:slideViewPr>
    <p:cSldViewPr snapToGrid="0">
      <p:cViewPr>
        <p:scale>
          <a:sx n="125" d="100"/>
          <a:sy n="125" d="100"/>
        </p:scale>
        <p:origin x="-912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i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04862" y="2115239"/>
            <a:ext cx="3950018" cy="36718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 smtClean="0"/>
              <a:t>Paan</a:t>
            </a:r>
            <a:r>
              <a:rPr lang="lt-LT" dirty="0" err="1" smtClean="0"/>
              <a:t>traštė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804863" y="1190759"/>
            <a:ext cx="4666368" cy="110807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P</a:t>
            </a:r>
            <a:r>
              <a:rPr lang="lt-LT" dirty="0" err="1" smtClean="0"/>
              <a:t>ristatymo</a:t>
            </a:r>
            <a:r>
              <a:rPr lang="lt-LT" dirty="0" smtClean="0"/>
              <a:t> p</a:t>
            </a:r>
            <a:r>
              <a:rPr lang="en-US" dirty="0" err="1" smtClean="0"/>
              <a:t>avadinimas</a:t>
            </a:r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518029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traipos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err="1" smtClean="0"/>
              <a:t>Temos</a:t>
            </a:r>
            <a:r>
              <a:rPr lang="en-US" dirty="0" smtClean="0"/>
              <a:t> </a:t>
            </a:r>
            <a:r>
              <a:rPr lang="en-US" dirty="0" err="1" smtClean="0"/>
              <a:t>pavadinimas</a:t>
            </a:r>
            <a:endParaRPr lang="lt-LT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81039" y="1320800"/>
            <a:ext cx="8543925" cy="335280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 baseline="0"/>
            </a:lvl2pPr>
          </a:lstStyle>
          <a:p>
            <a:pPr defTabSz="496888" fontAlgn="base">
              <a:spcBef>
                <a:spcPct val="0"/>
              </a:spcBef>
              <a:spcAft>
                <a:spcPct val="0"/>
              </a:spcAft>
            </a:pPr>
            <a:r>
              <a:rPr lang="lt-LT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Tekstas</a:t>
            </a:r>
          </a:p>
          <a:p>
            <a:pPr defTabSz="496888" fontAlgn="base">
              <a:spcBef>
                <a:spcPct val="0"/>
              </a:spcBef>
              <a:spcAft>
                <a:spcPct val="0"/>
              </a:spcAft>
            </a:pPr>
            <a:endParaRPr lang="lt-LT" altLang="lt-LT" sz="1800" dirty="0" smtClean="0">
              <a:solidFill>
                <a:srgbClr val="767676"/>
              </a:solidFill>
              <a:latin typeface="Calibri" pitchFamily="34" charset="0"/>
              <a:ea typeface="MS PGothic" pitchFamily="34" charset="-128"/>
            </a:endParaRPr>
          </a:p>
          <a:p>
            <a:pPr defTabSz="496888" fontAlgn="base">
              <a:spcBef>
                <a:spcPct val="0"/>
              </a:spcBef>
              <a:spcAft>
                <a:spcPct val="0"/>
              </a:spcAft>
            </a:pPr>
            <a:r>
              <a:rPr lang="en-US" altLang="lt-LT" sz="1800" dirty="0" err="1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Šrifto</a:t>
            </a:r>
            <a:r>
              <a:rPr lang="en-US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 </a:t>
            </a:r>
            <a:r>
              <a:rPr lang="en-US" altLang="lt-LT" sz="1800" dirty="0" err="1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dydžiai</a:t>
            </a:r>
            <a:r>
              <a:rPr lang="en-US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:</a:t>
            </a:r>
          </a:p>
          <a:p>
            <a:pPr defTabSz="496888" fontAlgn="base">
              <a:spcBef>
                <a:spcPct val="0"/>
              </a:spcBef>
              <a:spcAft>
                <a:spcPct val="0"/>
              </a:spcAft>
            </a:pPr>
            <a:r>
              <a:rPr lang="en-US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-</a:t>
            </a:r>
            <a:r>
              <a:rPr lang="en-US" altLang="lt-LT" sz="1800" dirty="0" err="1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pavadinimui</a:t>
            </a:r>
            <a:r>
              <a:rPr lang="en-US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/</a:t>
            </a:r>
            <a:r>
              <a:rPr lang="en-US" altLang="lt-LT" sz="1800" dirty="0" err="1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temai</a:t>
            </a:r>
            <a:r>
              <a:rPr lang="en-US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 – Calibri Bold 24pt.</a:t>
            </a:r>
          </a:p>
          <a:p>
            <a:pPr defTabSz="496888" fontAlgn="base">
              <a:spcBef>
                <a:spcPct val="0"/>
              </a:spcBef>
              <a:spcAft>
                <a:spcPct val="0"/>
              </a:spcAft>
            </a:pPr>
            <a:r>
              <a:rPr lang="en-US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-</a:t>
            </a:r>
            <a:r>
              <a:rPr lang="en-US" altLang="lt-LT" sz="1800" dirty="0" err="1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teksto</a:t>
            </a:r>
            <a:r>
              <a:rPr lang="en-US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 </a:t>
            </a:r>
            <a:r>
              <a:rPr lang="en-US" altLang="lt-LT" sz="1800" dirty="0" err="1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rašymui</a:t>
            </a:r>
            <a:r>
              <a:rPr lang="en-US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 – Calibri Normal 18pt.</a:t>
            </a:r>
          </a:p>
        </p:txBody>
      </p:sp>
    </p:spTree>
    <p:extLst>
      <p:ext uri="{BB962C8B-B14F-4D97-AF65-F5344CB8AC3E}">
        <p14:creationId xmlns:p14="http://schemas.microsoft.com/office/powerpoint/2010/main" val="1190293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eksto stulpeliais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 smtClean="0"/>
              <a:t>Temos</a:t>
            </a:r>
            <a:r>
              <a:rPr lang="en-US" dirty="0" smtClean="0"/>
              <a:t> </a:t>
            </a:r>
            <a:r>
              <a:rPr lang="en-US" dirty="0" err="1" smtClean="0"/>
              <a:t>pavadinimas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81037" y="1224492"/>
            <a:ext cx="4189413" cy="4351338"/>
          </a:xfrm>
        </p:spPr>
        <p:txBody>
          <a:bodyPr/>
          <a:lstStyle>
            <a:lvl1pPr>
              <a:defRPr/>
            </a:lvl1pPr>
            <a:lvl2pPr>
              <a:defRPr/>
            </a:lvl2pPr>
          </a:lstStyle>
          <a:p>
            <a:pPr lvl="0"/>
            <a:r>
              <a:rPr lang="en-US" dirty="0" err="1" smtClean="0"/>
              <a:t>Tekstas</a:t>
            </a:r>
            <a:endParaRPr lang="en-US" dirty="0" smtClean="0"/>
          </a:p>
          <a:p>
            <a:pPr lvl="1"/>
            <a:r>
              <a:rPr lang="en-US" dirty="0" err="1" smtClean="0"/>
              <a:t>Tekstas</a:t>
            </a:r>
            <a:endParaRPr lang="en-US" dirty="0" smtClean="0"/>
          </a:p>
          <a:p>
            <a:pPr lvl="2"/>
            <a:r>
              <a:rPr lang="en-US" dirty="0" err="1" smtClean="0"/>
              <a:t>Tekstas</a:t>
            </a:r>
            <a:endParaRPr lang="en-US" dirty="0" smtClean="0"/>
          </a:p>
          <a:p>
            <a:pPr lvl="3"/>
            <a:r>
              <a:rPr lang="en-US" dirty="0" err="1" smtClean="0"/>
              <a:t>Tekstas</a:t>
            </a:r>
            <a:endParaRPr lang="en-US" dirty="0" smtClean="0"/>
          </a:p>
          <a:p>
            <a:pPr lvl="4"/>
            <a:r>
              <a:rPr lang="en-US" dirty="0" err="1" smtClean="0"/>
              <a:t>Tekstas</a:t>
            </a:r>
            <a:endParaRPr lang="lt-LT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035551" y="1224492"/>
            <a:ext cx="4189413" cy="4351338"/>
          </a:xfrm>
        </p:spPr>
        <p:txBody>
          <a:bodyPr/>
          <a:lstStyle/>
          <a:p>
            <a:pPr lvl="0"/>
            <a:r>
              <a:rPr lang="en-US" dirty="0" err="1" smtClean="0"/>
              <a:t>Tekstas</a:t>
            </a:r>
            <a:endParaRPr lang="en-US" dirty="0" smtClean="0"/>
          </a:p>
          <a:p>
            <a:pPr lvl="1"/>
            <a:r>
              <a:rPr lang="en-US" dirty="0" err="1" smtClean="0"/>
              <a:t>Tekstas</a:t>
            </a:r>
            <a:endParaRPr lang="en-US" dirty="0" smtClean="0"/>
          </a:p>
          <a:p>
            <a:pPr lvl="2"/>
            <a:r>
              <a:rPr lang="en-US" dirty="0" err="1" smtClean="0"/>
              <a:t>Tekstas</a:t>
            </a:r>
            <a:endParaRPr lang="en-US" dirty="0" smtClean="0"/>
          </a:p>
          <a:p>
            <a:pPr lvl="3"/>
            <a:r>
              <a:rPr lang="en-US" dirty="0" err="1" smtClean="0"/>
              <a:t>Tekstas</a:t>
            </a:r>
            <a:endParaRPr lang="en-US" dirty="0" smtClean="0"/>
          </a:p>
          <a:p>
            <a:pPr lvl="4"/>
            <a:r>
              <a:rPr lang="en-US" dirty="0" err="1" smtClean="0"/>
              <a:t>Tekstas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568696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otraukų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681038" y="1109134"/>
            <a:ext cx="4596075" cy="29670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 err="1" smtClean="0"/>
              <a:t>Nuotrauka</a:t>
            </a:r>
            <a:endParaRPr lang="lt-LT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5413933" y="1109134"/>
            <a:ext cx="3811032" cy="421607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 err="1" smtClean="0"/>
              <a:t>Nuotrauka</a:t>
            </a:r>
            <a:endParaRPr lang="lt-LT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 hasCustomPrompt="1"/>
          </p:nvPr>
        </p:nvSpPr>
        <p:spPr>
          <a:xfrm>
            <a:off x="681037" y="4237782"/>
            <a:ext cx="4607083" cy="233743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 err="1" smtClean="0"/>
              <a:t>Nuotrauka</a:t>
            </a:r>
            <a:endParaRPr lang="lt-LT" dirty="0"/>
          </a:p>
        </p:txBody>
      </p:sp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 smtClean="0"/>
              <a:t>Temos</a:t>
            </a:r>
            <a:r>
              <a:rPr lang="en-US" dirty="0" smtClean="0"/>
              <a:t> </a:t>
            </a:r>
            <a:r>
              <a:rPr lang="en-US" dirty="0" err="1" smtClean="0"/>
              <a:t>pavadinimas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8053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o ir grafik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 smtClean="0"/>
              <a:t>Temos</a:t>
            </a:r>
            <a:r>
              <a:rPr lang="en-US" dirty="0" smtClean="0"/>
              <a:t> </a:t>
            </a:r>
            <a:r>
              <a:rPr lang="en-US" dirty="0" err="1" smtClean="0"/>
              <a:t>pavadinimas</a:t>
            </a:r>
            <a:endParaRPr lang="lt-LT" dirty="0"/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13" hasCustomPrompt="1"/>
          </p:nvPr>
        </p:nvSpPr>
        <p:spPr>
          <a:xfrm>
            <a:off x="681039" y="2162707"/>
            <a:ext cx="8543925" cy="3494087"/>
          </a:xfrm>
        </p:spPr>
        <p:txBody>
          <a:bodyPr/>
          <a:lstStyle>
            <a:lvl1pPr marL="0" indent="0" algn="l">
              <a:buNone/>
              <a:defRPr/>
            </a:lvl1pPr>
          </a:lstStyle>
          <a:p>
            <a:r>
              <a:rPr lang="en-US" dirty="0" err="1" smtClean="0"/>
              <a:t>Grafikas</a:t>
            </a:r>
            <a:endParaRPr lang="lt-LT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81038" y="1379009"/>
            <a:ext cx="6935920" cy="5381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err="1" smtClean="0"/>
              <a:t>Tekstas</a:t>
            </a:r>
            <a:r>
              <a:rPr lang="en-US" dirty="0" smtClean="0"/>
              <a:t> 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867195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o ir nuotraukos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 smtClean="0"/>
              <a:t>Temos</a:t>
            </a:r>
            <a:r>
              <a:rPr lang="en-US" dirty="0" smtClean="0"/>
              <a:t> </a:t>
            </a:r>
            <a:r>
              <a:rPr lang="en-US" dirty="0" err="1" smtClean="0"/>
              <a:t>pavadinimas</a:t>
            </a:r>
            <a:endParaRPr lang="lt-LT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3851302" y="1227772"/>
            <a:ext cx="5373662" cy="435176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 err="1" smtClean="0"/>
              <a:t>Nuotrauka</a:t>
            </a:r>
            <a:endParaRPr lang="lt-LT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81039" y="1227141"/>
            <a:ext cx="2906448" cy="4910137"/>
          </a:xfrm>
        </p:spPr>
        <p:txBody>
          <a:bodyPr/>
          <a:lstStyle/>
          <a:p>
            <a:pPr lvl="0"/>
            <a:r>
              <a:rPr lang="en-US" dirty="0" err="1" smtClean="0"/>
              <a:t>Tekstas</a:t>
            </a:r>
            <a:endParaRPr lang="en-US" dirty="0" smtClean="0"/>
          </a:p>
          <a:p>
            <a:pPr lvl="1"/>
            <a:r>
              <a:rPr lang="en-US" dirty="0" err="1" smtClean="0"/>
              <a:t>Tekstas</a:t>
            </a:r>
            <a:endParaRPr lang="en-US" dirty="0" smtClean="0"/>
          </a:p>
          <a:p>
            <a:pPr lvl="2"/>
            <a:r>
              <a:rPr lang="en-US" dirty="0" err="1" smtClean="0"/>
              <a:t>Tekstas</a:t>
            </a:r>
            <a:endParaRPr lang="en-US" dirty="0" smtClean="0"/>
          </a:p>
          <a:p>
            <a:pPr lvl="3"/>
            <a:r>
              <a:rPr lang="en-US" dirty="0" err="1" smtClean="0"/>
              <a:t>Tekstas</a:t>
            </a:r>
            <a:endParaRPr lang="en-US" dirty="0" smtClean="0"/>
          </a:p>
          <a:p>
            <a:pPr lvl="4"/>
            <a:r>
              <a:rPr lang="en-US" dirty="0" err="1" smtClean="0"/>
              <a:t>Tekstas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353511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eksto ir grafik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 smtClean="0"/>
              <a:t>Temos</a:t>
            </a:r>
            <a:r>
              <a:rPr lang="en-US" dirty="0" smtClean="0"/>
              <a:t> </a:t>
            </a:r>
            <a:r>
              <a:rPr lang="en-US" dirty="0" err="1" smtClean="0"/>
              <a:t>pavadinimas</a:t>
            </a:r>
            <a:endParaRPr lang="lt-LT" dirty="0"/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13" hasCustomPrompt="1"/>
          </p:nvPr>
        </p:nvSpPr>
        <p:spPr>
          <a:xfrm>
            <a:off x="681039" y="2306641"/>
            <a:ext cx="6922161" cy="3494087"/>
          </a:xfrm>
        </p:spPr>
        <p:txBody>
          <a:bodyPr/>
          <a:lstStyle>
            <a:lvl1pPr marL="0" indent="0" algn="l">
              <a:buNone/>
              <a:defRPr/>
            </a:lvl1pPr>
          </a:lstStyle>
          <a:p>
            <a:r>
              <a:rPr lang="en-US" dirty="0" err="1" smtClean="0"/>
              <a:t>Grafikas</a:t>
            </a:r>
            <a:endParaRPr lang="lt-LT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81038" y="1768476"/>
            <a:ext cx="6935920" cy="5381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err="1" smtClean="0"/>
              <a:t>Tekstas</a:t>
            </a:r>
            <a:r>
              <a:rPr lang="en-US" dirty="0" smtClean="0"/>
              <a:t> 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839798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lutinė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5228169" y="5577840"/>
            <a:ext cx="2431785" cy="8229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aseline="0">
                <a:solidFill>
                  <a:srgbClr val="7D6F6C"/>
                </a:solidFill>
              </a:defRPr>
            </a:lvl1pPr>
          </a:lstStyle>
          <a:p>
            <a:r>
              <a:rPr lang="en-US" dirty="0" err="1" smtClean="0"/>
              <a:t>Organizatoriaus</a:t>
            </a:r>
            <a:r>
              <a:rPr lang="en-US" dirty="0" smtClean="0"/>
              <a:t> </a:t>
            </a:r>
            <a:r>
              <a:rPr lang="en-US" dirty="0" err="1" smtClean="0"/>
              <a:t>logotipas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385359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:\Users\User\Desktop\FINMIN Prezentacija\ESFIVP-logotipo naudojimo vadovas-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-71462"/>
            <a:ext cx="9906000" cy="6877050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9" y="365129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9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4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BF3BB-EB1B-48D4-A124-296D8DDFE6E0}" type="datetimeFigureOut">
              <a:rPr lang="lt-LT" smtClean="0"/>
              <a:pPr/>
              <a:t>2020-06-22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4" y="6356354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4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56EC1-65C8-4B69-8E4C-90A262855C30}" type="slidenum">
              <a:rPr lang="lt-LT" smtClean="0"/>
              <a:pPr/>
              <a:t>‹#›</a:t>
            </a:fld>
            <a:endParaRPr lang="lt-LT"/>
          </a:p>
        </p:txBody>
      </p:sp>
      <p:pic>
        <p:nvPicPr>
          <p:cNvPr id="8" name="Picture 4" descr="C:\Users\User\Desktop\FINMIN Prezentacija\ESFIVP-logotipo naudojimo vadovas-02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-71462"/>
            <a:ext cx="9906000" cy="68770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53331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92"/>
            <a:ext cx="9928301" cy="685933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9" y="320040"/>
            <a:ext cx="8543925" cy="538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err="1" smtClean="0"/>
              <a:t>Temos</a:t>
            </a:r>
            <a:r>
              <a:rPr lang="en-US" dirty="0" smtClean="0"/>
              <a:t> </a:t>
            </a:r>
            <a:r>
              <a:rPr lang="en-US" dirty="0" err="1" smtClean="0"/>
              <a:t>pavadinimas</a:t>
            </a:r>
            <a:endParaRPr lang="lt-L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9" y="1203536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err="1" smtClean="0"/>
              <a:t>Tekstas</a:t>
            </a:r>
            <a:endParaRPr lang="en-US" dirty="0" smtClean="0"/>
          </a:p>
          <a:p>
            <a:pPr lvl="1"/>
            <a:r>
              <a:rPr lang="en-US" dirty="0" err="1" smtClean="0"/>
              <a:t>Tekstas</a:t>
            </a:r>
            <a:endParaRPr lang="en-US" dirty="0" smtClean="0"/>
          </a:p>
          <a:p>
            <a:pPr lvl="2"/>
            <a:r>
              <a:rPr lang="en-US" dirty="0" err="1" smtClean="0"/>
              <a:t>Tekstas</a:t>
            </a:r>
            <a:endParaRPr lang="en-US" dirty="0" smtClean="0"/>
          </a:p>
          <a:p>
            <a:pPr lvl="3"/>
            <a:r>
              <a:rPr lang="en-US" dirty="0" err="1" smtClean="0"/>
              <a:t>Tekstas</a:t>
            </a:r>
            <a:endParaRPr lang="en-US" dirty="0" smtClean="0"/>
          </a:p>
          <a:p>
            <a:pPr lvl="4"/>
            <a:r>
              <a:rPr lang="en-US" dirty="0" err="1" smtClean="0"/>
              <a:t>Tekstas</a:t>
            </a:r>
            <a:endParaRPr lang="lt-L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89D37-8DCC-4B90-9989-088660BA936B}" type="datetimeFigureOut">
              <a:rPr lang="lt-LT" smtClean="0"/>
              <a:pPr/>
              <a:t>2020-06-22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4" y="6356353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68689-5B76-426F-80A9-6DBB66434ACD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87548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6" r:id="rId2"/>
    <p:sldLayoutId id="2147483678" r:id="rId3"/>
    <p:sldLayoutId id="2147483679" r:id="rId4"/>
    <p:sldLayoutId id="2147483704" r:id="rId5"/>
    <p:sldLayoutId id="2147483717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rgbClr val="7D6F6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rgbClr val="7D6F6C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7D6F6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7D6F6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7D6F6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7D6F6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" y="9144"/>
            <a:ext cx="9899904" cy="6839712"/>
          </a:xfrm>
          <a:prstGeom prst="rect">
            <a:avLst/>
          </a:prstGeom>
        </p:spPr>
      </p:pic>
      <p:sp>
        <p:nvSpPr>
          <p:cNvPr id="8" name="Turinio vietos rezervavimo ženklas 2"/>
          <p:cNvSpPr txBox="1">
            <a:spLocks/>
          </p:cNvSpPr>
          <p:nvPr userDrawn="1"/>
        </p:nvSpPr>
        <p:spPr>
          <a:xfrm>
            <a:off x="495300" y="1600201"/>
            <a:ext cx="8915400" cy="298092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lt-LT" altLang="lt-LT" sz="2800" b="1" dirty="0" smtClean="0">
              <a:solidFill>
                <a:srgbClr val="767676"/>
              </a:solidFill>
              <a:latin typeface="Calibri" pitchFamily="34" charset="0"/>
              <a:ea typeface="MS PGothic" pitchFamily="34" charset="-128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lt-LT" altLang="lt-LT" sz="2800" b="1" dirty="0" smtClean="0">
              <a:solidFill>
                <a:srgbClr val="767676"/>
              </a:solidFill>
              <a:latin typeface="Calibri" pitchFamily="34" charset="0"/>
              <a:ea typeface="MS PGothic" pitchFamily="34" charset="-128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lt-LT" altLang="lt-LT" sz="2800" b="1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AČIŪ UŽ DĖMESĮ</a:t>
            </a:r>
            <a:endParaRPr lang="lt-LT" sz="2800" dirty="0"/>
          </a:p>
        </p:txBody>
      </p:sp>
    </p:spTree>
    <p:extLst>
      <p:ext uri="{BB962C8B-B14F-4D97-AF65-F5344CB8AC3E}">
        <p14:creationId xmlns:p14="http://schemas.microsoft.com/office/powerpoint/2010/main" val="1984658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4861" y="2115238"/>
            <a:ext cx="8581510" cy="2809301"/>
          </a:xfrm>
        </p:spPr>
        <p:txBody>
          <a:bodyPr>
            <a:normAutofit/>
          </a:bodyPr>
          <a:lstStyle/>
          <a:p>
            <a:r>
              <a:rPr lang="lt-LT" dirty="0" smtClean="0"/>
              <a:t>Bendra projekto vertė 74272,8 EUR. Iš jų: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lt-LT" dirty="0" smtClean="0"/>
              <a:t>Klimato kaitos programos lėšos 59418,24 </a:t>
            </a:r>
            <a:r>
              <a:rPr lang="lt-LT" dirty="0" err="1" smtClean="0"/>
              <a:t>Eur</a:t>
            </a:r>
            <a:r>
              <a:rPr lang="lt-LT" dirty="0" smtClean="0"/>
              <a:t>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lt-LT" dirty="0" smtClean="0"/>
              <a:t>Savivaldybės lėšomis 14854,56 </a:t>
            </a:r>
            <a:r>
              <a:rPr lang="lt-LT" dirty="0" err="1" smtClean="0"/>
              <a:t>Eur</a:t>
            </a:r>
            <a:r>
              <a:rPr lang="lt-LT" dirty="0" smtClean="0"/>
              <a:t>.</a:t>
            </a:r>
          </a:p>
          <a:p>
            <a:r>
              <a:rPr lang="lt-LT" dirty="0"/>
              <a:t>Finansuojama iš </a:t>
            </a:r>
            <a:r>
              <a:rPr lang="lt-LT" dirty="0" smtClean="0"/>
              <a:t>Klimato kaitos programos</a:t>
            </a:r>
          </a:p>
          <a:p>
            <a:r>
              <a:rPr lang="lt-LT" dirty="0"/>
              <a:t>Projekto vykdytojas – Rokiškio rajono savivaldybės administracija</a:t>
            </a:r>
          </a:p>
          <a:p>
            <a:endParaRPr lang="lt-LT" dirty="0" smtClean="0"/>
          </a:p>
          <a:p>
            <a:endParaRPr lang="lt-LT" dirty="0" smtClean="0"/>
          </a:p>
          <a:p>
            <a:endParaRPr lang="lt-LT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874" y="663817"/>
            <a:ext cx="8916868" cy="1108074"/>
          </a:xfrm>
        </p:spPr>
        <p:txBody>
          <a:bodyPr>
            <a:normAutofit fontScale="90000"/>
          </a:bodyPr>
          <a:lstStyle/>
          <a:p>
            <a:r>
              <a:rPr lang="lt-LT" dirty="0" smtClean="0"/>
              <a:t>,,Atsinaujinančių energijos šaltinių diegimas ROKIŠKIO JUOZO TUMO –VAIŽGANTO GIMNAZIJOJE (M.Riomerio g. 1, Rokiškis)‘‘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62453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Projekto tikslas ir trumpas aprašymas</a:t>
            </a:r>
            <a:endParaRPr lang="en-GB" dirty="0"/>
          </a:p>
        </p:txBody>
      </p:sp>
      <p:sp>
        <p:nvSpPr>
          <p:cNvPr id="5" name="Turinio vietos rezervavimo ženklas 2"/>
          <p:cNvSpPr txBox="1">
            <a:spLocks/>
          </p:cNvSpPr>
          <p:nvPr/>
        </p:nvSpPr>
        <p:spPr>
          <a:xfrm>
            <a:off x="457200" y="1600201"/>
            <a:ext cx="8229600" cy="3629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t-LT" dirty="0"/>
          </a:p>
        </p:txBody>
      </p:sp>
      <p:sp>
        <p:nvSpPr>
          <p:cNvPr id="7" name="TextBox 6"/>
          <p:cNvSpPr txBox="1"/>
          <p:nvPr/>
        </p:nvSpPr>
        <p:spPr>
          <a:xfrm>
            <a:off x="563880" y="1059180"/>
            <a:ext cx="77343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/>
              <a:t>        </a:t>
            </a:r>
            <a:endParaRPr lang="lt-LT" dirty="0" smtClean="0"/>
          </a:p>
          <a:p>
            <a:pPr algn="just"/>
            <a:r>
              <a:rPr lang="lt-LT" dirty="0"/>
              <a:t>P</a:t>
            </a:r>
            <a:r>
              <a:rPr lang="lt-LT" dirty="0" smtClean="0"/>
              <a:t>rojekto </a:t>
            </a:r>
            <a:r>
              <a:rPr lang="lt-LT" dirty="0"/>
              <a:t>tikslas – tausoti aplinką, mažinti išmetamų dujų kiekį, prisidėti prie atsinaujinančių energijos išteklių vartojimo skatinimo bei pačios aplinkos taršos mažinimo ir sutaupyti nemenką dalį lėšų</a:t>
            </a:r>
            <a:r>
              <a:rPr lang="lt-LT" dirty="0" smtClean="0"/>
              <a:t>.</a:t>
            </a:r>
            <a:r>
              <a:rPr lang="lt-LT" dirty="0"/>
              <a:t> </a:t>
            </a:r>
            <a:r>
              <a:rPr lang="lt-LT" dirty="0" smtClean="0"/>
              <a:t>Saulės fotovoltinė elektrinė </a:t>
            </a:r>
            <a:r>
              <a:rPr lang="lt-LT" dirty="0"/>
              <a:t>atlieka ir edukacinę funkciją: mokiniai supažindinami su ekologiška elektros energijos gamyba, apie atsinaujinančių energijos išteklių panaudojimą, apie taršos aplinkai sumažinimą. </a:t>
            </a:r>
            <a:endParaRPr lang="lt-LT" dirty="0" smtClean="0"/>
          </a:p>
          <a:p>
            <a:pPr algn="just"/>
            <a:r>
              <a:rPr lang="lt-LT" dirty="0" smtClean="0"/>
              <a:t>Ant Rokiškio </a:t>
            </a:r>
            <a:r>
              <a:rPr lang="lt-LT" dirty="0"/>
              <a:t>Juozo Tumo - Vaižganto gimnazijos (M. Riomerio g. 1, Rokiškis)</a:t>
            </a:r>
            <a:r>
              <a:rPr lang="lt-LT" dirty="0" smtClean="0"/>
              <a:t> sutapdintų priestatų stogų </a:t>
            </a:r>
            <a:r>
              <a:rPr lang="lt-LT" dirty="0"/>
              <a:t>numatoma </a:t>
            </a:r>
            <a:r>
              <a:rPr lang="lt-LT" dirty="0" smtClean="0"/>
              <a:t>įrengti </a:t>
            </a:r>
            <a:r>
              <a:rPr lang="lt-LT" dirty="0"/>
              <a:t>85kW galios </a:t>
            </a:r>
            <a:r>
              <a:rPr lang="lt-LT" dirty="0" smtClean="0"/>
              <a:t>fotovoltinę elektrinę. Planuojama metinė elektrinės energijos gamybos apimtis </a:t>
            </a:r>
            <a:r>
              <a:rPr lang="lt-LT" dirty="0"/>
              <a:t>–</a:t>
            </a:r>
            <a:r>
              <a:rPr lang="lt-LT" dirty="0" smtClean="0"/>
              <a:t> 83207kWh. Šiuo metu mokyklos iš tinklo suvartojamas metinis elektros energijos kiekis </a:t>
            </a:r>
            <a:r>
              <a:rPr lang="lt-LT" dirty="0"/>
              <a:t>– </a:t>
            </a:r>
            <a:r>
              <a:rPr lang="lt-LT" dirty="0" smtClean="0"/>
              <a:t>93333kWh. Mokyklos išmetamų šiltnamio efektą sukeliančių dujų metinis kiekis </a:t>
            </a:r>
            <a:r>
              <a:rPr lang="lt-LT" dirty="0"/>
              <a:t>–</a:t>
            </a:r>
            <a:r>
              <a:rPr lang="lt-LT" dirty="0" smtClean="0"/>
              <a:t> 65,986 t/m, po elektrinės įdiegimo</a:t>
            </a:r>
            <a:r>
              <a:rPr lang="lt-LT" dirty="0"/>
              <a:t> </a:t>
            </a:r>
            <a:r>
              <a:rPr lang="lt-LT" dirty="0" smtClean="0"/>
              <a:t>planuojamas išmetamų </a:t>
            </a:r>
            <a:r>
              <a:rPr lang="lt-LT" dirty="0"/>
              <a:t>šiltnamio efektą sukeliančių dujų </a:t>
            </a:r>
            <a:r>
              <a:rPr lang="lt-LT" dirty="0" smtClean="0"/>
              <a:t>kiekis – 7,159 </a:t>
            </a:r>
            <a:r>
              <a:rPr lang="lt-LT" dirty="0"/>
              <a:t>t/m. 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297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ntraštė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Situacija su projekto įgyvendinimu (kas šiuo metu vykdoma, kas jau įvykę)</a:t>
            </a:r>
            <a:endParaRPr lang="en-US" dirty="0"/>
          </a:p>
        </p:txBody>
      </p:sp>
      <p:sp>
        <p:nvSpPr>
          <p:cNvPr id="9" name="Teksto vietos rezervavimo ženklas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lt-LT" dirty="0" smtClean="0"/>
              <a:t> </a:t>
            </a:r>
            <a:endParaRPr lang="en-US" dirty="0"/>
          </a:p>
        </p:txBody>
      </p:sp>
      <p:sp>
        <p:nvSpPr>
          <p:cNvPr id="2" name="Stačiakampis 1"/>
          <p:cNvSpPr/>
          <p:nvPr/>
        </p:nvSpPr>
        <p:spPr>
          <a:xfrm>
            <a:off x="838200" y="1371600"/>
            <a:ext cx="75819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dirty="0"/>
              <a:t>Y</a:t>
            </a:r>
            <a:r>
              <a:rPr lang="lt-LT" dirty="0" smtClean="0"/>
              <a:t>patingojo statinio paprastojo remonto darbų ,,Atsinaujinančių </a:t>
            </a:r>
            <a:r>
              <a:rPr lang="lt-LT" dirty="0"/>
              <a:t>energijos </a:t>
            </a:r>
            <a:r>
              <a:rPr lang="lt-LT" dirty="0" smtClean="0"/>
              <a:t>šaltinių </a:t>
            </a:r>
            <a:r>
              <a:rPr lang="lt-LT" dirty="0"/>
              <a:t>diegimo Rokiškio Juozo Tumo-Vaižganto gimnazijoje (M. Riomerio g. 1, Rokiškis) </a:t>
            </a:r>
            <a:r>
              <a:rPr lang="lt-LT" dirty="0" smtClean="0"/>
              <a:t>projektą“ Nr</a:t>
            </a:r>
            <a:r>
              <a:rPr lang="lt-LT" dirty="0"/>
              <a:t>. </a:t>
            </a:r>
            <a:r>
              <a:rPr lang="lt-LT" dirty="0" smtClean="0"/>
              <a:t>RO-19-01 rengė – UAB ,,Energetinis auditas“;</a:t>
            </a:r>
          </a:p>
          <a:p>
            <a:pPr algn="just"/>
            <a:r>
              <a:rPr lang="lt-LT" dirty="0" smtClean="0"/>
              <a:t>Paprastojo remonto darbų rangovas –  UAB ,,Saulės grąža“;</a:t>
            </a:r>
            <a:endParaRPr lang="lt-LT" dirty="0"/>
          </a:p>
          <a:p>
            <a:pPr algn="just"/>
            <a:r>
              <a:rPr lang="lt-LT" dirty="0" smtClean="0"/>
              <a:t>Projekto </a:t>
            </a:r>
            <a:r>
              <a:rPr lang="lt-LT" dirty="0"/>
              <a:t>pradžia – </a:t>
            </a:r>
            <a:r>
              <a:rPr lang="lt-LT" dirty="0" smtClean="0"/>
              <a:t>2020 </a:t>
            </a:r>
            <a:r>
              <a:rPr lang="lt-LT" dirty="0"/>
              <a:t>m. </a:t>
            </a:r>
            <a:r>
              <a:rPr lang="lt-LT" dirty="0" smtClean="0"/>
              <a:t>rugpjūčio mėn.;</a:t>
            </a:r>
            <a:endParaRPr lang="lt-LT" dirty="0"/>
          </a:p>
          <a:p>
            <a:pPr algn="just"/>
            <a:r>
              <a:rPr lang="lt-LT" dirty="0"/>
              <a:t>Projekto pabaiga </a:t>
            </a:r>
            <a:r>
              <a:rPr lang="lt-LT" dirty="0" smtClean="0"/>
              <a:t>–2021 </a:t>
            </a:r>
            <a:r>
              <a:rPr lang="lt-LT" dirty="0"/>
              <a:t>m. </a:t>
            </a:r>
            <a:r>
              <a:rPr lang="lt-LT" dirty="0" smtClean="0"/>
              <a:t>liepos </a:t>
            </a:r>
            <a:r>
              <a:rPr lang="lt-LT" dirty="0"/>
              <a:t>mėn</a:t>
            </a:r>
            <a:r>
              <a:rPr lang="lt-LT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55923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20" name="Picture Placeholder 1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21" name="Picture Placeholder 2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Nuotraukos (gali būti prieš projekto įgyvendinimą, įgyvendinimo metu, po projekto įgyvendinimo)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03027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n MIn titulinis">
  <a:themeElements>
    <a:clrScheme name="FIMIN">
      <a:dk1>
        <a:srgbClr val="827573"/>
      </a:dk1>
      <a:lt1>
        <a:srgbClr val="FFFFFF"/>
      </a:lt1>
      <a:dk2>
        <a:srgbClr val="827573"/>
      </a:dk2>
      <a:lt2>
        <a:srgbClr val="E2DDDB"/>
      </a:lt2>
      <a:accent1>
        <a:srgbClr val="2A57A3"/>
      </a:accent1>
      <a:accent2>
        <a:srgbClr val="E2DDDB"/>
      </a:accent2>
      <a:accent3>
        <a:srgbClr val="827573"/>
      </a:accent3>
      <a:accent4>
        <a:srgbClr val="E2DDDB"/>
      </a:accent4>
      <a:accent5>
        <a:srgbClr val="FFCC00"/>
      </a:accent5>
      <a:accent6>
        <a:srgbClr val="2A57A3"/>
      </a:accent6>
      <a:hlink>
        <a:srgbClr val="827573"/>
      </a:hlink>
      <a:folHlink>
        <a:srgbClr val="2A57A3"/>
      </a:folHlink>
    </a:clrScheme>
    <a:fontScheme name="FinMIN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in MIn" id="{3D01923E-6B55-45DF-A1C7-613873B7B2F0}" vid="{420D04CA-D0BA-4BA0-94CA-232FF5AB0EB0}"/>
    </a:ext>
  </a:extLst>
</a:theme>
</file>

<file path=ppt/theme/theme2.xml><?xml version="1.0" encoding="utf-8"?>
<a:theme xmlns:a="http://schemas.openxmlformats.org/drawingml/2006/main" name="Teksto skaidrė">
  <a:themeElements>
    <a:clrScheme name="FIMIN">
      <a:dk1>
        <a:srgbClr val="827573"/>
      </a:dk1>
      <a:lt1>
        <a:srgbClr val="FFFFFF"/>
      </a:lt1>
      <a:dk2>
        <a:srgbClr val="827573"/>
      </a:dk2>
      <a:lt2>
        <a:srgbClr val="E2DDDB"/>
      </a:lt2>
      <a:accent1>
        <a:srgbClr val="BFBFBF"/>
      </a:accent1>
      <a:accent2>
        <a:srgbClr val="999999"/>
      </a:accent2>
      <a:accent3>
        <a:srgbClr val="666666"/>
      </a:accent3>
      <a:accent4>
        <a:srgbClr val="2A57A3"/>
      </a:accent4>
      <a:accent5>
        <a:srgbClr val="FFCC00"/>
      </a:accent5>
      <a:accent6>
        <a:srgbClr val="6D95D9"/>
      </a:accent6>
      <a:hlink>
        <a:srgbClr val="827573"/>
      </a:hlink>
      <a:folHlink>
        <a:srgbClr val="2A57A3"/>
      </a:folHlink>
    </a:clrScheme>
    <a:fontScheme name="FinMIN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altuinė skaidrė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692</TotalTime>
  <Words>151</Words>
  <Application>Microsoft Office PowerPoint</Application>
  <PresentationFormat>A4 formatas (210x297 mm)</PresentationFormat>
  <Paragraphs>18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Skaidrių pavadinimai</vt:lpstr>
      </vt:variant>
      <vt:variant>
        <vt:i4>4</vt:i4>
      </vt:variant>
    </vt:vector>
  </HeadingPairs>
  <TitlesOfParts>
    <vt:vector size="7" baseType="lpstr">
      <vt:lpstr>Fin MIn titulinis</vt:lpstr>
      <vt:lpstr>Teksto skaidrė</vt:lpstr>
      <vt:lpstr>Galtuinė skaidrė</vt:lpstr>
      <vt:lpstr>,,Atsinaujinančių energijos šaltinių diegimas ROKIŠKIO JUOZO TUMO –VAIŽGANTO GIMNAZIJOJE (M.Riomerio g. 1, Rokiškis)‘‘</vt:lpstr>
      <vt:lpstr>Projekto tikslas ir trumpas aprašymas</vt:lpstr>
      <vt:lpstr>Situacija su projekto įgyvendinimu (kas šiuo metu vykdoma, kas jau įvykę)</vt:lpstr>
      <vt:lpstr>Nuotraukos (gali būti prieš projekto įgyvendinimą, įgyvendinimo metu, po projekto įgyvendinimo)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Darius Bieliūnas</cp:lastModifiedBy>
  <cp:revision>35</cp:revision>
  <dcterms:created xsi:type="dcterms:W3CDTF">2015-10-26T11:19:59Z</dcterms:created>
  <dcterms:modified xsi:type="dcterms:W3CDTF">2020-06-22T08:00:08Z</dcterms:modified>
</cp:coreProperties>
</file>