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ppt/notesSlides/notesSlide1.xml" ContentType="application/vnd.openxmlformats-officedocument.presentationml.notesSlide+xml"/>
  <Override PartName="/ppt/ink/ink3.xml" ContentType="application/inkml+xml"/>
  <Override PartName="/ppt/ink/ink4.xml" ContentType="application/inkml+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89" r:id="rId5"/>
    <p:sldId id="290" r:id="rId6"/>
    <p:sldId id="291" r:id="rId7"/>
    <p:sldId id="269" r:id="rId8"/>
    <p:sldId id="270" r:id="rId9"/>
    <p:sldId id="271" r:id="rId10"/>
    <p:sldId id="273" r:id="rId11"/>
    <p:sldId id="274" r:id="rId12"/>
    <p:sldId id="277" r:id="rId13"/>
    <p:sldId id="278" r:id="rId14"/>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6" d="100"/>
          <a:sy n="116" d="100"/>
        </p:scale>
        <p:origin x="138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vietjaunimas\Desktop\Poreikis%202023\NSI%20&#303;sivertinimas%20uz%202020-%202023%20%20m\Steb&#279;sena,%20anketos\2023%20klausimynas%20su%20atsakymais\lentel&#279;.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914260717410326E-2"/>
          <c:y val="0.14393518518518519"/>
          <c:w val="0.9155301837270341"/>
          <c:h val="0.61498432487605714"/>
        </c:manualLayout>
      </c:layout>
      <c:barChart>
        <c:barDir val="col"/>
        <c:grouping val="clustered"/>
        <c:varyColors val="0"/>
        <c:ser>
          <c:idx val="0"/>
          <c:order val="0"/>
          <c:tx>
            <c:strRef>
              <c:f>'įsiv nauda'!$D$15</c:f>
              <c:strCache>
                <c:ptCount val="1"/>
                <c:pt idx="0">
                  <c:v>2021</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'įsiv nauda'!$B$16:$B$23</c:f>
              <c:strCache>
                <c:ptCount val="8"/>
                <c:pt idx="0">
                  <c:v>1.</c:v>
                </c:pt>
                <c:pt idx="1">
                  <c:v>2.</c:v>
                </c:pt>
                <c:pt idx="2">
                  <c:v>3.</c:v>
                </c:pt>
                <c:pt idx="3">
                  <c:v>4.</c:v>
                </c:pt>
                <c:pt idx="4">
                  <c:v>5.</c:v>
                </c:pt>
                <c:pt idx="5">
                  <c:v>6.</c:v>
                </c:pt>
                <c:pt idx="6">
                  <c:v>7.</c:v>
                </c:pt>
                <c:pt idx="7">
                  <c:v>8.</c:v>
                </c:pt>
              </c:strCache>
              <c:extLst/>
            </c:strRef>
          </c:cat>
          <c:val>
            <c:numRef>
              <c:f>'įsiv nauda'!$D$16:$D$23</c:f>
              <c:numCache>
                <c:formatCode>General</c:formatCode>
                <c:ptCount val="8"/>
                <c:pt idx="0">
                  <c:v>5</c:v>
                </c:pt>
                <c:pt idx="1">
                  <c:v>6</c:v>
                </c:pt>
                <c:pt idx="2">
                  <c:v>1</c:v>
                </c:pt>
                <c:pt idx="3">
                  <c:v>2</c:v>
                </c:pt>
                <c:pt idx="4">
                  <c:v>1</c:v>
                </c:pt>
                <c:pt idx="5">
                  <c:v>1</c:v>
                </c:pt>
                <c:pt idx="6">
                  <c:v>0</c:v>
                </c:pt>
                <c:pt idx="7">
                  <c:v>1</c:v>
                </c:pt>
              </c:numCache>
            </c:numRef>
          </c:val>
          <c:extLst>
            <c:ext xmlns:c16="http://schemas.microsoft.com/office/drawing/2014/chart" uri="{C3380CC4-5D6E-409C-BE32-E72D297353CC}">
              <c16:uniqueId val="{00000000-D89E-444E-B108-7E04B58B72D1}"/>
            </c:ext>
          </c:extLst>
        </c:ser>
        <c:ser>
          <c:idx val="1"/>
          <c:order val="1"/>
          <c:tx>
            <c:strRef>
              <c:f>'įsiv nauda'!$E$15</c:f>
              <c:strCache>
                <c:ptCount val="1"/>
                <c:pt idx="0">
                  <c:v>2022</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'įsiv nauda'!$B$16:$B$23</c:f>
              <c:strCache>
                <c:ptCount val="8"/>
                <c:pt idx="0">
                  <c:v>1.</c:v>
                </c:pt>
                <c:pt idx="1">
                  <c:v>2.</c:v>
                </c:pt>
                <c:pt idx="2">
                  <c:v>3.</c:v>
                </c:pt>
                <c:pt idx="3">
                  <c:v>4.</c:v>
                </c:pt>
                <c:pt idx="4">
                  <c:v>5.</c:v>
                </c:pt>
                <c:pt idx="5">
                  <c:v>6.</c:v>
                </c:pt>
                <c:pt idx="6">
                  <c:v>7.</c:v>
                </c:pt>
                <c:pt idx="7">
                  <c:v>8.</c:v>
                </c:pt>
              </c:strCache>
              <c:extLst/>
            </c:strRef>
          </c:cat>
          <c:val>
            <c:numRef>
              <c:f>'įsiv nauda'!$E$16:$E$23</c:f>
              <c:numCache>
                <c:formatCode>General</c:formatCode>
                <c:ptCount val="8"/>
                <c:pt idx="0">
                  <c:v>4</c:v>
                </c:pt>
                <c:pt idx="1">
                  <c:v>5</c:v>
                </c:pt>
                <c:pt idx="2">
                  <c:v>2</c:v>
                </c:pt>
                <c:pt idx="3">
                  <c:v>3</c:v>
                </c:pt>
                <c:pt idx="4">
                  <c:v>2</c:v>
                </c:pt>
                <c:pt idx="5">
                  <c:v>3</c:v>
                </c:pt>
                <c:pt idx="6">
                  <c:v>2</c:v>
                </c:pt>
              </c:numCache>
            </c:numRef>
          </c:val>
          <c:extLst>
            <c:ext xmlns:c16="http://schemas.microsoft.com/office/drawing/2014/chart" uri="{C3380CC4-5D6E-409C-BE32-E72D297353CC}">
              <c16:uniqueId val="{00000001-D89E-444E-B108-7E04B58B72D1}"/>
            </c:ext>
          </c:extLst>
        </c:ser>
        <c:ser>
          <c:idx val="2"/>
          <c:order val="2"/>
          <c:tx>
            <c:strRef>
              <c:f>'įsiv nauda'!$F$15</c:f>
              <c:strCache>
                <c:ptCount val="1"/>
                <c:pt idx="0">
                  <c:v>2023</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lt-LT"/>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'įsiv nauda'!$B$16:$B$23</c:f>
              <c:strCache>
                <c:ptCount val="8"/>
                <c:pt idx="0">
                  <c:v>1.</c:v>
                </c:pt>
                <c:pt idx="1">
                  <c:v>2.</c:v>
                </c:pt>
                <c:pt idx="2">
                  <c:v>3.</c:v>
                </c:pt>
                <c:pt idx="3">
                  <c:v>4.</c:v>
                </c:pt>
                <c:pt idx="4">
                  <c:v>5.</c:v>
                </c:pt>
                <c:pt idx="5">
                  <c:v>6.</c:v>
                </c:pt>
                <c:pt idx="6">
                  <c:v>7.</c:v>
                </c:pt>
                <c:pt idx="7">
                  <c:v>8.</c:v>
                </c:pt>
              </c:strCache>
              <c:extLst/>
            </c:strRef>
          </c:cat>
          <c:val>
            <c:numRef>
              <c:f>'įsiv nauda'!$F$16:$F$23</c:f>
              <c:numCache>
                <c:formatCode>General</c:formatCode>
                <c:ptCount val="8"/>
                <c:pt idx="0">
                  <c:v>2</c:v>
                </c:pt>
                <c:pt idx="1">
                  <c:v>6</c:v>
                </c:pt>
                <c:pt idx="2">
                  <c:v>4</c:v>
                </c:pt>
                <c:pt idx="3">
                  <c:v>1</c:v>
                </c:pt>
                <c:pt idx="4">
                  <c:v>3</c:v>
                </c:pt>
                <c:pt idx="5">
                  <c:v>3</c:v>
                </c:pt>
                <c:pt idx="6">
                  <c:v>1</c:v>
                </c:pt>
              </c:numCache>
            </c:numRef>
          </c:val>
          <c:extLst>
            <c:ext xmlns:c16="http://schemas.microsoft.com/office/drawing/2014/chart" uri="{C3380CC4-5D6E-409C-BE32-E72D297353CC}">
              <c16:uniqueId val="{00000002-D89E-444E-B108-7E04B58B72D1}"/>
            </c:ext>
          </c:extLst>
        </c:ser>
        <c:dLbls>
          <c:dLblPos val="inEnd"/>
          <c:showLegendKey val="0"/>
          <c:showVal val="1"/>
          <c:showCatName val="0"/>
          <c:showSerName val="0"/>
          <c:showPercent val="0"/>
          <c:showBubbleSize val="0"/>
        </c:dLbls>
        <c:gapWidth val="100"/>
        <c:overlap val="-24"/>
        <c:axId val="1091170431"/>
        <c:axId val="1092016543"/>
      </c:barChart>
      <c:catAx>
        <c:axId val="1091170431"/>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lt-LT"/>
          </a:p>
        </c:txPr>
        <c:crossAx val="1092016543"/>
        <c:crosses val="autoZero"/>
        <c:auto val="1"/>
        <c:lblAlgn val="ctr"/>
        <c:lblOffset val="100"/>
        <c:noMultiLvlLbl val="0"/>
      </c:catAx>
      <c:valAx>
        <c:axId val="1092016543"/>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lt-LT"/>
          </a:p>
        </c:txPr>
        <c:crossAx val="10911704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6195C7-FF46-4C4B-9E5B-E907A546288D}"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US"/>
        </a:p>
      </dgm:t>
    </dgm:pt>
    <dgm:pt modelId="{0AE4808C-3754-4D8D-92A3-E4865E299777}">
      <dgm:prSet/>
      <dgm:spPr/>
      <dgm:t>
        <a:bodyPr/>
        <a:lstStyle/>
        <a:p>
          <a:r>
            <a:rPr lang="lt-LT" dirty="0"/>
            <a:t>Pandėlio universalus daugiafunkcis centras</a:t>
          </a:r>
          <a:endParaRPr lang="en-US" dirty="0"/>
        </a:p>
      </dgm:t>
    </dgm:pt>
    <dgm:pt modelId="{AF6B2E69-E7EA-4449-A97B-615655264691}" type="parTrans" cxnId="{4971A60F-C75B-4AE5-8F82-AD8BCD39AD31}">
      <dgm:prSet/>
      <dgm:spPr/>
      <dgm:t>
        <a:bodyPr/>
        <a:lstStyle/>
        <a:p>
          <a:endParaRPr lang="en-US"/>
        </a:p>
      </dgm:t>
    </dgm:pt>
    <dgm:pt modelId="{658CE6F0-6F2F-4D3D-A916-9A6EDBB4D489}" type="sibTrans" cxnId="{4971A60F-C75B-4AE5-8F82-AD8BCD39AD31}">
      <dgm:prSet/>
      <dgm:spPr/>
      <dgm:t>
        <a:bodyPr/>
        <a:lstStyle/>
        <a:p>
          <a:endParaRPr lang="en-US"/>
        </a:p>
      </dgm:t>
    </dgm:pt>
    <dgm:pt modelId="{FF9A64DD-34CD-4D60-852F-23DE6C32F69A}">
      <dgm:prSet/>
      <dgm:spPr/>
      <dgm:t>
        <a:bodyPr/>
        <a:lstStyle/>
        <a:p>
          <a:r>
            <a:rPr lang="lt-LT"/>
            <a:t>Rokiškio r. Kamajų Antano Strazdo gimnazijos neformaliojo švietimo skyrius</a:t>
          </a:r>
          <a:endParaRPr lang="en-US"/>
        </a:p>
      </dgm:t>
    </dgm:pt>
    <dgm:pt modelId="{F6C9CBF5-A464-4A48-A9A7-251867EEE995}" type="parTrans" cxnId="{2F7231C9-B3AD-4203-85FF-FA7B4E1D331C}">
      <dgm:prSet/>
      <dgm:spPr/>
      <dgm:t>
        <a:bodyPr/>
        <a:lstStyle/>
        <a:p>
          <a:endParaRPr lang="en-US"/>
        </a:p>
      </dgm:t>
    </dgm:pt>
    <dgm:pt modelId="{72FFCC11-D837-4B64-B2B7-F2D4718CBCBD}" type="sibTrans" cxnId="{2F7231C9-B3AD-4203-85FF-FA7B4E1D331C}">
      <dgm:prSet/>
      <dgm:spPr/>
      <dgm:t>
        <a:bodyPr/>
        <a:lstStyle/>
        <a:p>
          <a:endParaRPr lang="en-US"/>
        </a:p>
      </dgm:t>
    </dgm:pt>
    <dgm:pt modelId="{8D212090-C194-49B8-94CE-488D447468BD}">
      <dgm:prSet/>
      <dgm:spPr/>
      <dgm:t>
        <a:bodyPr/>
        <a:lstStyle/>
        <a:p>
          <a:r>
            <a:rPr lang="lt-LT"/>
            <a:t>Rokiškio Rudolfo Lymano muzikos mokykla</a:t>
          </a:r>
          <a:endParaRPr lang="en-US"/>
        </a:p>
      </dgm:t>
    </dgm:pt>
    <dgm:pt modelId="{F67EB33E-6713-4312-9650-ECAFB313EF9B}" type="parTrans" cxnId="{B4044809-4AB9-4DF2-B19C-903349D2249B}">
      <dgm:prSet/>
      <dgm:spPr/>
      <dgm:t>
        <a:bodyPr/>
        <a:lstStyle/>
        <a:p>
          <a:endParaRPr lang="en-US"/>
        </a:p>
      </dgm:t>
    </dgm:pt>
    <dgm:pt modelId="{9D884504-626D-409A-9328-E0E0AB2F307F}" type="sibTrans" cxnId="{B4044809-4AB9-4DF2-B19C-903349D2249B}">
      <dgm:prSet/>
      <dgm:spPr/>
      <dgm:t>
        <a:bodyPr/>
        <a:lstStyle/>
        <a:p>
          <a:endParaRPr lang="en-US"/>
        </a:p>
      </dgm:t>
    </dgm:pt>
    <dgm:pt modelId="{FE3B33CE-E3B1-402C-B810-7636A9B5DE20}">
      <dgm:prSet/>
      <dgm:spPr/>
      <dgm:t>
        <a:bodyPr/>
        <a:lstStyle/>
        <a:p>
          <a:r>
            <a:rPr lang="lt-LT"/>
            <a:t>Rokiškio r. Obelių gimnazijos neformaliojo švietimo skyrius</a:t>
          </a:r>
          <a:endParaRPr lang="en-US"/>
        </a:p>
      </dgm:t>
    </dgm:pt>
    <dgm:pt modelId="{60C2FDC4-2EFF-4D68-BFDB-46DD4BAE47DF}" type="parTrans" cxnId="{EBB00319-F838-400D-9511-8C02725217F8}">
      <dgm:prSet/>
      <dgm:spPr/>
      <dgm:t>
        <a:bodyPr/>
        <a:lstStyle/>
        <a:p>
          <a:endParaRPr lang="en-US"/>
        </a:p>
      </dgm:t>
    </dgm:pt>
    <dgm:pt modelId="{38119294-3D51-445D-8633-758381E4BDB7}" type="sibTrans" cxnId="{EBB00319-F838-400D-9511-8C02725217F8}">
      <dgm:prSet/>
      <dgm:spPr/>
      <dgm:t>
        <a:bodyPr/>
        <a:lstStyle/>
        <a:p>
          <a:endParaRPr lang="en-US"/>
        </a:p>
      </dgm:t>
    </dgm:pt>
    <dgm:pt modelId="{B0B5673D-5CCF-45B5-8BB4-37649C864257}">
      <dgm:prSet/>
      <dgm:spPr/>
      <dgm:t>
        <a:bodyPr/>
        <a:lstStyle/>
        <a:p>
          <a:r>
            <a:rPr lang="lt-LT"/>
            <a:t>Rokiškio r. Juodupės gimnazijos neformaliojo švietimo skyrius</a:t>
          </a:r>
          <a:endParaRPr lang="en-US"/>
        </a:p>
      </dgm:t>
    </dgm:pt>
    <dgm:pt modelId="{909BCDAA-CE04-4C04-AF4B-BB8F49F95367}" type="parTrans" cxnId="{27A85494-1E46-40D8-BD95-847D8D242E90}">
      <dgm:prSet/>
      <dgm:spPr/>
      <dgm:t>
        <a:bodyPr/>
        <a:lstStyle/>
        <a:p>
          <a:endParaRPr lang="en-US"/>
        </a:p>
      </dgm:t>
    </dgm:pt>
    <dgm:pt modelId="{55B972F7-2551-4CA9-ADEE-5801D0B535AC}" type="sibTrans" cxnId="{27A85494-1E46-40D8-BD95-847D8D242E90}">
      <dgm:prSet/>
      <dgm:spPr/>
      <dgm:t>
        <a:bodyPr/>
        <a:lstStyle/>
        <a:p>
          <a:endParaRPr lang="en-US"/>
        </a:p>
      </dgm:t>
    </dgm:pt>
    <dgm:pt modelId="{175CA326-2F86-4FE0-B790-779C6B6E4315}">
      <dgm:prSet/>
      <dgm:spPr/>
      <dgm:t>
        <a:bodyPr/>
        <a:lstStyle/>
        <a:p>
          <a:r>
            <a:rPr lang="lt-LT"/>
            <a:t>Rokiškio jaunimo centras</a:t>
          </a:r>
          <a:endParaRPr lang="en-US"/>
        </a:p>
      </dgm:t>
    </dgm:pt>
    <dgm:pt modelId="{9364C9F2-1D33-4F09-B168-B944807A3949}" type="parTrans" cxnId="{56C4ED85-68D1-4669-AB19-BD784F92D804}">
      <dgm:prSet/>
      <dgm:spPr/>
      <dgm:t>
        <a:bodyPr/>
        <a:lstStyle/>
        <a:p>
          <a:endParaRPr lang="en-US"/>
        </a:p>
      </dgm:t>
    </dgm:pt>
    <dgm:pt modelId="{E05DDA51-44D9-46D3-9DCC-CE485BBA815F}" type="sibTrans" cxnId="{56C4ED85-68D1-4669-AB19-BD784F92D804}">
      <dgm:prSet/>
      <dgm:spPr/>
      <dgm:t>
        <a:bodyPr/>
        <a:lstStyle/>
        <a:p>
          <a:endParaRPr lang="en-US"/>
        </a:p>
      </dgm:t>
    </dgm:pt>
    <dgm:pt modelId="{F6C211FD-E94B-4766-84C7-3AF454B8F3D5}">
      <dgm:prSet/>
      <dgm:spPr/>
      <dgm:t>
        <a:bodyPr/>
        <a:lstStyle/>
        <a:p>
          <a:r>
            <a:rPr lang="lt-LT"/>
            <a:t>Rokiškio rajono kūno kultūros ir sporto centras</a:t>
          </a:r>
          <a:endParaRPr lang="en-US"/>
        </a:p>
      </dgm:t>
    </dgm:pt>
    <dgm:pt modelId="{2F1FD0E9-D2BB-4977-A738-709AD239495A}" type="parTrans" cxnId="{54A792FF-A6B5-4485-9B09-703FC4485544}">
      <dgm:prSet/>
      <dgm:spPr/>
      <dgm:t>
        <a:bodyPr/>
        <a:lstStyle/>
        <a:p>
          <a:endParaRPr lang="en-US"/>
        </a:p>
      </dgm:t>
    </dgm:pt>
    <dgm:pt modelId="{21DFE6AF-8CAA-4D44-9D2F-07CF8B5409AA}" type="sibTrans" cxnId="{54A792FF-A6B5-4485-9B09-703FC4485544}">
      <dgm:prSet/>
      <dgm:spPr/>
      <dgm:t>
        <a:bodyPr/>
        <a:lstStyle/>
        <a:p>
          <a:endParaRPr lang="en-US"/>
        </a:p>
      </dgm:t>
    </dgm:pt>
    <dgm:pt modelId="{55D50556-F6D2-493D-B34A-6A052DD021EA}" type="pres">
      <dgm:prSet presAssocID="{2C6195C7-FF46-4C4B-9E5B-E907A546288D}" presName="linear" presStyleCnt="0">
        <dgm:presLayoutVars>
          <dgm:animLvl val="lvl"/>
          <dgm:resizeHandles val="exact"/>
        </dgm:presLayoutVars>
      </dgm:prSet>
      <dgm:spPr/>
    </dgm:pt>
    <dgm:pt modelId="{3153594D-3A99-4779-B882-05C327DA9E66}" type="pres">
      <dgm:prSet presAssocID="{0AE4808C-3754-4D8D-92A3-E4865E299777}" presName="parentText" presStyleLbl="node1" presStyleIdx="0" presStyleCnt="7" custScaleY="161902">
        <dgm:presLayoutVars>
          <dgm:chMax val="0"/>
          <dgm:bulletEnabled val="1"/>
        </dgm:presLayoutVars>
      </dgm:prSet>
      <dgm:spPr/>
    </dgm:pt>
    <dgm:pt modelId="{E10EE85F-82A1-436A-9579-AD4053012AB7}" type="pres">
      <dgm:prSet presAssocID="{658CE6F0-6F2F-4D3D-A916-9A6EDBB4D489}" presName="spacer" presStyleCnt="0"/>
      <dgm:spPr/>
    </dgm:pt>
    <dgm:pt modelId="{B08EE42F-1F51-49EE-AAC7-FAE730B0D1FB}" type="pres">
      <dgm:prSet presAssocID="{FF9A64DD-34CD-4D60-852F-23DE6C32F69A}" presName="parentText" presStyleLbl="node1" presStyleIdx="1" presStyleCnt="7">
        <dgm:presLayoutVars>
          <dgm:chMax val="0"/>
          <dgm:bulletEnabled val="1"/>
        </dgm:presLayoutVars>
      </dgm:prSet>
      <dgm:spPr/>
    </dgm:pt>
    <dgm:pt modelId="{7A1D416D-88AA-4970-BBA6-59B94F821BBB}" type="pres">
      <dgm:prSet presAssocID="{72FFCC11-D837-4B64-B2B7-F2D4718CBCBD}" presName="spacer" presStyleCnt="0"/>
      <dgm:spPr/>
    </dgm:pt>
    <dgm:pt modelId="{E5B00FAF-4C78-4759-9F8F-70F57473AE96}" type="pres">
      <dgm:prSet presAssocID="{8D212090-C194-49B8-94CE-488D447468BD}" presName="parentText" presStyleLbl="node1" presStyleIdx="2" presStyleCnt="7">
        <dgm:presLayoutVars>
          <dgm:chMax val="0"/>
          <dgm:bulletEnabled val="1"/>
        </dgm:presLayoutVars>
      </dgm:prSet>
      <dgm:spPr/>
    </dgm:pt>
    <dgm:pt modelId="{E3EB2671-8C91-4E8F-97F5-8A3224F04517}" type="pres">
      <dgm:prSet presAssocID="{9D884504-626D-409A-9328-E0E0AB2F307F}" presName="spacer" presStyleCnt="0"/>
      <dgm:spPr/>
    </dgm:pt>
    <dgm:pt modelId="{82A73E61-C787-4EC4-AC12-ED1358B69706}" type="pres">
      <dgm:prSet presAssocID="{FE3B33CE-E3B1-402C-B810-7636A9B5DE20}" presName="parentText" presStyleLbl="node1" presStyleIdx="3" presStyleCnt="7">
        <dgm:presLayoutVars>
          <dgm:chMax val="0"/>
          <dgm:bulletEnabled val="1"/>
        </dgm:presLayoutVars>
      </dgm:prSet>
      <dgm:spPr/>
    </dgm:pt>
    <dgm:pt modelId="{B767E6B1-22BC-4A0A-BA34-9130499B16B2}" type="pres">
      <dgm:prSet presAssocID="{38119294-3D51-445D-8633-758381E4BDB7}" presName="spacer" presStyleCnt="0"/>
      <dgm:spPr/>
    </dgm:pt>
    <dgm:pt modelId="{14BCE844-B45D-4506-9C26-F14E54C3C241}" type="pres">
      <dgm:prSet presAssocID="{B0B5673D-5CCF-45B5-8BB4-37649C864257}" presName="parentText" presStyleLbl="node1" presStyleIdx="4" presStyleCnt="7">
        <dgm:presLayoutVars>
          <dgm:chMax val="0"/>
          <dgm:bulletEnabled val="1"/>
        </dgm:presLayoutVars>
      </dgm:prSet>
      <dgm:spPr/>
    </dgm:pt>
    <dgm:pt modelId="{F5465B8E-6765-4439-9488-9D6E6D93D7DD}" type="pres">
      <dgm:prSet presAssocID="{55B972F7-2551-4CA9-ADEE-5801D0B535AC}" presName="spacer" presStyleCnt="0"/>
      <dgm:spPr/>
    </dgm:pt>
    <dgm:pt modelId="{B7B38522-8EFA-4E33-9F15-302C33FFDED5}" type="pres">
      <dgm:prSet presAssocID="{175CA326-2F86-4FE0-B790-779C6B6E4315}" presName="parentText" presStyleLbl="node1" presStyleIdx="5" presStyleCnt="7">
        <dgm:presLayoutVars>
          <dgm:chMax val="0"/>
          <dgm:bulletEnabled val="1"/>
        </dgm:presLayoutVars>
      </dgm:prSet>
      <dgm:spPr/>
    </dgm:pt>
    <dgm:pt modelId="{BF3516FB-C3AA-4BBB-AF2E-D285EFF7298E}" type="pres">
      <dgm:prSet presAssocID="{E05DDA51-44D9-46D3-9DCC-CE485BBA815F}" presName="spacer" presStyleCnt="0"/>
      <dgm:spPr/>
    </dgm:pt>
    <dgm:pt modelId="{F34C7C31-1935-4D5C-A291-5CD738615797}" type="pres">
      <dgm:prSet presAssocID="{F6C211FD-E94B-4766-84C7-3AF454B8F3D5}" presName="parentText" presStyleLbl="node1" presStyleIdx="6" presStyleCnt="7">
        <dgm:presLayoutVars>
          <dgm:chMax val="0"/>
          <dgm:bulletEnabled val="1"/>
        </dgm:presLayoutVars>
      </dgm:prSet>
      <dgm:spPr/>
    </dgm:pt>
  </dgm:ptLst>
  <dgm:cxnLst>
    <dgm:cxn modelId="{EE411D06-7B19-4644-A7C9-925FFA338F8C}" type="presOf" srcId="{FE3B33CE-E3B1-402C-B810-7636A9B5DE20}" destId="{82A73E61-C787-4EC4-AC12-ED1358B69706}" srcOrd="0" destOrd="0" presId="urn:microsoft.com/office/officeart/2005/8/layout/vList2"/>
    <dgm:cxn modelId="{5354F107-8962-436D-B996-DD64E309EBF8}" type="presOf" srcId="{FF9A64DD-34CD-4D60-852F-23DE6C32F69A}" destId="{B08EE42F-1F51-49EE-AAC7-FAE730B0D1FB}" srcOrd="0" destOrd="0" presId="urn:microsoft.com/office/officeart/2005/8/layout/vList2"/>
    <dgm:cxn modelId="{B4044809-4AB9-4DF2-B19C-903349D2249B}" srcId="{2C6195C7-FF46-4C4B-9E5B-E907A546288D}" destId="{8D212090-C194-49B8-94CE-488D447468BD}" srcOrd="2" destOrd="0" parTransId="{F67EB33E-6713-4312-9650-ECAFB313EF9B}" sibTransId="{9D884504-626D-409A-9328-E0E0AB2F307F}"/>
    <dgm:cxn modelId="{4971A60F-C75B-4AE5-8F82-AD8BCD39AD31}" srcId="{2C6195C7-FF46-4C4B-9E5B-E907A546288D}" destId="{0AE4808C-3754-4D8D-92A3-E4865E299777}" srcOrd="0" destOrd="0" parTransId="{AF6B2E69-E7EA-4449-A97B-615655264691}" sibTransId="{658CE6F0-6F2F-4D3D-A916-9A6EDBB4D489}"/>
    <dgm:cxn modelId="{6088DE12-DFBA-4EA8-8BE8-843AAD302A6E}" type="presOf" srcId="{175CA326-2F86-4FE0-B790-779C6B6E4315}" destId="{B7B38522-8EFA-4E33-9F15-302C33FFDED5}" srcOrd="0" destOrd="0" presId="urn:microsoft.com/office/officeart/2005/8/layout/vList2"/>
    <dgm:cxn modelId="{EBB00319-F838-400D-9511-8C02725217F8}" srcId="{2C6195C7-FF46-4C4B-9E5B-E907A546288D}" destId="{FE3B33CE-E3B1-402C-B810-7636A9B5DE20}" srcOrd="3" destOrd="0" parTransId="{60C2FDC4-2EFF-4D68-BFDB-46DD4BAE47DF}" sibTransId="{38119294-3D51-445D-8633-758381E4BDB7}"/>
    <dgm:cxn modelId="{6A70016A-3655-47DF-80FE-874E2D02BE1A}" type="presOf" srcId="{0AE4808C-3754-4D8D-92A3-E4865E299777}" destId="{3153594D-3A99-4779-B882-05C327DA9E66}" srcOrd="0" destOrd="0" presId="urn:microsoft.com/office/officeart/2005/8/layout/vList2"/>
    <dgm:cxn modelId="{9C699B52-E7B0-4CCC-9644-F0FF0D187060}" type="presOf" srcId="{F6C211FD-E94B-4766-84C7-3AF454B8F3D5}" destId="{F34C7C31-1935-4D5C-A291-5CD738615797}" srcOrd="0" destOrd="0" presId="urn:microsoft.com/office/officeart/2005/8/layout/vList2"/>
    <dgm:cxn modelId="{56C4ED85-68D1-4669-AB19-BD784F92D804}" srcId="{2C6195C7-FF46-4C4B-9E5B-E907A546288D}" destId="{175CA326-2F86-4FE0-B790-779C6B6E4315}" srcOrd="5" destOrd="0" parTransId="{9364C9F2-1D33-4F09-B168-B944807A3949}" sibTransId="{E05DDA51-44D9-46D3-9DCC-CE485BBA815F}"/>
    <dgm:cxn modelId="{3ED8C08F-2DBA-4AE8-A879-16DF3397AE3F}" type="presOf" srcId="{8D212090-C194-49B8-94CE-488D447468BD}" destId="{E5B00FAF-4C78-4759-9F8F-70F57473AE96}" srcOrd="0" destOrd="0" presId="urn:microsoft.com/office/officeart/2005/8/layout/vList2"/>
    <dgm:cxn modelId="{27A85494-1E46-40D8-BD95-847D8D242E90}" srcId="{2C6195C7-FF46-4C4B-9E5B-E907A546288D}" destId="{B0B5673D-5CCF-45B5-8BB4-37649C864257}" srcOrd="4" destOrd="0" parTransId="{909BCDAA-CE04-4C04-AF4B-BB8F49F95367}" sibTransId="{55B972F7-2551-4CA9-ADEE-5801D0B535AC}"/>
    <dgm:cxn modelId="{C815CB95-4E78-43D8-A119-60F9D6CE974F}" type="presOf" srcId="{B0B5673D-5CCF-45B5-8BB4-37649C864257}" destId="{14BCE844-B45D-4506-9C26-F14E54C3C241}" srcOrd="0" destOrd="0" presId="urn:microsoft.com/office/officeart/2005/8/layout/vList2"/>
    <dgm:cxn modelId="{EBB43EA2-7628-4C14-923F-EE8CAAE8D0A0}" type="presOf" srcId="{2C6195C7-FF46-4C4B-9E5B-E907A546288D}" destId="{55D50556-F6D2-493D-B34A-6A052DD021EA}" srcOrd="0" destOrd="0" presId="urn:microsoft.com/office/officeart/2005/8/layout/vList2"/>
    <dgm:cxn modelId="{2F7231C9-B3AD-4203-85FF-FA7B4E1D331C}" srcId="{2C6195C7-FF46-4C4B-9E5B-E907A546288D}" destId="{FF9A64DD-34CD-4D60-852F-23DE6C32F69A}" srcOrd="1" destOrd="0" parTransId="{F6C9CBF5-A464-4A48-A9A7-251867EEE995}" sibTransId="{72FFCC11-D837-4B64-B2B7-F2D4718CBCBD}"/>
    <dgm:cxn modelId="{54A792FF-A6B5-4485-9B09-703FC4485544}" srcId="{2C6195C7-FF46-4C4B-9E5B-E907A546288D}" destId="{F6C211FD-E94B-4766-84C7-3AF454B8F3D5}" srcOrd="6" destOrd="0" parTransId="{2F1FD0E9-D2BB-4977-A738-709AD239495A}" sibTransId="{21DFE6AF-8CAA-4D44-9D2F-07CF8B5409AA}"/>
    <dgm:cxn modelId="{68BE4414-CAF1-4D10-A93A-47E97923C758}" type="presParOf" srcId="{55D50556-F6D2-493D-B34A-6A052DD021EA}" destId="{3153594D-3A99-4779-B882-05C327DA9E66}" srcOrd="0" destOrd="0" presId="urn:microsoft.com/office/officeart/2005/8/layout/vList2"/>
    <dgm:cxn modelId="{F58234CB-DB82-447A-BF82-C2DA1C9D4484}" type="presParOf" srcId="{55D50556-F6D2-493D-B34A-6A052DD021EA}" destId="{E10EE85F-82A1-436A-9579-AD4053012AB7}" srcOrd="1" destOrd="0" presId="urn:microsoft.com/office/officeart/2005/8/layout/vList2"/>
    <dgm:cxn modelId="{7ADED968-8937-430F-8F65-3EC11DAB3E8F}" type="presParOf" srcId="{55D50556-F6D2-493D-B34A-6A052DD021EA}" destId="{B08EE42F-1F51-49EE-AAC7-FAE730B0D1FB}" srcOrd="2" destOrd="0" presId="urn:microsoft.com/office/officeart/2005/8/layout/vList2"/>
    <dgm:cxn modelId="{5081E83B-AC02-4808-A6B0-1F29C941E485}" type="presParOf" srcId="{55D50556-F6D2-493D-B34A-6A052DD021EA}" destId="{7A1D416D-88AA-4970-BBA6-59B94F821BBB}" srcOrd="3" destOrd="0" presId="urn:microsoft.com/office/officeart/2005/8/layout/vList2"/>
    <dgm:cxn modelId="{F587626A-AC24-405D-93BD-034F19FB75DE}" type="presParOf" srcId="{55D50556-F6D2-493D-B34A-6A052DD021EA}" destId="{E5B00FAF-4C78-4759-9F8F-70F57473AE96}" srcOrd="4" destOrd="0" presId="urn:microsoft.com/office/officeart/2005/8/layout/vList2"/>
    <dgm:cxn modelId="{B0F5230F-EBD6-4318-AD20-A13D9981CC53}" type="presParOf" srcId="{55D50556-F6D2-493D-B34A-6A052DD021EA}" destId="{E3EB2671-8C91-4E8F-97F5-8A3224F04517}" srcOrd="5" destOrd="0" presId="urn:microsoft.com/office/officeart/2005/8/layout/vList2"/>
    <dgm:cxn modelId="{34F40F54-D3E1-4C39-B699-F3828E70DDB5}" type="presParOf" srcId="{55D50556-F6D2-493D-B34A-6A052DD021EA}" destId="{82A73E61-C787-4EC4-AC12-ED1358B69706}" srcOrd="6" destOrd="0" presId="urn:microsoft.com/office/officeart/2005/8/layout/vList2"/>
    <dgm:cxn modelId="{D5F6565A-875D-49AA-B07F-A9A770C3C238}" type="presParOf" srcId="{55D50556-F6D2-493D-B34A-6A052DD021EA}" destId="{B767E6B1-22BC-4A0A-BA34-9130499B16B2}" srcOrd="7" destOrd="0" presId="urn:microsoft.com/office/officeart/2005/8/layout/vList2"/>
    <dgm:cxn modelId="{FE71F8B4-58B5-4D12-928F-3A1729195971}" type="presParOf" srcId="{55D50556-F6D2-493D-B34A-6A052DD021EA}" destId="{14BCE844-B45D-4506-9C26-F14E54C3C241}" srcOrd="8" destOrd="0" presId="urn:microsoft.com/office/officeart/2005/8/layout/vList2"/>
    <dgm:cxn modelId="{246200DC-CA90-43A7-A209-C6BC72A1F339}" type="presParOf" srcId="{55D50556-F6D2-493D-B34A-6A052DD021EA}" destId="{F5465B8E-6765-4439-9488-9D6E6D93D7DD}" srcOrd="9" destOrd="0" presId="urn:microsoft.com/office/officeart/2005/8/layout/vList2"/>
    <dgm:cxn modelId="{1A2474CE-CBD7-4AC6-AAD7-3C8174E9DDDB}" type="presParOf" srcId="{55D50556-F6D2-493D-B34A-6A052DD021EA}" destId="{B7B38522-8EFA-4E33-9F15-302C33FFDED5}" srcOrd="10" destOrd="0" presId="urn:microsoft.com/office/officeart/2005/8/layout/vList2"/>
    <dgm:cxn modelId="{A2B693E6-0DAA-47CC-B411-511D0B10331D}" type="presParOf" srcId="{55D50556-F6D2-493D-B34A-6A052DD021EA}" destId="{BF3516FB-C3AA-4BBB-AF2E-D285EFF7298E}" srcOrd="11" destOrd="0" presId="urn:microsoft.com/office/officeart/2005/8/layout/vList2"/>
    <dgm:cxn modelId="{C6BD4243-4FF1-49AD-8025-E7A64902381E}" type="presParOf" srcId="{55D50556-F6D2-493D-B34A-6A052DD021EA}" destId="{F34C7C31-1935-4D5C-A291-5CD738615797}"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3C3B8E-9986-4227-8C00-7DCE5C08165C}" type="doc">
      <dgm:prSet loTypeId="urn:microsoft.com/office/officeart/2005/8/layout/vList2" loCatId="list" qsTypeId="urn:microsoft.com/office/officeart/2005/8/quickstyle/simple5" qsCatId="simple" csTypeId="urn:microsoft.com/office/officeart/2005/8/colors/accent1_2" csCatId="accent1"/>
      <dgm:spPr/>
      <dgm:t>
        <a:bodyPr/>
        <a:lstStyle/>
        <a:p>
          <a:endParaRPr lang="en-US"/>
        </a:p>
      </dgm:t>
    </dgm:pt>
    <dgm:pt modelId="{449CDDF0-B8BA-409B-AD3B-05DB038683AD}">
      <dgm:prSet/>
      <dgm:spPr/>
      <dgm:t>
        <a:bodyPr/>
        <a:lstStyle/>
        <a:p>
          <a:r>
            <a:rPr lang="lt-LT" b="0"/>
            <a:t>Sukurti bendrą rajone įsivertinimo sistemą</a:t>
          </a:r>
          <a:endParaRPr lang="en-US"/>
        </a:p>
      </dgm:t>
    </dgm:pt>
    <dgm:pt modelId="{6E6B2D63-A88C-4132-8D5E-1FF5163E8C34}" type="parTrans" cxnId="{1903CEE1-F1B3-4B2A-83C6-0979F0B8C177}">
      <dgm:prSet/>
      <dgm:spPr/>
      <dgm:t>
        <a:bodyPr/>
        <a:lstStyle/>
        <a:p>
          <a:endParaRPr lang="en-US"/>
        </a:p>
      </dgm:t>
    </dgm:pt>
    <dgm:pt modelId="{3588AD6E-F61A-4568-9514-F8653BB53CAE}" type="sibTrans" cxnId="{1903CEE1-F1B3-4B2A-83C6-0979F0B8C177}">
      <dgm:prSet/>
      <dgm:spPr/>
      <dgm:t>
        <a:bodyPr/>
        <a:lstStyle/>
        <a:p>
          <a:endParaRPr lang="en-US"/>
        </a:p>
      </dgm:t>
    </dgm:pt>
    <dgm:pt modelId="{B8BF0312-0476-4E15-BC5B-14374F00718A}">
      <dgm:prSet/>
      <dgm:spPr/>
      <dgm:t>
        <a:bodyPr/>
        <a:lstStyle/>
        <a:p>
          <a:r>
            <a:rPr lang="lt-LT" b="0"/>
            <a:t>Labiau tinkančio pavyzdinio klausimyno</a:t>
          </a:r>
          <a:endParaRPr lang="en-US"/>
        </a:p>
      </dgm:t>
    </dgm:pt>
    <dgm:pt modelId="{30B6FE02-79AF-4F44-9418-289B4BCB2DFA}" type="parTrans" cxnId="{BE099DBE-F57C-4239-A4D5-418A49167FA3}">
      <dgm:prSet/>
      <dgm:spPr/>
      <dgm:t>
        <a:bodyPr/>
        <a:lstStyle/>
        <a:p>
          <a:endParaRPr lang="en-US"/>
        </a:p>
      </dgm:t>
    </dgm:pt>
    <dgm:pt modelId="{36286EED-8662-4E57-9592-79EDC9ECB2FD}" type="sibTrans" cxnId="{BE099DBE-F57C-4239-A4D5-418A49167FA3}">
      <dgm:prSet/>
      <dgm:spPr/>
      <dgm:t>
        <a:bodyPr/>
        <a:lstStyle/>
        <a:p>
          <a:endParaRPr lang="en-US"/>
        </a:p>
      </dgm:t>
    </dgm:pt>
    <dgm:pt modelId="{90D3FAEF-1A2F-4541-85F6-6DF6C2BC3E8F}">
      <dgm:prSet/>
      <dgm:spPr/>
      <dgm:t>
        <a:bodyPr/>
        <a:lstStyle/>
        <a:p>
          <a:r>
            <a:rPr lang="lt-LT" b="0"/>
            <a:t>Parengti anketų klausimus</a:t>
          </a:r>
          <a:endParaRPr lang="en-US"/>
        </a:p>
      </dgm:t>
    </dgm:pt>
    <dgm:pt modelId="{20943E84-F499-4198-9E2C-C8CB89ECAF43}" type="parTrans" cxnId="{C55205C3-E945-48F6-B296-E02BB31E8D2F}">
      <dgm:prSet/>
      <dgm:spPr/>
      <dgm:t>
        <a:bodyPr/>
        <a:lstStyle/>
        <a:p>
          <a:endParaRPr lang="en-US"/>
        </a:p>
      </dgm:t>
    </dgm:pt>
    <dgm:pt modelId="{A165743E-2FF2-4B7E-BEEA-72DAE305DB03}" type="sibTrans" cxnId="{C55205C3-E945-48F6-B296-E02BB31E8D2F}">
      <dgm:prSet/>
      <dgm:spPr/>
      <dgm:t>
        <a:bodyPr/>
        <a:lstStyle/>
        <a:p>
          <a:endParaRPr lang="en-US"/>
        </a:p>
      </dgm:t>
    </dgm:pt>
    <dgm:pt modelId="{D50680E4-CD15-4184-BB45-704FDE4696D8}">
      <dgm:prSet/>
      <dgm:spPr/>
      <dgm:t>
        <a:bodyPr/>
        <a:lstStyle/>
        <a:p>
          <a:r>
            <a:rPr lang="lt-LT" b="0"/>
            <a:t>Ačiū, šiuo metu nereikia, o esant poreikiui - kreipsimės</a:t>
          </a:r>
          <a:endParaRPr lang="en-US"/>
        </a:p>
      </dgm:t>
    </dgm:pt>
    <dgm:pt modelId="{265A4D87-804D-4CC5-8712-F4753635DF2E}" type="parTrans" cxnId="{0189E2A9-DA4F-4270-8E73-6578A4477628}">
      <dgm:prSet/>
      <dgm:spPr/>
      <dgm:t>
        <a:bodyPr/>
        <a:lstStyle/>
        <a:p>
          <a:endParaRPr lang="en-US"/>
        </a:p>
      </dgm:t>
    </dgm:pt>
    <dgm:pt modelId="{57DE83F6-F113-41D4-B635-C8CF9137242B}" type="sibTrans" cxnId="{0189E2A9-DA4F-4270-8E73-6578A4477628}">
      <dgm:prSet/>
      <dgm:spPr/>
      <dgm:t>
        <a:bodyPr/>
        <a:lstStyle/>
        <a:p>
          <a:endParaRPr lang="en-US"/>
        </a:p>
      </dgm:t>
    </dgm:pt>
    <dgm:pt modelId="{0EC06EC5-6544-4B42-8237-503F931561E7}">
      <dgm:prSet/>
      <dgm:spPr/>
      <dgm:t>
        <a:bodyPr/>
        <a:lstStyle/>
        <a:p>
          <a:r>
            <a:rPr lang="lt-LT" b="0"/>
            <a:t>Dalijimasis gerąja patirtimi su kitais NVŠ teikėjais.</a:t>
          </a:r>
          <a:endParaRPr lang="en-US"/>
        </a:p>
      </dgm:t>
    </dgm:pt>
    <dgm:pt modelId="{AC3E834B-C616-47A5-9EAC-1A72E20E03B5}" type="parTrans" cxnId="{730122C0-6A4E-4AB9-8F47-834D391663DB}">
      <dgm:prSet/>
      <dgm:spPr/>
      <dgm:t>
        <a:bodyPr/>
        <a:lstStyle/>
        <a:p>
          <a:endParaRPr lang="en-US"/>
        </a:p>
      </dgm:t>
    </dgm:pt>
    <dgm:pt modelId="{82EBEAC8-22B5-4C17-885F-C438AF169B46}" type="sibTrans" cxnId="{730122C0-6A4E-4AB9-8F47-834D391663DB}">
      <dgm:prSet/>
      <dgm:spPr/>
      <dgm:t>
        <a:bodyPr/>
        <a:lstStyle/>
        <a:p>
          <a:endParaRPr lang="en-US"/>
        </a:p>
      </dgm:t>
    </dgm:pt>
    <dgm:pt modelId="{F175DE7E-861F-4A59-8E23-04A27A3BC993}">
      <dgm:prSet/>
      <dgm:spPr/>
      <dgm:t>
        <a:bodyPr/>
        <a:lstStyle/>
        <a:p>
          <a:r>
            <a:rPr lang="lt-LT" b="0"/>
            <a:t>Metodinių rekomendacijų, geranoriško palaikymo, išvadų išsigryninimo, tobulintinų sričių atpažinimo</a:t>
          </a:r>
          <a:endParaRPr lang="en-US"/>
        </a:p>
      </dgm:t>
    </dgm:pt>
    <dgm:pt modelId="{117F1E01-5F1F-486F-81B7-A47AFFE21257}" type="parTrans" cxnId="{8006AC18-DF94-4D62-9021-BDD56A0593FE}">
      <dgm:prSet/>
      <dgm:spPr/>
      <dgm:t>
        <a:bodyPr/>
        <a:lstStyle/>
        <a:p>
          <a:endParaRPr lang="en-US"/>
        </a:p>
      </dgm:t>
    </dgm:pt>
    <dgm:pt modelId="{50AB7EA6-BB63-42ED-8D4D-B6D62901DAD5}" type="sibTrans" cxnId="{8006AC18-DF94-4D62-9021-BDD56A0593FE}">
      <dgm:prSet/>
      <dgm:spPr/>
      <dgm:t>
        <a:bodyPr/>
        <a:lstStyle/>
        <a:p>
          <a:endParaRPr lang="en-US"/>
        </a:p>
      </dgm:t>
    </dgm:pt>
    <dgm:pt modelId="{58D48167-6642-4C90-A142-E73294E4F326}">
      <dgm:prSet/>
      <dgm:spPr/>
      <dgm:t>
        <a:bodyPr/>
        <a:lstStyle/>
        <a:p>
          <a:r>
            <a:rPr lang="lt-LT" b="0"/>
            <a:t>Klausimynų, anketų pavyzdžių.</a:t>
          </a:r>
          <a:endParaRPr lang="en-US"/>
        </a:p>
      </dgm:t>
    </dgm:pt>
    <dgm:pt modelId="{FD042F7A-B1EA-4144-935D-B9DEAF4DD89B}" type="parTrans" cxnId="{D5C44961-8E18-49EB-AD3B-3E91C4EA30C1}">
      <dgm:prSet/>
      <dgm:spPr/>
      <dgm:t>
        <a:bodyPr/>
        <a:lstStyle/>
        <a:p>
          <a:endParaRPr lang="en-US"/>
        </a:p>
      </dgm:t>
    </dgm:pt>
    <dgm:pt modelId="{5B0CB02C-0A26-4C58-B848-7FFB4BB60AD5}" type="sibTrans" cxnId="{D5C44961-8E18-49EB-AD3B-3E91C4EA30C1}">
      <dgm:prSet/>
      <dgm:spPr/>
      <dgm:t>
        <a:bodyPr/>
        <a:lstStyle/>
        <a:p>
          <a:endParaRPr lang="en-US"/>
        </a:p>
      </dgm:t>
    </dgm:pt>
    <dgm:pt modelId="{800EBED2-E746-4B22-BA88-8D59FD8C2D1C}" type="pres">
      <dgm:prSet presAssocID="{D03C3B8E-9986-4227-8C00-7DCE5C08165C}" presName="linear" presStyleCnt="0">
        <dgm:presLayoutVars>
          <dgm:animLvl val="lvl"/>
          <dgm:resizeHandles val="exact"/>
        </dgm:presLayoutVars>
      </dgm:prSet>
      <dgm:spPr/>
    </dgm:pt>
    <dgm:pt modelId="{EBB32FF7-F607-408B-A5C3-0740D4DE981E}" type="pres">
      <dgm:prSet presAssocID="{449CDDF0-B8BA-409B-AD3B-05DB038683AD}" presName="parentText" presStyleLbl="node1" presStyleIdx="0" presStyleCnt="7">
        <dgm:presLayoutVars>
          <dgm:chMax val="0"/>
          <dgm:bulletEnabled val="1"/>
        </dgm:presLayoutVars>
      </dgm:prSet>
      <dgm:spPr/>
    </dgm:pt>
    <dgm:pt modelId="{33E16C95-ACF0-4E4E-ACDD-7A0802253942}" type="pres">
      <dgm:prSet presAssocID="{3588AD6E-F61A-4568-9514-F8653BB53CAE}" presName="spacer" presStyleCnt="0"/>
      <dgm:spPr/>
    </dgm:pt>
    <dgm:pt modelId="{81D53B23-A672-4F62-9FEA-2D67646F3F11}" type="pres">
      <dgm:prSet presAssocID="{B8BF0312-0476-4E15-BC5B-14374F00718A}" presName="parentText" presStyleLbl="node1" presStyleIdx="1" presStyleCnt="7">
        <dgm:presLayoutVars>
          <dgm:chMax val="0"/>
          <dgm:bulletEnabled val="1"/>
        </dgm:presLayoutVars>
      </dgm:prSet>
      <dgm:spPr/>
    </dgm:pt>
    <dgm:pt modelId="{B9C3DF2E-5B91-4CC4-A08E-990F5FE87CF6}" type="pres">
      <dgm:prSet presAssocID="{36286EED-8662-4E57-9592-79EDC9ECB2FD}" presName="spacer" presStyleCnt="0"/>
      <dgm:spPr/>
    </dgm:pt>
    <dgm:pt modelId="{81C3DC38-AF14-454E-AA0B-40993537A2E4}" type="pres">
      <dgm:prSet presAssocID="{90D3FAEF-1A2F-4541-85F6-6DF6C2BC3E8F}" presName="parentText" presStyleLbl="node1" presStyleIdx="2" presStyleCnt="7">
        <dgm:presLayoutVars>
          <dgm:chMax val="0"/>
          <dgm:bulletEnabled val="1"/>
        </dgm:presLayoutVars>
      </dgm:prSet>
      <dgm:spPr/>
    </dgm:pt>
    <dgm:pt modelId="{3578CCF8-D892-4E07-8CF6-4DC4C863278B}" type="pres">
      <dgm:prSet presAssocID="{A165743E-2FF2-4B7E-BEEA-72DAE305DB03}" presName="spacer" presStyleCnt="0"/>
      <dgm:spPr/>
    </dgm:pt>
    <dgm:pt modelId="{3FC5A9E2-7986-41E9-A6A6-89FB9098FA17}" type="pres">
      <dgm:prSet presAssocID="{D50680E4-CD15-4184-BB45-704FDE4696D8}" presName="parentText" presStyleLbl="node1" presStyleIdx="3" presStyleCnt="7">
        <dgm:presLayoutVars>
          <dgm:chMax val="0"/>
          <dgm:bulletEnabled val="1"/>
        </dgm:presLayoutVars>
      </dgm:prSet>
      <dgm:spPr/>
    </dgm:pt>
    <dgm:pt modelId="{42ABE469-C597-4084-A560-5991E255D614}" type="pres">
      <dgm:prSet presAssocID="{57DE83F6-F113-41D4-B635-C8CF9137242B}" presName="spacer" presStyleCnt="0"/>
      <dgm:spPr/>
    </dgm:pt>
    <dgm:pt modelId="{363C79E2-47E6-4996-AA74-5E42CC38AE1F}" type="pres">
      <dgm:prSet presAssocID="{0EC06EC5-6544-4B42-8237-503F931561E7}" presName="parentText" presStyleLbl="node1" presStyleIdx="4" presStyleCnt="7">
        <dgm:presLayoutVars>
          <dgm:chMax val="0"/>
          <dgm:bulletEnabled val="1"/>
        </dgm:presLayoutVars>
      </dgm:prSet>
      <dgm:spPr/>
    </dgm:pt>
    <dgm:pt modelId="{9E63A7D2-F02F-4597-A00A-65A03C6967E8}" type="pres">
      <dgm:prSet presAssocID="{82EBEAC8-22B5-4C17-885F-C438AF169B46}" presName="spacer" presStyleCnt="0"/>
      <dgm:spPr/>
    </dgm:pt>
    <dgm:pt modelId="{35D30E3B-0292-48DE-A0A7-337EEF22E70B}" type="pres">
      <dgm:prSet presAssocID="{F175DE7E-861F-4A59-8E23-04A27A3BC993}" presName="parentText" presStyleLbl="node1" presStyleIdx="5" presStyleCnt="7">
        <dgm:presLayoutVars>
          <dgm:chMax val="0"/>
          <dgm:bulletEnabled val="1"/>
        </dgm:presLayoutVars>
      </dgm:prSet>
      <dgm:spPr/>
    </dgm:pt>
    <dgm:pt modelId="{996B39C9-D5F9-49F8-92C3-60511F071DEE}" type="pres">
      <dgm:prSet presAssocID="{50AB7EA6-BB63-42ED-8D4D-B6D62901DAD5}" presName="spacer" presStyleCnt="0"/>
      <dgm:spPr/>
    </dgm:pt>
    <dgm:pt modelId="{DA9E70CE-1B61-4826-9817-5D6A83B325A6}" type="pres">
      <dgm:prSet presAssocID="{58D48167-6642-4C90-A142-E73294E4F326}" presName="parentText" presStyleLbl="node1" presStyleIdx="6" presStyleCnt="7">
        <dgm:presLayoutVars>
          <dgm:chMax val="0"/>
          <dgm:bulletEnabled val="1"/>
        </dgm:presLayoutVars>
      </dgm:prSet>
      <dgm:spPr/>
    </dgm:pt>
  </dgm:ptLst>
  <dgm:cxnLst>
    <dgm:cxn modelId="{8006AC18-DF94-4D62-9021-BDD56A0593FE}" srcId="{D03C3B8E-9986-4227-8C00-7DCE5C08165C}" destId="{F175DE7E-861F-4A59-8E23-04A27A3BC993}" srcOrd="5" destOrd="0" parTransId="{117F1E01-5F1F-486F-81B7-A47AFFE21257}" sibTransId="{50AB7EA6-BB63-42ED-8D4D-B6D62901DAD5}"/>
    <dgm:cxn modelId="{9B008A1D-8BF7-4ECB-90BD-3EF3F88AA7BD}" type="presOf" srcId="{B8BF0312-0476-4E15-BC5B-14374F00718A}" destId="{81D53B23-A672-4F62-9FEA-2D67646F3F11}" srcOrd="0" destOrd="0" presId="urn:microsoft.com/office/officeart/2005/8/layout/vList2"/>
    <dgm:cxn modelId="{EC358623-A78C-4CA6-8138-1036A566BCFD}" type="presOf" srcId="{58D48167-6642-4C90-A142-E73294E4F326}" destId="{DA9E70CE-1B61-4826-9817-5D6A83B325A6}" srcOrd="0" destOrd="0" presId="urn:microsoft.com/office/officeart/2005/8/layout/vList2"/>
    <dgm:cxn modelId="{4E904E3C-CC78-42AD-AAFB-437749085BC4}" type="presOf" srcId="{90D3FAEF-1A2F-4541-85F6-6DF6C2BC3E8F}" destId="{81C3DC38-AF14-454E-AA0B-40993537A2E4}" srcOrd="0" destOrd="0" presId="urn:microsoft.com/office/officeart/2005/8/layout/vList2"/>
    <dgm:cxn modelId="{D5C44961-8E18-49EB-AD3B-3E91C4EA30C1}" srcId="{D03C3B8E-9986-4227-8C00-7DCE5C08165C}" destId="{58D48167-6642-4C90-A142-E73294E4F326}" srcOrd="6" destOrd="0" parTransId="{FD042F7A-B1EA-4144-935D-B9DEAF4DD89B}" sibTransId="{5B0CB02C-0A26-4C58-B848-7FFB4BB60AD5}"/>
    <dgm:cxn modelId="{9328C76A-D83B-48CB-A976-2C7A1C0CA671}" type="presOf" srcId="{F175DE7E-861F-4A59-8E23-04A27A3BC993}" destId="{35D30E3B-0292-48DE-A0A7-337EEF22E70B}" srcOrd="0" destOrd="0" presId="urn:microsoft.com/office/officeart/2005/8/layout/vList2"/>
    <dgm:cxn modelId="{A9766D9C-4BF9-4D36-85EF-9ED33531D8D0}" type="presOf" srcId="{D50680E4-CD15-4184-BB45-704FDE4696D8}" destId="{3FC5A9E2-7986-41E9-A6A6-89FB9098FA17}" srcOrd="0" destOrd="0" presId="urn:microsoft.com/office/officeart/2005/8/layout/vList2"/>
    <dgm:cxn modelId="{E2275FA2-77BF-4AF0-AF6C-194B1A106F20}" type="presOf" srcId="{D03C3B8E-9986-4227-8C00-7DCE5C08165C}" destId="{800EBED2-E746-4B22-BA88-8D59FD8C2D1C}" srcOrd="0" destOrd="0" presId="urn:microsoft.com/office/officeart/2005/8/layout/vList2"/>
    <dgm:cxn modelId="{0189E2A9-DA4F-4270-8E73-6578A4477628}" srcId="{D03C3B8E-9986-4227-8C00-7DCE5C08165C}" destId="{D50680E4-CD15-4184-BB45-704FDE4696D8}" srcOrd="3" destOrd="0" parTransId="{265A4D87-804D-4CC5-8712-F4753635DF2E}" sibTransId="{57DE83F6-F113-41D4-B635-C8CF9137242B}"/>
    <dgm:cxn modelId="{BE099DBE-F57C-4239-A4D5-418A49167FA3}" srcId="{D03C3B8E-9986-4227-8C00-7DCE5C08165C}" destId="{B8BF0312-0476-4E15-BC5B-14374F00718A}" srcOrd="1" destOrd="0" parTransId="{30B6FE02-79AF-4F44-9418-289B4BCB2DFA}" sibTransId="{36286EED-8662-4E57-9592-79EDC9ECB2FD}"/>
    <dgm:cxn modelId="{9029B9BF-F302-45BE-818C-7D5DFB6D293C}" type="presOf" srcId="{449CDDF0-B8BA-409B-AD3B-05DB038683AD}" destId="{EBB32FF7-F607-408B-A5C3-0740D4DE981E}" srcOrd="0" destOrd="0" presId="urn:microsoft.com/office/officeart/2005/8/layout/vList2"/>
    <dgm:cxn modelId="{730122C0-6A4E-4AB9-8F47-834D391663DB}" srcId="{D03C3B8E-9986-4227-8C00-7DCE5C08165C}" destId="{0EC06EC5-6544-4B42-8237-503F931561E7}" srcOrd="4" destOrd="0" parTransId="{AC3E834B-C616-47A5-9EAC-1A72E20E03B5}" sibTransId="{82EBEAC8-22B5-4C17-885F-C438AF169B46}"/>
    <dgm:cxn modelId="{C55205C3-E945-48F6-B296-E02BB31E8D2F}" srcId="{D03C3B8E-9986-4227-8C00-7DCE5C08165C}" destId="{90D3FAEF-1A2F-4541-85F6-6DF6C2BC3E8F}" srcOrd="2" destOrd="0" parTransId="{20943E84-F499-4198-9E2C-C8CB89ECAF43}" sibTransId="{A165743E-2FF2-4B7E-BEEA-72DAE305DB03}"/>
    <dgm:cxn modelId="{1903CEE1-F1B3-4B2A-83C6-0979F0B8C177}" srcId="{D03C3B8E-9986-4227-8C00-7DCE5C08165C}" destId="{449CDDF0-B8BA-409B-AD3B-05DB038683AD}" srcOrd="0" destOrd="0" parTransId="{6E6B2D63-A88C-4132-8D5E-1FF5163E8C34}" sibTransId="{3588AD6E-F61A-4568-9514-F8653BB53CAE}"/>
    <dgm:cxn modelId="{0E84EAE7-A8AF-4924-86B3-0AFD3EBBDD27}" type="presOf" srcId="{0EC06EC5-6544-4B42-8237-503F931561E7}" destId="{363C79E2-47E6-4996-AA74-5E42CC38AE1F}" srcOrd="0" destOrd="0" presId="urn:microsoft.com/office/officeart/2005/8/layout/vList2"/>
    <dgm:cxn modelId="{CD78DA7F-383A-4ACC-9A5D-41317BACBAC8}" type="presParOf" srcId="{800EBED2-E746-4B22-BA88-8D59FD8C2D1C}" destId="{EBB32FF7-F607-408B-A5C3-0740D4DE981E}" srcOrd="0" destOrd="0" presId="urn:microsoft.com/office/officeart/2005/8/layout/vList2"/>
    <dgm:cxn modelId="{6463947A-6351-43A2-9749-B3D0DDC75693}" type="presParOf" srcId="{800EBED2-E746-4B22-BA88-8D59FD8C2D1C}" destId="{33E16C95-ACF0-4E4E-ACDD-7A0802253942}" srcOrd="1" destOrd="0" presId="urn:microsoft.com/office/officeart/2005/8/layout/vList2"/>
    <dgm:cxn modelId="{88C74CD1-22D5-414E-9038-703EE8BF9593}" type="presParOf" srcId="{800EBED2-E746-4B22-BA88-8D59FD8C2D1C}" destId="{81D53B23-A672-4F62-9FEA-2D67646F3F11}" srcOrd="2" destOrd="0" presId="urn:microsoft.com/office/officeart/2005/8/layout/vList2"/>
    <dgm:cxn modelId="{8099F8E3-D58D-44E9-B413-2105AA3A21EF}" type="presParOf" srcId="{800EBED2-E746-4B22-BA88-8D59FD8C2D1C}" destId="{B9C3DF2E-5B91-4CC4-A08E-990F5FE87CF6}" srcOrd="3" destOrd="0" presId="urn:microsoft.com/office/officeart/2005/8/layout/vList2"/>
    <dgm:cxn modelId="{A1B37480-24A2-4C88-8125-2E879A5799BC}" type="presParOf" srcId="{800EBED2-E746-4B22-BA88-8D59FD8C2D1C}" destId="{81C3DC38-AF14-454E-AA0B-40993537A2E4}" srcOrd="4" destOrd="0" presId="urn:microsoft.com/office/officeart/2005/8/layout/vList2"/>
    <dgm:cxn modelId="{DFD2BA80-D2E6-453D-81CD-C343750CAB6A}" type="presParOf" srcId="{800EBED2-E746-4B22-BA88-8D59FD8C2D1C}" destId="{3578CCF8-D892-4E07-8CF6-4DC4C863278B}" srcOrd="5" destOrd="0" presId="urn:microsoft.com/office/officeart/2005/8/layout/vList2"/>
    <dgm:cxn modelId="{CA94EE0A-5B70-4076-A161-079528570550}" type="presParOf" srcId="{800EBED2-E746-4B22-BA88-8D59FD8C2D1C}" destId="{3FC5A9E2-7986-41E9-A6A6-89FB9098FA17}" srcOrd="6" destOrd="0" presId="urn:microsoft.com/office/officeart/2005/8/layout/vList2"/>
    <dgm:cxn modelId="{53DFE2B5-B00C-40AF-B857-37A5E1657B38}" type="presParOf" srcId="{800EBED2-E746-4B22-BA88-8D59FD8C2D1C}" destId="{42ABE469-C597-4084-A560-5991E255D614}" srcOrd="7" destOrd="0" presId="urn:microsoft.com/office/officeart/2005/8/layout/vList2"/>
    <dgm:cxn modelId="{E065D113-2D7A-4644-84FA-76C960528B2C}" type="presParOf" srcId="{800EBED2-E746-4B22-BA88-8D59FD8C2D1C}" destId="{363C79E2-47E6-4996-AA74-5E42CC38AE1F}" srcOrd="8" destOrd="0" presId="urn:microsoft.com/office/officeart/2005/8/layout/vList2"/>
    <dgm:cxn modelId="{536CF50C-A070-4D51-9E5E-64A9F0E12B56}" type="presParOf" srcId="{800EBED2-E746-4B22-BA88-8D59FD8C2D1C}" destId="{9E63A7D2-F02F-4597-A00A-65A03C6967E8}" srcOrd="9" destOrd="0" presId="urn:microsoft.com/office/officeart/2005/8/layout/vList2"/>
    <dgm:cxn modelId="{4CA1F849-7D43-466B-9090-ED854B58FAB2}" type="presParOf" srcId="{800EBED2-E746-4B22-BA88-8D59FD8C2D1C}" destId="{35D30E3B-0292-48DE-A0A7-337EEF22E70B}" srcOrd="10" destOrd="0" presId="urn:microsoft.com/office/officeart/2005/8/layout/vList2"/>
    <dgm:cxn modelId="{8052A47D-A5A6-4DB2-9497-9AA23FD8AD49}" type="presParOf" srcId="{800EBED2-E746-4B22-BA88-8D59FD8C2D1C}" destId="{996B39C9-D5F9-49F8-92C3-60511F071DEE}" srcOrd="11" destOrd="0" presId="urn:microsoft.com/office/officeart/2005/8/layout/vList2"/>
    <dgm:cxn modelId="{67B0B150-EB32-46C4-9328-AEFEFAE210A9}" type="presParOf" srcId="{800EBED2-E746-4B22-BA88-8D59FD8C2D1C}" destId="{DA9E70CE-1B61-4826-9817-5D6A83B325A6}"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53594D-3A99-4779-B882-05C327DA9E66}">
      <dsp:nvSpPr>
        <dsp:cNvPr id="0" name=""/>
        <dsp:cNvSpPr/>
      </dsp:nvSpPr>
      <dsp:spPr>
        <a:xfrm>
          <a:off x="0" y="144016"/>
          <a:ext cx="7427168" cy="69897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lt-LT" sz="1800" kern="1200" dirty="0"/>
            <a:t>Pandėlio universalus daugiafunkcis centras</a:t>
          </a:r>
          <a:endParaRPr lang="en-US" sz="1800" kern="1200" dirty="0"/>
        </a:p>
      </dsp:txBody>
      <dsp:txXfrm>
        <a:off x="34121" y="178137"/>
        <a:ext cx="7358926" cy="630737"/>
      </dsp:txXfrm>
    </dsp:sp>
    <dsp:sp modelId="{B08EE42F-1F51-49EE-AAC7-FAE730B0D1FB}">
      <dsp:nvSpPr>
        <dsp:cNvPr id="0" name=""/>
        <dsp:cNvSpPr/>
      </dsp:nvSpPr>
      <dsp:spPr>
        <a:xfrm>
          <a:off x="0" y="894835"/>
          <a:ext cx="7427168" cy="43173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lt-LT" sz="1800" kern="1200"/>
            <a:t>Rokiškio r. Kamajų Antano Strazdo gimnazijos neformaliojo švietimo skyrius</a:t>
          </a:r>
          <a:endParaRPr lang="en-US" sz="1800" kern="1200"/>
        </a:p>
      </dsp:txBody>
      <dsp:txXfrm>
        <a:off x="21075" y="915910"/>
        <a:ext cx="7385018" cy="389580"/>
      </dsp:txXfrm>
    </dsp:sp>
    <dsp:sp modelId="{E5B00FAF-4C78-4759-9F8F-70F57473AE96}">
      <dsp:nvSpPr>
        <dsp:cNvPr id="0" name=""/>
        <dsp:cNvSpPr/>
      </dsp:nvSpPr>
      <dsp:spPr>
        <a:xfrm>
          <a:off x="0" y="1378405"/>
          <a:ext cx="7427168" cy="43173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lt-LT" sz="1800" kern="1200"/>
            <a:t>Rokiškio Rudolfo Lymano muzikos mokykla</a:t>
          </a:r>
          <a:endParaRPr lang="en-US" sz="1800" kern="1200"/>
        </a:p>
      </dsp:txBody>
      <dsp:txXfrm>
        <a:off x="21075" y="1399480"/>
        <a:ext cx="7385018" cy="389580"/>
      </dsp:txXfrm>
    </dsp:sp>
    <dsp:sp modelId="{82A73E61-C787-4EC4-AC12-ED1358B69706}">
      <dsp:nvSpPr>
        <dsp:cNvPr id="0" name=""/>
        <dsp:cNvSpPr/>
      </dsp:nvSpPr>
      <dsp:spPr>
        <a:xfrm>
          <a:off x="0" y="1861975"/>
          <a:ext cx="7427168" cy="43173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lt-LT" sz="1800" kern="1200"/>
            <a:t>Rokiškio r. Obelių gimnazijos neformaliojo švietimo skyrius</a:t>
          </a:r>
          <a:endParaRPr lang="en-US" sz="1800" kern="1200"/>
        </a:p>
      </dsp:txBody>
      <dsp:txXfrm>
        <a:off x="21075" y="1883050"/>
        <a:ext cx="7385018" cy="389580"/>
      </dsp:txXfrm>
    </dsp:sp>
    <dsp:sp modelId="{14BCE844-B45D-4506-9C26-F14E54C3C241}">
      <dsp:nvSpPr>
        <dsp:cNvPr id="0" name=""/>
        <dsp:cNvSpPr/>
      </dsp:nvSpPr>
      <dsp:spPr>
        <a:xfrm>
          <a:off x="0" y="2345545"/>
          <a:ext cx="7427168" cy="43173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lt-LT" sz="1800" kern="1200"/>
            <a:t>Rokiškio r. Juodupės gimnazijos neformaliojo švietimo skyrius</a:t>
          </a:r>
          <a:endParaRPr lang="en-US" sz="1800" kern="1200"/>
        </a:p>
      </dsp:txBody>
      <dsp:txXfrm>
        <a:off x="21075" y="2366620"/>
        <a:ext cx="7385018" cy="389580"/>
      </dsp:txXfrm>
    </dsp:sp>
    <dsp:sp modelId="{B7B38522-8EFA-4E33-9F15-302C33FFDED5}">
      <dsp:nvSpPr>
        <dsp:cNvPr id="0" name=""/>
        <dsp:cNvSpPr/>
      </dsp:nvSpPr>
      <dsp:spPr>
        <a:xfrm>
          <a:off x="0" y="2829115"/>
          <a:ext cx="7427168" cy="43173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lt-LT" sz="1800" kern="1200"/>
            <a:t>Rokiškio jaunimo centras</a:t>
          </a:r>
          <a:endParaRPr lang="en-US" sz="1800" kern="1200"/>
        </a:p>
      </dsp:txBody>
      <dsp:txXfrm>
        <a:off x="21075" y="2850190"/>
        <a:ext cx="7385018" cy="389580"/>
      </dsp:txXfrm>
    </dsp:sp>
    <dsp:sp modelId="{F34C7C31-1935-4D5C-A291-5CD738615797}">
      <dsp:nvSpPr>
        <dsp:cNvPr id="0" name=""/>
        <dsp:cNvSpPr/>
      </dsp:nvSpPr>
      <dsp:spPr>
        <a:xfrm>
          <a:off x="0" y="3312685"/>
          <a:ext cx="7427168" cy="43173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lt-LT" sz="1800" kern="1200"/>
            <a:t>Rokiškio rajono kūno kultūros ir sporto centras</a:t>
          </a:r>
          <a:endParaRPr lang="en-US" sz="1800" kern="1200"/>
        </a:p>
      </dsp:txBody>
      <dsp:txXfrm>
        <a:off x="21075" y="3333760"/>
        <a:ext cx="7385018" cy="3895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B32FF7-F607-408B-A5C3-0740D4DE981E}">
      <dsp:nvSpPr>
        <dsp:cNvPr id="0" name=""/>
        <dsp:cNvSpPr/>
      </dsp:nvSpPr>
      <dsp:spPr>
        <a:xfrm>
          <a:off x="0" y="874169"/>
          <a:ext cx="8229600" cy="35977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lt-LT" sz="1500" b="0" kern="1200"/>
            <a:t>Sukurti bendrą rajone įsivertinimo sistemą</a:t>
          </a:r>
          <a:endParaRPr lang="en-US" sz="1500" kern="1200"/>
        </a:p>
      </dsp:txBody>
      <dsp:txXfrm>
        <a:off x="17563" y="891732"/>
        <a:ext cx="8194474" cy="324648"/>
      </dsp:txXfrm>
    </dsp:sp>
    <dsp:sp modelId="{81D53B23-A672-4F62-9FEA-2D67646F3F11}">
      <dsp:nvSpPr>
        <dsp:cNvPr id="0" name=""/>
        <dsp:cNvSpPr/>
      </dsp:nvSpPr>
      <dsp:spPr>
        <a:xfrm>
          <a:off x="0" y="1277143"/>
          <a:ext cx="8229600" cy="35977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lt-LT" sz="1500" b="0" kern="1200"/>
            <a:t>Labiau tinkančio pavyzdinio klausimyno</a:t>
          </a:r>
          <a:endParaRPr lang="en-US" sz="1500" kern="1200"/>
        </a:p>
      </dsp:txBody>
      <dsp:txXfrm>
        <a:off x="17563" y="1294706"/>
        <a:ext cx="8194474" cy="324648"/>
      </dsp:txXfrm>
    </dsp:sp>
    <dsp:sp modelId="{81C3DC38-AF14-454E-AA0B-40993537A2E4}">
      <dsp:nvSpPr>
        <dsp:cNvPr id="0" name=""/>
        <dsp:cNvSpPr/>
      </dsp:nvSpPr>
      <dsp:spPr>
        <a:xfrm>
          <a:off x="0" y="1680119"/>
          <a:ext cx="8229600" cy="35977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lt-LT" sz="1500" b="0" kern="1200"/>
            <a:t>Parengti anketų klausimus</a:t>
          </a:r>
          <a:endParaRPr lang="en-US" sz="1500" kern="1200"/>
        </a:p>
      </dsp:txBody>
      <dsp:txXfrm>
        <a:off x="17563" y="1697682"/>
        <a:ext cx="8194474" cy="324648"/>
      </dsp:txXfrm>
    </dsp:sp>
    <dsp:sp modelId="{3FC5A9E2-7986-41E9-A6A6-89FB9098FA17}">
      <dsp:nvSpPr>
        <dsp:cNvPr id="0" name=""/>
        <dsp:cNvSpPr/>
      </dsp:nvSpPr>
      <dsp:spPr>
        <a:xfrm>
          <a:off x="0" y="2083094"/>
          <a:ext cx="8229600" cy="35977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lt-LT" sz="1500" b="0" kern="1200"/>
            <a:t>Ačiū, šiuo metu nereikia, o esant poreikiui - kreipsimės</a:t>
          </a:r>
          <a:endParaRPr lang="en-US" sz="1500" kern="1200"/>
        </a:p>
      </dsp:txBody>
      <dsp:txXfrm>
        <a:off x="17563" y="2100657"/>
        <a:ext cx="8194474" cy="324648"/>
      </dsp:txXfrm>
    </dsp:sp>
    <dsp:sp modelId="{363C79E2-47E6-4996-AA74-5E42CC38AE1F}">
      <dsp:nvSpPr>
        <dsp:cNvPr id="0" name=""/>
        <dsp:cNvSpPr/>
      </dsp:nvSpPr>
      <dsp:spPr>
        <a:xfrm>
          <a:off x="0" y="2486069"/>
          <a:ext cx="8229600" cy="35977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lt-LT" sz="1500" b="0" kern="1200"/>
            <a:t>Dalijimasis gerąja patirtimi su kitais NVŠ teikėjais.</a:t>
          </a:r>
          <a:endParaRPr lang="en-US" sz="1500" kern="1200"/>
        </a:p>
      </dsp:txBody>
      <dsp:txXfrm>
        <a:off x="17563" y="2503632"/>
        <a:ext cx="8194474" cy="324648"/>
      </dsp:txXfrm>
    </dsp:sp>
    <dsp:sp modelId="{35D30E3B-0292-48DE-A0A7-337EEF22E70B}">
      <dsp:nvSpPr>
        <dsp:cNvPr id="0" name=""/>
        <dsp:cNvSpPr/>
      </dsp:nvSpPr>
      <dsp:spPr>
        <a:xfrm>
          <a:off x="0" y="2889044"/>
          <a:ext cx="8229600" cy="35977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lt-LT" sz="1500" b="0" kern="1200"/>
            <a:t>Metodinių rekomendacijų, geranoriško palaikymo, išvadų išsigryninimo, tobulintinų sričių atpažinimo</a:t>
          </a:r>
          <a:endParaRPr lang="en-US" sz="1500" kern="1200"/>
        </a:p>
      </dsp:txBody>
      <dsp:txXfrm>
        <a:off x="17563" y="2906607"/>
        <a:ext cx="8194474" cy="324648"/>
      </dsp:txXfrm>
    </dsp:sp>
    <dsp:sp modelId="{DA9E70CE-1B61-4826-9817-5D6A83B325A6}">
      <dsp:nvSpPr>
        <dsp:cNvPr id="0" name=""/>
        <dsp:cNvSpPr/>
      </dsp:nvSpPr>
      <dsp:spPr>
        <a:xfrm>
          <a:off x="0" y="3292019"/>
          <a:ext cx="8229600" cy="35977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lt-LT" sz="1500" b="0" kern="1200"/>
            <a:t>Klausimynų, anketų pavyzdžių.</a:t>
          </a:r>
          <a:endParaRPr lang="en-US" sz="1500" kern="1200"/>
        </a:p>
      </dsp:txBody>
      <dsp:txXfrm>
        <a:off x="17563" y="3309582"/>
        <a:ext cx="8194474" cy="32464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2-01T08:04:05.04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48,'38'-2,"0"-2,62-14,-62 10,0 2,63-3,-7 10,0 4,176 32,-175-23,1-4,0-4,105-8,-74 1,-99 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2-01T08:04:10.82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2607 1,'-2173'0,"2146"1,-51 10,51-6,-50 2,45-5,0 1,0 1,0 2,-45 14,58-14</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2-01T09:33:30.938"/>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0 0,'45'2,"46"8,43 3,-70-12,-28 1,0-2,0-1,0-1,36-9,-52 6</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02-01T09:33:44.558"/>
    </inkml:context>
    <inkml:brush xml:id="br0">
      <inkml:brushProperty name="width" value="0.2" units="cm"/>
      <inkml:brushProperty name="height" value="0.4" units="cm"/>
      <inkml:brushProperty name="color" value="#FFFC00"/>
      <inkml:brushProperty name="tip" value="rectangle"/>
      <inkml:brushProperty name="rasterOp" value="maskPen"/>
      <inkml:brushProperty name="ignorePressure" value="1"/>
    </inkml:brush>
  </inkml:definitions>
  <inkml:trace contextRef="#ctx0" brushRef="#br0">10 235,'82'0,"142"-17,-160 10,1 4,86 5,-34 1,2618-3,-2654-10,-39 3,-42 8,0 0,0 0,0 1,0-1,0 0,0 0,0 0,0 0,-1 0,1 0,0 1,-1-1,1 0,-1 0,0 0,1 0,-1 0,0-1,1 1,-2 1,-18 30,-3 5,17-27,0 0,0 0,-15 17,18-24,0-1,-1 1,1 0,-1-1,1 1,-1-1,0 0,0 0,0-1,0 1,0-1,0 0,0 0,-7 0,-73 4,-107-8,52 0,-566 3,676-2,-1-1,1-1,-37-11,36 8,-1 1,-56-5,-773 10,397 4,326-5,-148 5,260-1,0 1,-37 10,53-10,0-1,0 1,0 1,1-1,-1 2,1-1,0 1,0 0,-13 12,20-17,1 1,-1-1,1 1,-1-1,1 1,-1 0,1-1,-1 1,1-1,0 1,-1 0,1-1,0 1,0 0,-1 0,1-1,0 1,0 0,0 0,0-1,0 1,0 0,0 0,0-1,0 1,0 0,0-1,1 1,-1 0,0 0,0-1,1 2,1 0,0-1,-1 1,1-1,0 0,-1 0,1 0,0 0,0 0,0 0,0 0,3 0,55 9,369-9,-196-4,1855 3,-2071-1,1-1,30-7,33-3,-13 8,0-3,0-2,69-20,-124 24,-1 0,1 0,-1-1,-1-1,1 0,-1 0,0-1,-1 0,0-1,0-1,-1 1,0-1,-1-1,0 0,0 0,-1 0,-1-1,10-25,-15 35,0 0,0 0,0 0,-1 0,1 0,-1 0,1-1,-1 1,0 0,1-1,-1 1,-1 0,1 0,0-1,0 1,-1 0,0 0,1 0,-1-1,0 1,0 0,0 0,0 0,0 0,-1 0,1 1,0-1,-1 0,1 1,-1-1,0 1,0-1,0 1,1 0,-1-1,0 1,-5-1,-6-2,0 0,-1 1,1 1,-1 0,-18 0,-2-1,-170-5,45 5,139 0,0 0,1-2,-22-7,21 6,0 1,-31-5,-256 6,162 6,-684-2,694-11,1-1,15 11,-218 4,247 8,59-6,-53 1,-222-24,302 17,-127-9,114 10,0 0,-1 1,1 1,0 0,-26 8,37-7,-1 0,1 0,0 0,0 1,0 0,0 0,1 1,0-1,-8 10,12-13,0 0,0 1,0-1,0 0,0 0,1 1,-1-1,0 0,1 1,0-1,-1 1,1-1,0 1,-1-1,1 0,0 1,0-1,0 1,1 2,0-2,0-1,0 1,0 0,0-1,0 0,0 1,1-1,-1 0,1 0,-1 0,1 0,-1 0,1 0,0 0,-1 0,1 0,0-1,-1 1,1-1,3 1,27 4,1-1,-1-1,1-2,57-5,-3 0,91 5,331-16,-373 4,155-23,-236 26,0 3,1 2,76 7,-24-1,-40-5,76-10,-9 1,195 9,-144 5,-50-1,149-4,-193-9,-50 5,54 0,-90 6,0 0,0 0,0 1,0-1,0 2,0-1,0 1,-1-1,1 1,-1 1,10 5,-12-6,0 1,0-1,0 1,0 0,-1 0,1 1,-1-1,0 0,0 1,0-1,-1 1,1 0,-1 0,0-1,0 1,0 0,0 0,0 7,-1 90,-2-63,2-18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os vietos rezervavimo ženklas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EEBD33-32D8-4D68-882B-A99F384F21B1}" type="datetimeFigureOut">
              <a:rPr lang="en-US" smtClean="0"/>
              <a:t>2/2/2024</a:t>
            </a:fld>
            <a:endParaRPr lang="en-US"/>
          </a:p>
        </p:txBody>
      </p:sp>
      <p:sp>
        <p:nvSpPr>
          <p:cNvPr id="4" name="Skaidrės vaizdo vietos rezervavimo ženkla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Pastabų vietos rezervavimo ženkl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endParaRPr lang="en-US"/>
          </a:p>
        </p:txBody>
      </p:sp>
      <p:sp>
        <p:nvSpPr>
          <p:cNvPr id="6" name="Poraštės vietos rezervavimo ženklas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kaidrės numerio vietos rezervavimo ženklas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8790D0-5746-4B56-8B3A-33950270442C}" type="slidenum">
              <a:rPr lang="en-US" smtClean="0"/>
              <a:t>‹#›</a:t>
            </a:fld>
            <a:endParaRPr lang="en-US"/>
          </a:p>
        </p:txBody>
      </p:sp>
    </p:spTree>
    <p:extLst>
      <p:ext uri="{BB962C8B-B14F-4D97-AF65-F5344CB8AC3E}">
        <p14:creationId xmlns:p14="http://schemas.microsoft.com/office/powerpoint/2010/main" val="4019349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en-US" dirty="0"/>
          </a:p>
        </p:txBody>
      </p:sp>
      <p:sp>
        <p:nvSpPr>
          <p:cNvPr id="4" name="Skaidrės numerio vietos rezervavimo ženklas 3"/>
          <p:cNvSpPr>
            <a:spLocks noGrp="1"/>
          </p:cNvSpPr>
          <p:nvPr>
            <p:ph type="sldNum" sz="quarter" idx="10"/>
          </p:nvPr>
        </p:nvSpPr>
        <p:spPr/>
        <p:txBody>
          <a:bodyPr/>
          <a:lstStyle/>
          <a:p>
            <a:fld id="{508790D0-5746-4B56-8B3A-33950270442C}" type="slidenum">
              <a:rPr lang="en-US" smtClean="0"/>
              <a:t>6</a:t>
            </a:fld>
            <a:endParaRPr lang="en-US"/>
          </a:p>
        </p:txBody>
      </p:sp>
    </p:spTree>
    <p:extLst>
      <p:ext uri="{BB962C8B-B14F-4D97-AF65-F5344CB8AC3E}">
        <p14:creationId xmlns:p14="http://schemas.microsoft.com/office/powerpoint/2010/main" val="700336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a:t>Didėja įsivertinimo nauda: išryškino ugdymo priemonių atnaujinimo poreikį; lėšų, kitų išteklių planavimo pokyčius,</a:t>
            </a:r>
            <a:r>
              <a:rPr lang="lt-LT" baseline="0" dirty="0"/>
              <a:t> padeda priimant operatyvius sprendimus.</a:t>
            </a:r>
            <a:endParaRPr lang="en-US" dirty="0"/>
          </a:p>
        </p:txBody>
      </p:sp>
      <p:sp>
        <p:nvSpPr>
          <p:cNvPr id="4" name="Skaidrės numerio vietos rezervavimo ženklas 3"/>
          <p:cNvSpPr>
            <a:spLocks noGrp="1"/>
          </p:cNvSpPr>
          <p:nvPr>
            <p:ph type="sldNum" sz="quarter" idx="10"/>
          </p:nvPr>
        </p:nvSpPr>
        <p:spPr/>
        <p:txBody>
          <a:bodyPr/>
          <a:lstStyle/>
          <a:p>
            <a:fld id="{508790D0-5746-4B56-8B3A-33950270442C}" type="slidenum">
              <a:rPr lang="en-US" smtClean="0"/>
              <a:t>8</a:t>
            </a:fld>
            <a:endParaRPr lang="en-US"/>
          </a:p>
        </p:txBody>
      </p:sp>
    </p:spTree>
    <p:extLst>
      <p:ext uri="{BB962C8B-B14F-4D97-AF65-F5344CB8AC3E}">
        <p14:creationId xmlns:p14="http://schemas.microsoft.com/office/powerpoint/2010/main" val="673017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a:t>2023 metais planavo dalyvauti</a:t>
            </a:r>
            <a:r>
              <a:rPr lang="lt-LT" baseline="0" dirty="0"/>
              <a:t> išorės vertinime </a:t>
            </a:r>
            <a:r>
              <a:rPr lang="lt-LT" baseline="0" dirty="0" err="1"/>
              <a:t>Obelių</a:t>
            </a:r>
            <a:r>
              <a:rPr lang="lt-LT" baseline="0" dirty="0"/>
              <a:t> NVŠ skyrius.</a:t>
            </a:r>
            <a:endParaRPr lang="en-US" dirty="0"/>
          </a:p>
        </p:txBody>
      </p:sp>
      <p:sp>
        <p:nvSpPr>
          <p:cNvPr id="4" name="Skaidrės numerio vietos rezervavimo ženklas 3"/>
          <p:cNvSpPr>
            <a:spLocks noGrp="1"/>
          </p:cNvSpPr>
          <p:nvPr>
            <p:ph type="sldNum" sz="quarter" idx="10"/>
          </p:nvPr>
        </p:nvSpPr>
        <p:spPr/>
        <p:txBody>
          <a:bodyPr/>
          <a:lstStyle/>
          <a:p>
            <a:fld id="{508790D0-5746-4B56-8B3A-33950270442C}" type="slidenum">
              <a:rPr lang="en-US" smtClean="0"/>
              <a:t>9</a:t>
            </a:fld>
            <a:endParaRPr lang="en-US"/>
          </a:p>
        </p:txBody>
      </p:sp>
    </p:spTree>
    <p:extLst>
      <p:ext uri="{BB962C8B-B14F-4D97-AF65-F5344CB8AC3E}">
        <p14:creationId xmlns:p14="http://schemas.microsoft.com/office/powerpoint/2010/main" val="703838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en-US" dirty="0"/>
          </a:p>
        </p:txBody>
      </p:sp>
      <p:sp>
        <p:nvSpPr>
          <p:cNvPr id="4" name="Skaidrės numerio vietos rezervavimo ženklas 3"/>
          <p:cNvSpPr>
            <a:spLocks noGrp="1"/>
          </p:cNvSpPr>
          <p:nvPr>
            <p:ph type="sldNum" sz="quarter" idx="10"/>
          </p:nvPr>
        </p:nvSpPr>
        <p:spPr/>
        <p:txBody>
          <a:bodyPr/>
          <a:lstStyle/>
          <a:p>
            <a:fld id="{508790D0-5746-4B56-8B3A-33950270442C}" type="slidenum">
              <a:rPr lang="en-US" smtClean="0"/>
              <a:t>11</a:t>
            </a:fld>
            <a:endParaRPr lang="en-US" dirty="0"/>
          </a:p>
        </p:txBody>
      </p:sp>
    </p:spTree>
    <p:extLst>
      <p:ext uri="{BB962C8B-B14F-4D97-AF65-F5344CB8AC3E}">
        <p14:creationId xmlns:p14="http://schemas.microsoft.com/office/powerpoint/2010/main" val="216877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a:t>Spustelėkite, jei norite keisite ruoš. pav. stilių</a:t>
            </a:r>
          </a:p>
        </p:txBody>
      </p:sp>
      <p:sp>
        <p:nvSpPr>
          <p:cNvPr id="3" name="Paantraštė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ruošinio paantraštės stiliui keisti</a:t>
            </a:r>
          </a:p>
        </p:txBody>
      </p:sp>
      <p:sp>
        <p:nvSpPr>
          <p:cNvPr id="4" name="Datos vietos rezervavimo ženklas 3"/>
          <p:cNvSpPr>
            <a:spLocks noGrp="1"/>
          </p:cNvSpPr>
          <p:nvPr>
            <p:ph type="dt" sz="half" idx="10"/>
          </p:nvPr>
        </p:nvSpPr>
        <p:spPr/>
        <p:txBody>
          <a:bodyPr/>
          <a:lstStyle/>
          <a:p>
            <a:fld id="{42956D04-A3C8-49D4-B877-B45534FE3A10}" type="datetimeFigureOut">
              <a:rPr lang="lt-LT" smtClean="0"/>
              <a:t>2024-02-02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Vertikalaus teksto vietos rezervavimo ženklas 2"/>
          <p:cNvSpPr>
            <a:spLocks noGrp="1"/>
          </p:cNvSpPr>
          <p:nvPr>
            <p:ph type="body" orient="vert" idx="1"/>
          </p:nvPr>
        </p:nvSpPr>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42956D04-A3C8-49D4-B877-B45534FE3A10}" type="datetimeFigureOut">
              <a:rPr lang="lt-LT" smtClean="0"/>
              <a:t>2024-02-02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a:t>Spustelėkite, jei norite keisite ruoš. pav. stilių</a:t>
            </a:r>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42956D04-A3C8-49D4-B877-B45534FE3A10}" type="datetimeFigureOut">
              <a:rPr lang="lt-LT" smtClean="0"/>
              <a:t>2024-02-02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Turinio vietos rezervavimo ženklas 2"/>
          <p:cNvSpPr>
            <a:spLocks noGrp="1"/>
          </p:cNvSpPr>
          <p:nvPr>
            <p:ph idx="1"/>
          </p:nvPr>
        </p:nvSpPr>
        <p:spPr/>
        <p:txBody>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42956D04-A3C8-49D4-B877-B45534FE3A10}" type="datetimeFigureOut">
              <a:rPr lang="lt-LT" smtClean="0"/>
              <a:t>2024-02-02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a:t>Spustelėkite, jei norite keisite ruoš. pav. stilių</a:t>
            </a:r>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ruošinio teksto stiliams keisti</a:t>
            </a:r>
          </a:p>
        </p:txBody>
      </p:sp>
      <p:sp>
        <p:nvSpPr>
          <p:cNvPr id="4" name="Datos vietos rezervavimo ženklas 3"/>
          <p:cNvSpPr>
            <a:spLocks noGrp="1"/>
          </p:cNvSpPr>
          <p:nvPr>
            <p:ph type="dt" sz="half" idx="10"/>
          </p:nvPr>
        </p:nvSpPr>
        <p:spPr/>
        <p:txBody>
          <a:bodyPr/>
          <a:lstStyle/>
          <a:p>
            <a:fld id="{42956D04-A3C8-49D4-B877-B45534FE3A10}" type="datetimeFigureOut">
              <a:rPr lang="lt-LT" smtClean="0"/>
              <a:t>2024-02-02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5" name="Datos vietos rezervavimo ženklas 4"/>
          <p:cNvSpPr>
            <a:spLocks noGrp="1"/>
          </p:cNvSpPr>
          <p:nvPr>
            <p:ph type="dt" sz="half" idx="10"/>
          </p:nvPr>
        </p:nvSpPr>
        <p:spPr/>
        <p:txBody>
          <a:bodyPr/>
          <a:lstStyle/>
          <a:p>
            <a:fld id="{42956D04-A3C8-49D4-B877-B45534FE3A10}" type="datetimeFigureOut">
              <a:rPr lang="lt-LT" smtClean="0"/>
              <a:t>2024-02-02</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a:t>Spustelėkite, jei norite keisite ruoš. pav. stilių</a:t>
            </a:r>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7" name="Datos vietos rezervavimo ženklas 6"/>
          <p:cNvSpPr>
            <a:spLocks noGrp="1"/>
          </p:cNvSpPr>
          <p:nvPr>
            <p:ph type="dt" sz="half" idx="10"/>
          </p:nvPr>
        </p:nvSpPr>
        <p:spPr/>
        <p:txBody>
          <a:bodyPr/>
          <a:lstStyle/>
          <a:p>
            <a:fld id="{42956D04-A3C8-49D4-B877-B45534FE3A10}" type="datetimeFigureOut">
              <a:rPr lang="lt-LT" smtClean="0"/>
              <a:t>2024-02-02</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Datos vietos rezervavimo ženklas 2"/>
          <p:cNvSpPr>
            <a:spLocks noGrp="1"/>
          </p:cNvSpPr>
          <p:nvPr>
            <p:ph type="dt" sz="half" idx="10"/>
          </p:nvPr>
        </p:nvSpPr>
        <p:spPr/>
        <p:txBody>
          <a:bodyPr/>
          <a:lstStyle/>
          <a:p>
            <a:fld id="{42956D04-A3C8-49D4-B877-B45534FE3A10}" type="datetimeFigureOut">
              <a:rPr lang="lt-LT" smtClean="0"/>
              <a:t>2024-02-02</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42956D04-A3C8-49D4-B877-B45534FE3A10}" type="datetimeFigureOut">
              <a:rPr lang="lt-LT" smtClean="0"/>
              <a:t>2024-02-02</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a:t>Spustelėkite, jei norite keisite ruoš. pav. stilių</a:t>
            </a:r>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
        <p:nvSpPr>
          <p:cNvPr id="5" name="Datos vietos rezervavimo ženklas 4"/>
          <p:cNvSpPr>
            <a:spLocks noGrp="1"/>
          </p:cNvSpPr>
          <p:nvPr>
            <p:ph type="dt" sz="half" idx="10"/>
          </p:nvPr>
        </p:nvSpPr>
        <p:spPr/>
        <p:txBody>
          <a:bodyPr/>
          <a:lstStyle/>
          <a:p>
            <a:fld id="{42956D04-A3C8-49D4-B877-B45534FE3A10}" type="datetimeFigureOut">
              <a:rPr lang="lt-LT" smtClean="0"/>
              <a:t>2024-02-02</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a:t>Spustelėkite, jei norite keisite ruoš. pav. stilių</a:t>
            </a:r>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
        <p:nvSpPr>
          <p:cNvPr id="5" name="Datos vietos rezervavimo ženklas 4"/>
          <p:cNvSpPr>
            <a:spLocks noGrp="1"/>
          </p:cNvSpPr>
          <p:nvPr>
            <p:ph type="dt" sz="half" idx="10"/>
          </p:nvPr>
        </p:nvSpPr>
        <p:spPr/>
        <p:txBody>
          <a:bodyPr/>
          <a:lstStyle/>
          <a:p>
            <a:fld id="{42956D04-A3C8-49D4-B877-B45534FE3A10}" type="datetimeFigureOut">
              <a:rPr lang="lt-LT" smtClean="0"/>
              <a:t>2024-02-02</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a:t>Spustelėkite, jei norite keisite ruoš. pav. stilių</a:t>
            </a:r>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56D04-A3C8-49D4-B877-B45534FE3A10}" type="datetimeFigureOut">
              <a:rPr lang="lt-LT" smtClean="0"/>
              <a:t>2024-02-02</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26E2A6-6D93-4997-8D45-933F879E6E5B}" type="slidenum">
              <a:rPr lang="lt-LT" smtClean="0"/>
              <a:t>‹#›</a:t>
            </a:fld>
            <a:endParaRPr lang="lt-L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unimas@rokiskis.lt"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lmnsc.lt/neformaliojo-vaiku-svietimo-teikeju-veiklos-kokybes-vertinima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rokiskis.lt/wp-content/uploads/2020/10/2021-23-NVS-m.m.rodikliu-suv.pdf" TargetMode="External"/><Relationship Id="rId2" Type="http://schemas.openxmlformats.org/officeDocument/2006/relationships/hyperlink" Target="https://rokiskis.lt/administracine-informacija/veikla/veiklos-sritys/svietimo-ir-sporto-skyrius/neformaliojo-vaiku-svietimo-ir-jo-teikeju-veiklos-kokybes-uztikrinimo-tvark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customXml" Target="../ink/ink2.xml"/></Relationships>
</file>

<file path=ppt/slides/_rels/slide6.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customXml" Target="../ink/ink4.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1628800"/>
            <a:ext cx="7772400" cy="2232247"/>
          </a:xfrm>
        </p:spPr>
        <p:txBody>
          <a:bodyPr>
            <a:noAutofit/>
          </a:bodyPr>
          <a:lstStyle/>
          <a:p>
            <a:r>
              <a:rPr lang="lt-LT" sz="4000" dirty="0"/>
              <a:t>Neformaliojo vaikų švietimo kokybės rodiklių  įsivertinimo  2020-2023 m. stebėsenos lyginamoji suvestinė</a:t>
            </a:r>
            <a:endParaRPr lang="en-US" sz="4000" dirty="0"/>
          </a:p>
        </p:txBody>
      </p:sp>
      <p:sp>
        <p:nvSpPr>
          <p:cNvPr id="3" name="Antrinis pavadinimas 2"/>
          <p:cNvSpPr>
            <a:spLocks noGrp="1"/>
          </p:cNvSpPr>
          <p:nvPr>
            <p:ph type="subTitle" idx="1"/>
          </p:nvPr>
        </p:nvSpPr>
        <p:spPr>
          <a:xfrm>
            <a:off x="1371600" y="4581128"/>
            <a:ext cx="6400800" cy="1057672"/>
          </a:xfrm>
        </p:spPr>
        <p:txBody>
          <a:bodyPr>
            <a:normAutofit fontScale="92500" lnSpcReduction="10000"/>
          </a:bodyPr>
          <a:lstStyle/>
          <a:p>
            <a:r>
              <a:rPr lang="lt-LT" sz="2400" dirty="0"/>
              <a:t>Paskutinė apklausa buvo vykdoma 2023 m. gruodžio mėnesyje</a:t>
            </a:r>
            <a:r>
              <a:rPr lang="lt-LT" sz="1200" dirty="0"/>
              <a:t>, </a:t>
            </a:r>
            <a:endParaRPr lang="en-US" sz="1200" dirty="0"/>
          </a:p>
          <a:p>
            <a:r>
              <a:rPr lang="lt-LT" sz="1200" dirty="0"/>
              <a:t>Apklausos rezultatus apibendrino Švietimo ir sporto skyriaus vyriausioji specialistė Danutė Kniazytė, </a:t>
            </a:r>
            <a:r>
              <a:rPr lang="lt-LT" sz="1200" dirty="0">
                <a:hlinkClick r:id="rId3"/>
              </a:rPr>
              <a:t>jaunimas</a:t>
            </a:r>
            <a:r>
              <a:rPr lang="en-US" sz="1200" dirty="0">
                <a:hlinkClick r:id="rId3"/>
              </a:rPr>
              <a:t>@rokiskis.lt</a:t>
            </a:r>
            <a:r>
              <a:rPr lang="en-US" sz="1200" dirty="0"/>
              <a:t>, </a:t>
            </a:r>
            <a:r>
              <a:rPr lang="en-US" sz="1200" dirty="0" err="1"/>
              <a:t>tel</a:t>
            </a:r>
            <a:r>
              <a:rPr lang="en-US" sz="1200" dirty="0"/>
              <a:t> </a:t>
            </a:r>
            <a:r>
              <a:rPr lang="en-US" sz="1300" dirty="0"/>
              <a:t>. +37061692848</a:t>
            </a:r>
            <a:endParaRPr lang="lt-LT" sz="1300" dirty="0"/>
          </a:p>
          <a:p>
            <a:endParaRPr lang="en-US" sz="2400" dirty="0"/>
          </a:p>
        </p:txBody>
      </p:sp>
    </p:spTree>
    <p:extLst>
      <p:ext uri="{BB962C8B-B14F-4D97-AF65-F5344CB8AC3E}">
        <p14:creationId xmlns:p14="http://schemas.microsoft.com/office/powerpoint/2010/main" val="2104231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778098"/>
          </a:xfrm>
        </p:spPr>
        <p:txBody>
          <a:bodyPr/>
          <a:lstStyle/>
          <a:p>
            <a:r>
              <a:rPr lang="lt-LT" dirty="0"/>
              <a:t>Išvados</a:t>
            </a:r>
            <a:endParaRPr lang="en-US" dirty="0"/>
          </a:p>
        </p:txBody>
      </p:sp>
      <p:sp>
        <p:nvSpPr>
          <p:cNvPr id="3" name="Turinio vietos rezervavimo ženklas 2"/>
          <p:cNvSpPr>
            <a:spLocks noGrp="1"/>
          </p:cNvSpPr>
          <p:nvPr>
            <p:ph idx="1"/>
          </p:nvPr>
        </p:nvSpPr>
        <p:spPr>
          <a:xfrm>
            <a:off x="457200" y="1268760"/>
            <a:ext cx="8229600" cy="5040560"/>
          </a:xfrm>
        </p:spPr>
        <p:txBody>
          <a:bodyPr>
            <a:normAutofit fontScale="62500" lnSpcReduction="20000"/>
          </a:bodyPr>
          <a:lstStyle/>
          <a:p>
            <a:pPr marL="514350" indent="-514350">
              <a:buFont typeface="+mj-lt"/>
              <a:buAutoNum type="arabicPeriod"/>
            </a:pPr>
            <a:r>
              <a:rPr lang="lt-LT" sz="2900" dirty="0"/>
              <a:t>Apklausoje dalyvavo visos NŠ įstaigos ir BU mokyklų skyriai (7);</a:t>
            </a:r>
          </a:p>
          <a:p>
            <a:pPr marL="514350" indent="-514350">
              <a:buFont typeface="+mj-lt"/>
              <a:buAutoNum type="arabicPeriod"/>
            </a:pPr>
            <a:r>
              <a:rPr lang="lt-LT" sz="2900" dirty="0"/>
              <a:t>2021-2023 m. laikotarpiu mokyklos įsivertino 4 srityse taip:</a:t>
            </a:r>
          </a:p>
          <a:p>
            <a:pPr lvl="1">
              <a:buFont typeface="Wingdings" panose="05000000000000000000" pitchFamily="2" charset="2"/>
              <a:buChar char="§"/>
            </a:pPr>
            <a:r>
              <a:rPr lang="lt-LT" sz="2900" dirty="0"/>
              <a:t>ugdymo pasiekimų ir pažangos - 7 (100 proc.);</a:t>
            </a:r>
          </a:p>
          <a:p>
            <a:pPr lvl="1">
              <a:buFont typeface="Wingdings" panose="05000000000000000000" pitchFamily="2" charset="2"/>
              <a:buChar char="§"/>
            </a:pPr>
            <a:r>
              <a:rPr lang="lt-LT" sz="2900" dirty="0"/>
              <a:t>ugdymo organizavimo - 7 (100 proc.);</a:t>
            </a:r>
          </a:p>
          <a:p>
            <a:pPr lvl="1">
              <a:buFont typeface="Wingdings" panose="05000000000000000000" pitchFamily="2" charset="2"/>
              <a:buChar char="§"/>
            </a:pPr>
            <a:r>
              <a:rPr lang="lt-LT" sz="2900" dirty="0"/>
              <a:t>ugdymo aplinkos - 7 (100 proc.);</a:t>
            </a:r>
          </a:p>
          <a:p>
            <a:pPr lvl="1">
              <a:buFont typeface="Wingdings" panose="05000000000000000000" pitchFamily="2" charset="2"/>
              <a:buChar char="§"/>
            </a:pPr>
            <a:r>
              <a:rPr lang="lt-LT" sz="2900" dirty="0"/>
              <a:t>lyderystės ir vadybos - 5 (71 proc.).</a:t>
            </a:r>
          </a:p>
          <a:p>
            <a:pPr marL="0" indent="0">
              <a:buNone/>
            </a:pPr>
            <a:r>
              <a:rPr lang="lt-LT" dirty="0"/>
              <a:t>3. 2021-2023 m. laikotarpiu nepakito stipriausi mokyklų veiklos aspektai. </a:t>
            </a:r>
          </a:p>
          <a:p>
            <a:pPr marL="0" indent="0">
              <a:buNone/>
            </a:pPr>
            <a:r>
              <a:rPr lang="lt-LT" b="1" dirty="0">
                <a:solidFill>
                  <a:srgbClr val="000000"/>
                </a:solidFill>
              </a:rPr>
              <a:t>Daugiausia </a:t>
            </a:r>
            <a:r>
              <a:rPr lang="lt-LT" b="1" i="1" dirty="0">
                <a:solidFill>
                  <a:srgbClr val="000000"/>
                </a:solidFill>
              </a:rPr>
              <a:t>stipriausių </a:t>
            </a:r>
            <a:r>
              <a:rPr lang="lt-LT" dirty="0">
                <a:solidFill>
                  <a:srgbClr val="000000"/>
                </a:solidFill>
              </a:rPr>
              <a:t>rodiklių aspektų yra ugdymo organizavimo srityje (II) , </a:t>
            </a:r>
            <a:r>
              <a:rPr lang="lt-LT" b="1" dirty="0">
                <a:solidFill>
                  <a:srgbClr val="000000"/>
                </a:solidFill>
              </a:rPr>
              <a:t>mažiausia</a:t>
            </a:r>
            <a:r>
              <a:rPr lang="lt-LT" dirty="0">
                <a:solidFill>
                  <a:srgbClr val="000000"/>
                </a:solidFill>
              </a:rPr>
              <a:t>- lyderystės ir vadybos srityje (IV):</a:t>
            </a:r>
            <a:endParaRPr lang="lt-LT" dirty="0"/>
          </a:p>
          <a:p>
            <a:pPr lvl="1">
              <a:buFont typeface="Wingdings" panose="05000000000000000000" pitchFamily="2" charset="2"/>
              <a:buChar char="§"/>
            </a:pPr>
            <a:r>
              <a:rPr lang="lt-LT" i="1" dirty="0"/>
              <a:t>ugdymo organizavimas </a:t>
            </a:r>
            <a:r>
              <a:rPr lang="lt-LT" dirty="0"/>
              <a:t>(rodikliai, susiję su ugdymo planavimu, NŠ prieinamumu vaikams dėl teritorinio išsidėstymo ir kainodaros, teigiamo mikroklimato ir kt.);</a:t>
            </a:r>
          </a:p>
          <a:p>
            <a:pPr lvl="1">
              <a:buFont typeface="Wingdings" panose="05000000000000000000" pitchFamily="2" charset="2"/>
              <a:buChar char="§"/>
            </a:pPr>
            <a:r>
              <a:rPr lang="lt-LT" i="1" dirty="0"/>
              <a:t>ugdymo aplinka </a:t>
            </a:r>
            <a:r>
              <a:rPr lang="lt-LT" dirty="0"/>
              <a:t>(psichologinis klimatas ir  ugdymo specifikai pritaikyta aplinka);</a:t>
            </a:r>
          </a:p>
          <a:p>
            <a:pPr lvl="1">
              <a:buFont typeface="Wingdings" panose="05000000000000000000" pitchFamily="2" charset="2"/>
              <a:buChar char="§"/>
            </a:pPr>
            <a:r>
              <a:rPr lang="lt-LT" i="1" dirty="0"/>
              <a:t>ugdymo pasiekimai ir pažanga </a:t>
            </a:r>
            <a:r>
              <a:rPr lang="lt-LT" dirty="0"/>
              <a:t>(rodikliai, susiję su </a:t>
            </a:r>
            <a:r>
              <a:rPr lang="lt-LT" i="1" dirty="0"/>
              <a:t>vaikų</a:t>
            </a:r>
            <a:r>
              <a:rPr lang="lt-LT" dirty="0"/>
              <a:t> ugdymu);</a:t>
            </a:r>
          </a:p>
          <a:p>
            <a:pPr lvl="1">
              <a:buFont typeface="Wingdings" panose="05000000000000000000" pitchFamily="2" charset="2"/>
              <a:buChar char="§"/>
            </a:pPr>
            <a:r>
              <a:rPr lang="lt-LT" dirty="0"/>
              <a:t>Lyderystė, vadyba (rodiklis, susijęs su tyrimų, anketų, įsivertinimo duomenų naudojimu tobulinant esamas ar kuriant naujas programas). </a:t>
            </a:r>
          </a:p>
          <a:p>
            <a:pPr lvl="1"/>
            <a:endParaRPr lang="lt-LT" dirty="0"/>
          </a:p>
          <a:p>
            <a:endParaRPr lang="lt-LT" dirty="0"/>
          </a:p>
          <a:p>
            <a:endParaRPr lang="en-US" dirty="0"/>
          </a:p>
        </p:txBody>
      </p:sp>
    </p:spTree>
    <p:extLst>
      <p:ext uri="{BB962C8B-B14F-4D97-AF65-F5344CB8AC3E}">
        <p14:creationId xmlns:p14="http://schemas.microsoft.com/office/powerpoint/2010/main" val="627576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57200" y="476672"/>
            <a:ext cx="8229600" cy="5649491"/>
          </a:xfrm>
        </p:spPr>
        <p:txBody>
          <a:bodyPr>
            <a:normAutofit/>
          </a:bodyPr>
          <a:lstStyle/>
          <a:p>
            <a:pPr marL="0" indent="0">
              <a:buNone/>
            </a:pPr>
            <a:r>
              <a:rPr lang="lt-LT" sz="1800" dirty="0"/>
              <a:t>4. 2021-2023 m. laikotarpiu nesikeitė ir  tobulintini mokyklų veiklos aspektai. </a:t>
            </a:r>
            <a:r>
              <a:rPr lang="lt-LT" sz="1800" b="1" dirty="0">
                <a:solidFill>
                  <a:srgbClr val="000000"/>
                </a:solidFill>
              </a:rPr>
              <a:t>Daugiausia</a:t>
            </a:r>
            <a:r>
              <a:rPr lang="lt-LT" sz="1800" dirty="0">
                <a:solidFill>
                  <a:srgbClr val="000000"/>
                </a:solidFill>
              </a:rPr>
              <a:t> </a:t>
            </a:r>
            <a:r>
              <a:rPr lang="lt-LT" sz="1800" b="1" i="1" dirty="0">
                <a:solidFill>
                  <a:srgbClr val="000000"/>
                </a:solidFill>
              </a:rPr>
              <a:t>tobulintinų</a:t>
            </a:r>
            <a:r>
              <a:rPr lang="lt-LT" sz="1800" dirty="0">
                <a:solidFill>
                  <a:srgbClr val="000000"/>
                </a:solidFill>
              </a:rPr>
              <a:t> rodiklių aspektų yra ugdymo pasiekimų ir pažangos  srityje (I) , </a:t>
            </a:r>
            <a:r>
              <a:rPr lang="lt-LT" sz="1800" b="1" dirty="0">
                <a:solidFill>
                  <a:srgbClr val="000000"/>
                </a:solidFill>
              </a:rPr>
              <a:t>mažiausia-</a:t>
            </a:r>
            <a:r>
              <a:rPr lang="lt-LT" sz="1800" dirty="0">
                <a:solidFill>
                  <a:srgbClr val="000000"/>
                </a:solidFill>
              </a:rPr>
              <a:t> lyderystės ir vadybos srityje (IV), jie pasiskirsto taip:</a:t>
            </a:r>
            <a:endParaRPr lang="lt-LT" dirty="0"/>
          </a:p>
          <a:p>
            <a:pPr marL="914400" lvl="1" indent="-514350">
              <a:buFont typeface="Wingdings" panose="05000000000000000000" pitchFamily="2" charset="2"/>
              <a:buChar char="§"/>
            </a:pPr>
            <a:r>
              <a:rPr lang="lt-LT" sz="1800" dirty="0"/>
              <a:t>ugdymo pasiekimai ir pažanga;</a:t>
            </a:r>
          </a:p>
          <a:p>
            <a:pPr marL="914400" lvl="1" indent="-514350">
              <a:buFont typeface="Wingdings" panose="05000000000000000000" pitchFamily="2" charset="2"/>
              <a:buChar char="§"/>
            </a:pPr>
            <a:r>
              <a:rPr lang="lt-LT" sz="1800" dirty="0"/>
              <a:t>ugdymo aplinka (rodikliai, susiję su fizine aplinka ir priemonėmis bei jų pritaikymu programų specifikai bei  psichologine aplinka);</a:t>
            </a:r>
          </a:p>
          <a:p>
            <a:pPr marL="914400" lvl="1" indent="-514350">
              <a:buFont typeface="Wingdings" panose="05000000000000000000" pitchFamily="2" charset="2"/>
              <a:buChar char="§"/>
            </a:pPr>
            <a:r>
              <a:rPr lang="lt-LT" sz="1800" dirty="0"/>
              <a:t>lyderystė ir vadyba.</a:t>
            </a:r>
          </a:p>
          <a:p>
            <a:pPr marL="0" indent="0">
              <a:buNone/>
            </a:pPr>
            <a:r>
              <a:rPr lang="lt-LT" sz="2000" dirty="0"/>
              <a:t>5. Mokyklų teigimu, įsivertinimas, įsivertinimo metu gauti duomenys labiausiai  įtakojo / prisidėjo prie šių Mokyklos veiklų tobulinimo taip:</a:t>
            </a:r>
          </a:p>
          <a:p>
            <a:pPr>
              <a:buFont typeface="Wingdings" panose="05000000000000000000" pitchFamily="2" charset="2"/>
              <a:buChar char="§"/>
            </a:pPr>
            <a:r>
              <a:rPr lang="lt-LT" sz="2000" u="none" strike="noStrike" dirty="0">
                <a:effectLst/>
              </a:rPr>
              <a:t>padėjo sukonkretinti Mokyklos veiklos tobulinimo uždavinius;</a:t>
            </a:r>
          </a:p>
          <a:p>
            <a:pPr>
              <a:buFont typeface="Wingdings" panose="05000000000000000000" pitchFamily="2" charset="2"/>
              <a:buChar char="§"/>
            </a:pPr>
            <a:r>
              <a:rPr lang="lt-LT" sz="2000" u="none" strike="noStrike" dirty="0">
                <a:effectLst/>
              </a:rPr>
              <a:t>išryškino ugdymo priemonių atnaujinimo poreikį;</a:t>
            </a:r>
          </a:p>
          <a:p>
            <a:pPr>
              <a:buFont typeface="Wingdings" panose="05000000000000000000" pitchFamily="2" charset="2"/>
              <a:buChar char="§"/>
            </a:pPr>
            <a:r>
              <a:rPr lang="lt-LT" sz="2000" u="none" strike="noStrike" dirty="0">
                <a:effectLst/>
              </a:rPr>
              <a:t>išryškino pokytį apibrėžiančius sėkmės kriterijus;</a:t>
            </a:r>
            <a:endParaRPr lang="lt-LT" sz="2000" b="0" i="0" u="none" strike="noStrike" dirty="0">
              <a:solidFill>
                <a:srgbClr val="000000"/>
              </a:solidFill>
              <a:effectLst/>
              <a:latin typeface="Calibri" panose="020F0502020204030204" pitchFamily="34" charset="0"/>
            </a:endParaRPr>
          </a:p>
          <a:p>
            <a:pPr>
              <a:buFont typeface="Wingdings" panose="05000000000000000000" pitchFamily="2" charset="2"/>
              <a:buChar char="§"/>
            </a:pPr>
            <a:r>
              <a:rPr lang="lt-LT" sz="2000" u="none" strike="noStrike" dirty="0">
                <a:effectLst/>
              </a:rPr>
              <a:t>Įtakojo lėšų, kitų išteklių planavimo pokyčius.</a:t>
            </a:r>
            <a:endParaRPr lang="lt-LT" sz="2000" b="0" i="0" u="none" strike="noStrike" dirty="0">
              <a:solidFill>
                <a:srgbClr val="000000"/>
              </a:solidFill>
              <a:effectLst/>
              <a:latin typeface="Calibri" panose="020F0502020204030204" pitchFamily="34" charset="0"/>
            </a:endParaRPr>
          </a:p>
          <a:p>
            <a:pPr marL="1257300" lvl="3" indent="0">
              <a:buNone/>
            </a:pPr>
            <a:endParaRPr lang="lt-LT" dirty="0"/>
          </a:p>
          <a:p>
            <a:pPr marL="400050" lvl="1" indent="0">
              <a:buNone/>
            </a:pPr>
            <a:endParaRPr lang="en-US" dirty="0"/>
          </a:p>
        </p:txBody>
      </p:sp>
    </p:spTree>
    <p:extLst>
      <p:ext uri="{BB962C8B-B14F-4D97-AF65-F5344CB8AC3E}">
        <p14:creationId xmlns:p14="http://schemas.microsoft.com/office/powerpoint/2010/main" val="2997208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a:t>Rekomendacijos</a:t>
            </a:r>
            <a:endParaRPr lang="en-US" dirty="0"/>
          </a:p>
        </p:txBody>
      </p:sp>
      <p:sp>
        <p:nvSpPr>
          <p:cNvPr id="3" name="Turinio vietos rezervavimo ženklas 2"/>
          <p:cNvSpPr>
            <a:spLocks noGrp="1"/>
          </p:cNvSpPr>
          <p:nvPr>
            <p:ph idx="1"/>
          </p:nvPr>
        </p:nvSpPr>
        <p:spPr>
          <a:xfrm>
            <a:off x="457200" y="1412776"/>
            <a:ext cx="8229600" cy="4713387"/>
          </a:xfrm>
        </p:spPr>
        <p:txBody>
          <a:bodyPr>
            <a:normAutofit fontScale="25000" lnSpcReduction="20000"/>
          </a:bodyPr>
          <a:lstStyle/>
          <a:p>
            <a:pPr marL="0" indent="0">
              <a:buNone/>
            </a:pPr>
            <a:r>
              <a:rPr lang="lt-LT" sz="4800" dirty="0"/>
              <a:t>Mokykloms:</a:t>
            </a:r>
          </a:p>
          <a:p>
            <a:pPr marL="514350" indent="-514350">
              <a:buFont typeface="+mj-lt"/>
              <a:buAutoNum type="arabicPeriod"/>
            </a:pPr>
            <a:r>
              <a:rPr lang="lt-LT" sz="4800" dirty="0"/>
              <a:t>NVŠ teikėjai iki kiekvienų metų rugsėjo 30 d. ir iki vasario 28 d. suveda duomenis į Mokinių registrą, Neformaliojo švietimo programų registrą (toliau – NŠPR), Švietimo valdymo informacinę sistemą pagal Tvarkos aprašo 1 priedą;</a:t>
            </a:r>
          </a:p>
          <a:p>
            <a:pPr marL="514350" indent="-514350">
              <a:buFont typeface="+mj-lt"/>
              <a:buAutoNum type="arabicPeriod"/>
            </a:pPr>
            <a:r>
              <a:rPr lang="lt-LT" sz="4800" dirty="0"/>
              <a:t>NVŠ teikėjai veiklos įsivertinimą atlieka kiekvienais metais iki gegužės 1 d. pagal Tvarkos aprašo 2 priede pateiktą formą; Neformaliojo vaikų švietimo ir formalųjį švietimą papildančio ugdymo mokyklų įsivertinimo sritis pasirenka mokyklos taryba;</a:t>
            </a:r>
          </a:p>
          <a:p>
            <a:pPr marL="514350" indent="-514350">
              <a:buFont typeface="+mj-lt"/>
              <a:buAutoNum type="arabicPeriod"/>
            </a:pPr>
            <a:r>
              <a:rPr lang="lt-LT" sz="4800" dirty="0"/>
              <a:t>NVŠ teikėjams rekomenduojame naudotis </a:t>
            </a:r>
            <a:r>
              <a:rPr lang="lt-LT" sz="4800" b="1" dirty="0"/>
              <a:t>NVŠ teikėjų veiklos įsivertinimo klausimynais ir rekomendacijomis, plačiau: </a:t>
            </a:r>
            <a:r>
              <a:rPr lang="lt-LT" sz="4800" b="1" dirty="0">
                <a:hlinkClick r:id="rId2"/>
              </a:rPr>
              <a:t>https://www.lmnsc.lt/neformaliojo-vaiku-svietimo-teikeju-veiklos-kokybes-vertinimas/</a:t>
            </a:r>
            <a:r>
              <a:rPr lang="lt-LT" sz="4800" b="1" dirty="0"/>
              <a:t>   </a:t>
            </a:r>
            <a:endParaRPr lang="lt-LT" sz="4800" dirty="0"/>
          </a:p>
          <a:p>
            <a:pPr marL="514350" indent="-514350">
              <a:buFont typeface="+mj-lt"/>
              <a:buAutoNum type="arabicPeriod"/>
            </a:pPr>
            <a:r>
              <a:rPr lang="lt-LT" sz="4800" dirty="0"/>
              <a:t>Daugiau dėmesio skirti mokyklos bendruomenei, siekiant paaiškinti įsivertinimo svarbą; </a:t>
            </a:r>
          </a:p>
          <a:p>
            <a:pPr marL="514350" indent="-514350">
              <a:buFont typeface="+mj-lt"/>
              <a:buAutoNum type="arabicPeriod"/>
            </a:pPr>
            <a:r>
              <a:rPr lang="lt-LT" sz="4800" dirty="0"/>
              <a:t>Supažindinti su įsivertinimo/išorės vertinimo išvadomis visas suinteresuotas puses: vaikus ir jų tėvus, darbuotojus, socialinius  partnerius, savininką; įsivertinimo išvadas tikslingai perduoti tiems, kurie jomis remsis planuodami tolesnę NVŠ teikėjo veiklą;</a:t>
            </a:r>
          </a:p>
          <a:p>
            <a:pPr marL="514350" indent="-514350">
              <a:buFont typeface="+mj-lt"/>
              <a:buAutoNum type="arabicPeriod"/>
            </a:pPr>
            <a:r>
              <a:rPr lang="lt-LT" sz="4800" dirty="0"/>
              <a:t>Planuojant tolimesnę mokyklos veiklą remtis įsivertinimo/išorės vertinimo išvadomis.</a:t>
            </a:r>
          </a:p>
          <a:p>
            <a:pPr marL="0" indent="0">
              <a:buNone/>
            </a:pPr>
            <a:r>
              <a:rPr lang="lt-LT" sz="4800" dirty="0"/>
              <a:t> </a:t>
            </a:r>
            <a:endParaRPr lang="en-US" sz="4800" dirty="0"/>
          </a:p>
          <a:p>
            <a:pPr marL="514350" indent="-514350">
              <a:buFont typeface="+mj-lt"/>
              <a:buAutoNum type="arabicPeriod"/>
            </a:pPr>
            <a:endParaRPr lang="lt-LT" sz="4800" dirty="0"/>
          </a:p>
          <a:p>
            <a:pPr marL="0" indent="0">
              <a:buNone/>
            </a:pPr>
            <a:r>
              <a:rPr lang="lt-LT" sz="4800" dirty="0"/>
              <a:t>Švietimo ir sporto skyriui:</a:t>
            </a:r>
          </a:p>
          <a:p>
            <a:pPr marL="514350" indent="-514350">
              <a:buFont typeface="+mj-lt"/>
              <a:buAutoNum type="arabicPeriod"/>
            </a:pPr>
            <a:r>
              <a:rPr lang="lt-LT" sz="4800" dirty="0"/>
              <a:t>Vykdyti NVŠ </a:t>
            </a:r>
            <a:r>
              <a:rPr lang="lt-LT" sz="4800" dirty="0" err="1"/>
              <a:t>stebėseną</a:t>
            </a:r>
            <a:r>
              <a:rPr lang="lt-LT" sz="4800" dirty="0"/>
              <a:t> pagal Tvarkos aprašo 1 priedą. NVŠ rodikliai vertinami kiekvienų metų spalio 1 d. ir kovo 1 d. remiamasi Atviros informavimo ir konsultavimo sistemos (toliau ‒ AIKOS), Švietimo valdymo informacinės sistemos (toliau – ŠVIS), apklausų ir tyrimų duomenimis.</a:t>
            </a:r>
          </a:p>
          <a:p>
            <a:pPr marL="514350" indent="-514350">
              <a:buFont typeface="+mj-lt"/>
              <a:buAutoNum type="arabicPeriod"/>
            </a:pPr>
            <a:r>
              <a:rPr lang="lt-LT" sz="4800" dirty="0" err="1"/>
              <a:t>Stebėsenos</a:t>
            </a:r>
            <a:r>
              <a:rPr lang="lt-LT" sz="4800" dirty="0"/>
              <a:t> rodiklių suvestines pagal 1 priedą ir apklausų rezultatus su išvadomis ir rekomendacijomis viešinti savivaldybės svetainėje ir aptarti juos su NVŠ teikėjais.</a:t>
            </a:r>
          </a:p>
          <a:p>
            <a:pPr marL="514350" indent="-514350">
              <a:buFont typeface="+mj-lt"/>
              <a:buAutoNum type="arabicPeriod"/>
            </a:pPr>
            <a:r>
              <a:rPr lang="lt-LT" sz="4800" dirty="0"/>
              <a:t>Bendradarbiauti su NVŠ įstaigomis, ieškoti galimybių padėti Mokykloms palengvinti įsivertinimo/išorės vertinimo procesus, inicijuoti ir organizuoti konsultacijas, mokymus, pasidalijimus gerąja praktika veiklos įsivertinimo klausimais.</a:t>
            </a:r>
          </a:p>
          <a:p>
            <a:pPr marL="514350" indent="-514350">
              <a:buFont typeface="+mj-lt"/>
              <a:buAutoNum type="arabicPeriod"/>
            </a:pPr>
            <a:r>
              <a:rPr lang="lt-LT" sz="4800" dirty="0"/>
              <a:t>Planuoti galimas intervencijas NVŠ kokybei gerinti; padėti NVŠ teikėjams užtikrinti neformaliojo vaikų švietimo programų kokybę (toliau – NVŠ programos), didinti jų įvairovę, dalyvaujančių vaikų skaičių ir prieinamumą. </a:t>
            </a:r>
          </a:p>
          <a:p>
            <a:pPr marL="0" indent="0">
              <a:buNone/>
            </a:pPr>
            <a:endParaRPr lang="lt-LT" dirty="0"/>
          </a:p>
          <a:p>
            <a:pPr marL="0" indent="0">
              <a:buNone/>
            </a:pPr>
            <a:r>
              <a:rPr lang="lt-LT" dirty="0"/>
              <a:t>	</a:t>
            </a:r>
          </a:p>
          <a:p>
            <a:pPr marL="514350" indent="-514350">
              <a:buFont typeface="+mj-lt"/>
              <a:buAutoNum type="arabicPeriod"/>
            </a:pPr>
            <a:endParaRPr lang="en-US" dirty="0"/>
          </a:p>
        </p:txBody>
      </p:sp>
    </p:spTree>
    <p:extLst>
      <p:ext uri="{BB962C8B-B14F-4D97-AF65-F5344CB8AC3E}">
        <p14:creationId xmlns:p14="http://schemas.microsoft.com/office/powerpoint/2010/main" val="3548575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564904"/>
            <a:ext cx="8229600" cy="1944216"/>
          </a:xfrm>
        </p:spPr>
        <p:txBody>
          <a:bodyPr/>
          <a:lstStyle/>
          <a:p>
            <a:r>
              <a:rPr lang="lt-LT" dirty="0"/>
              <a:t>Dėkojame už dėmesį ir skirtą laiką pildant klausimynus</a:t>
            </a:r>
            <a:r>
              <a:rPr lang="lt-LT" dirty="0">
                <a:sym typeface="Wingdings" panose="05000000000000000000" pitchFamily="2" charset="2"/>
              </a:rPr>
              <a:t></a:t>
            </a:r>
            <a:endParaRPr lang="en-US" dirty="0"/>
          </a:p>
        </p:txBody>
      </p:sp>
    </p:spTree>
    <p:extLst>
      <p:ext uri="{BB962C8B-B14F-4D97-AF65-F5344CB8AC3E}">
        <p14:creationId xmlns:p14="http://schemas.microsoft.com/office/powerpoint/2010/main" val="388342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800" dirty="0"/>
              <a:t>NVŠ stebėsena ir </a:t>
            </a:r>
            <a:r>
              <a:rPr lang="lt-LT" sz="2800"/>
              <a:t>apklausos tikslas</a:t>
            </a:r>
            <a:endParaRPr lang="en-US" sz="2800" dirty="0"/>
          </a:p>
        </p:txBody>
      </p:sp>
      <p:sp>
        <p:nvSpPr>
          <p:cNvPr id="3" name="Turinio vietos rezervavimo ženklas 2"/>
          <p:cNvSpPr>
            <a:spLocks noGrp="1"/>
          </p:cNvSpPr>
          <p:nvPr>
            <p:ph idx="1"/>
          </p:nvPr>
        </p:nvSpPr>
        <p:spPr>
          <a:xfrm>
            <a:off x="457200" y="1340768"/>
            <a:ext cx="8229600" cy="4785395"/>
          </a:xfrm>
        </p:spPr>
        <p:txBody>
          <a:bodyPr>
            <a:normAutofit fontScale="32500" lnSpcReduction="20000"/>
          </a:bodyPr>
          <a:lstStyle/>
          <a:p>
            <a:pPr marL="0" indent="0">
              <a:buNone/>
            </a:pPr>
            <a:r>
              <a:rPr lang="lt-LT" dirty="0"/>
              <a:t>   	</a:t>
            </a:r>
            <a:r>
              <a:rPr lang="lt-LT" sz="3700" dirty="0"/>
              <a:t>Rokiškio rajono savivaldybės taryba 2020 m. vasario 27 d. sprendimu Nr. TS – 40 patvirtino  Rokiškio rajono savivaldybės neformaliojo vaikų švietimo ir jo teikėjų kokybės užtikrinimo tvarkos aprašą.   </a:t>
            </a:r>
            <a:r>
              <a:rPr lang="lt-LT" sz="3700" dirty="0">
                <a:hlinkClick r:id="rId2"/>
              </a:rPr>
              <a:t>https://rokiskis.lt/administracine-informacija/veikla/veiklos-sritys/svietimo-ir-sporto-skyrius/neformaliojo-vaiku-svietimo-ir-jo-teikeju-veiklos-kokybes-uztikrinimo-tvarka/</a:t>
            </a:r>
            <a:r>
              <a:rPr lang="lt-LT" sz="3700" dirty="0"/>
              <a:t>   </a:t>
            </a:r>
            <a:br>
              <a:rPr lang="lt-LT" sz="3700" dirty="0"/>
            </a:br>
            <a:r>
              <a:rPr lang="lt-LT" sz="3700" dirty="0"/>
              <a:t>	Tvarkos aprašo paskirtis – nustatyti neformaliojo vaikų švietimo ir formalųjį švietimą papildančio ugdymo mokyklų ir kitų neformaliojo vaikų švietimo teikėjų (įstaigų, laisvųjų mokytojų, organizacijų ar jų padalinių) (toliau – NVŠ teikėjai) veiklos įsivertinimo ir veiklos vertinimo sampratą, metodiką, išorinio vertinimo organizavimą ir vykdymą.</a:t>
            </a:r>
            <a:br>
              <a:rPr lang="lt-LT" sz="3700" dirty="0"/>
            </a:br>
            <a:r>
              <a:rPr lang="lt-LT" sz="3700" dirty="0"/>
              <a:t>Tvarkos aprašas apima šiuos neformaliojo vaikų švietimo (toliau – NVŠ) kokybės užtikrinimo elementus: NVŠ stebėseną, veiklos įsivertinimą ir išorinį vertinimą bei tyrimus. Tvarkos apraše apibrėžtos nuostatos privalomos neformaliojo vaikų švietimo ir formalųjį švietimą papildančio ugdymo mokykloms. Kiti NVŠ teikėjai išoriniame vertinime gali dalyvauti jiems patiems pageidaujant.</a:t>
            </a:r>
            <a:br>
              <a:rPr lang="lt-LT" sz="3700" dirty="0"/>
            </a:br>
            <a:r>
              <a:rPr lang="lt-LT" sz="3700" dirty="0"/>
              <a:t> 	NVŠ stebėsenos vykdymu siekiama:</a:t>
            </a:r>
            <a:br>
              <a:rPr lang="lt-LT" sz="3700" dirty="0"/>
            </a:br>
            <a:r>
              <a:rPr lang="lt-LT" sz="3700" dirty="0"/>
              <a:t>	nustatyti NVŠ būklę, analizuoti, planuoti jos kaitą, vertinti vykdomų priemonių įtaką NVŠ tikslams ir švietimo strateginiams tikslams pasiekti, planuoti galimas intervencijas NVŠ kokybei gerinti;</a:t>
            </a:r>
            <a:br>
              <a:rPr lang="lt-LT" sz="3700" dirty="0"/>
            </a:br>
            <a:r>
              <a:rPr lang="lt-LT" sz="3700" dirty="0"/>
              <a:t> 	padėti NVŠ teikėjams užtikrinti neformaliojo vaikų švietimo programų kokybę (toliau – NVŠ programos), didinti jų įvairovę, dalyvaujančių vaikų skaičių ir prieinamumą.</a:t>
            </a:r>
            <a:br>
              <a:rPr lang="lt-LT" sz="3700" dirty="0"/>
            </a:br>
            <a:r>
              <a:rPr lang="lt-LT" sz="3700" dirty="0"/>
              <a:t>	NVŠ stebėsena vykdoma nacionaliniu ir savivaldybės lygmenimis pagal Tvarkos aprašo 1 priedą. NVŠ rodikliai vertinami kiekvienų metų spalio 1 d. ir kovo 1 d. Remiamasi Atviros informavimo ir konsultavimo sistemos (toliau ‒ AIKOS), Švietimo valdymo informacinės sistemos (toliau – ŠVIS), apklausų ir tyrimų duomenimis.</a:t>
            </a:r>
            <a:br>
              <a:rPr lang="lt-LT" sz="3700" dirty="0"/>
            </a:br>
            <a:r>
              <a:rPr lang="lt-LT" sz="3700" dirty="0"/>
              <a:t>	NVŠ teikėjai iki kiekvienų metų rugsėjo 30 d. ir iki vasario 28 d. suveda duomenis į Mokinių registrą, Neformaliojo švietimo programų registrą (toliau – NŠPR), Švietimo valdymo informacinę sistemą pagal Tvarkos aprašo 1 priedą. </a:t>
            </a:r>
          </a:p>
          <a:p>
            <a:pPr marL="0" indent="0">
              <a:buNone/>
            </a:pPr>
            <a:r>
              <a:rPr lang="lt-LT" sz="3700" dirty="0"/>
              <a:t>	Švietimo ir sporto skyrius kiekvienais metais atlieka Rokiškio rajono savivaldybės neformaliojo vaikų švietimo rodiklių stebėseną: </a:t>
            </a:r>
            <a:r>
              <a:rPr lang="lt-LT" sz="2400" b="0" i="0" u="sng" dirty="0">
                <a:solidFill>
                  <a:srgbClr val="416CF8"/>
                </a:solidFill>
                <a:effectLst/>
                <a:latin typeface="Raleway" pitchFamily="2" charset="-70"/>
                <a:hlinkClick r:id="rId3"/>
              </a:rPr>
              <a:t> NVŠ 2021-2023 m. rodiklių suvestinė</a:t>
            </a:r>
            <a:br>
              <a:rPr lang="lt-LT" sz="3700" dirty="0"/>
            </a:br>
            <a:r>
              <a:rPr lang="lt-LT" sz="3700" dirty="0"/>
              <a:t>NVŠ teikėjai veiklos įsivertinimą atlieka kiekvienais metais iki gegužės 1 d. pagal Tvarkos aprašo 2 priede pateiktą formą.</a:t>
            </a:r>
          </a:p>
          <a:p>
            <a:pPr marL="0" indent="0">
              <a:buNone/>
            </a:pPr>
            <a:r>
              <a:rPr lang="lt-LT" sz="3700" dirty="0"/>
              <a:t> 	</a:t>
            </a:r>
            <a:r>
              <a:rPr lang="lt-LT" sz="3700" b="1" dirty="0"/>
              <a:t>Švietimo ir sporto skyrius kasmet atlieka apklausą dėl veiklos įsivertinimo. Apklausos tikslas – kasmet nustatyti rajono neformaliojo vaikų švietimo ir formalųjį švietimą papildančio ugdymo mokyklų ir bendrojo ugdymo mokyklų neformaliojo švietimo skyrių NVŠ būklę kokybės rodiklių įsivertinimo srityje.</a:t>
            </a:r>
            <a:br>
              <a:rPr lang="lt-LT" sz="3700" b="1" dirty="0"/>
            </a:br>
            <a:br>
              <a:rPr lang="lt-LT" sz="3700" dirty="0"/>
            </a:br>
            <a:endParaRPr lang="lt-LT" sz="3700" dirty="0"/>
          </a:p>
          <a:p>
            <a:pPr marL="0" indent="0">
              <a:buNone/>
            </a:pPr>
            <a:endParaRPr lang="lt-LT" dirty="0"/>
          </a:p>
        </p:txBody>
      </p:sp>
    </p:spTree>
    <p:extLst>
      <p:ext uri="{BB962C8B-B14F-4D97-AF65-F5344CB8AC3E}">
        <p14:creationId xmlns:p14="http://schemas.microsoft.com/office/powerpoint/2010/main" val="3958390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1143000"/>
          </a:xfrm>
        </p:spPr>
        <p:txBody>
          <a:bodyPr anchor="ctr">
            <a:normAutofit/>
          </a:bodyPr>
          <a:lstStyle/>
          <a:p>
            <a:r>
              <a:rPr lang="lt-LT" dirty="0"/>
              <a:t>Apklausos dalyviai</a:t>
            </a:r>
            <a:endParaRPr lang="en-US" dirty="0"/>
          </a:p>
        </p:txBody>
      </p:sp>
      <p:graphicFrame>
        <p:nvGraphicFramePr>
          <p:cNvPr id="5" name="Turinio vietos rezervavimo ženklas 2">
            <a:extLst>
              <a:ext uri="{FF2B5EF4-FFF2-40B4-BE49-F238E27FC236}">
                <a16:creationId xmlns:a16="http://schemas.microsoft.com/office/drawing/2014/main" id="{C300E7A1-F359-C68B-A236-D7A71C0D3DB1}"/>
              </a:ext>
            </a:extLst>
          </p:cNvPr>
          <p:cNvGraphicFramePr>
            <a:graphicFrameLocks noGrp="1"/>
          </p:cNvGraphicFramePr>
          <p:nvPr>
            <p:ph sz="half" idx="2"/>
            <p:extLst>
              <p:ext uri="{D42A27DB-BD31-4B8C-83A1-F6EECF244321}">
                <p14:modId xmlns:p14="http://schemas.microsoft.com/office/powerpoint/2010/main" val="1547254913"/>
              </p:ext>
            </p:extLst>
          </p:nvPr>
        </p:nvGraphicFramePr>
        <p:xfrm>
          <a:off x="1259632" y="2132857"/>
          <a:ext cx="7427168"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3568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404664"/>
            <a:ext cx="8229600" cy="1012974"/>
          </a:xfrm>
        </p:spPr>
        <p:txBody>
          <a:bodyPr>
            <a:normAutofit/>
          </a:bodyPr>
          <a:lstStyle/>
          <a:p>
            <a:r>
              <a:rPr lang="pt-BR" sz="2400"/>
              <a:t>Mokyklų įsivertinimas pagal  sritis 2020-202</a:t>
            </a:r>
            <a:r>
              <a:rPr lang="lt-LT" sz="2400"/>
              <a:t>3</a:t>
            </a:r>
            <a:r>
              <a:rPr lang="pt-BR" sz="2400"/>
              <a:t> m:</a:t>
            </a:r>
            <a:endParaRPr lang="en-US" sz="2400" dirty="0"/>
          </a:p>
        </p:txBody>
      </p:sp>
      <p:graphicFrame>
        <p:nvGraphicFramePr>
          <p:cNvPr id="9" name="Turinio vietos rezervavimo ženklas 8">
            <a:extLst>
              <a:ext uri="{FF2B5EF4-FFF2-40B4-BE49-F238E27FC236}">
                <a16:creationId xmlns:a16="http://schemas.microsoft.com/office/drawing/2014/main" id="{F851C156-8477-18D5-4CA4-B35C4A7914DE}"/>
              </a:ext>
            </a:extLst>
          </p:cNvPr>
          <p:cNvGraphicFramePr>
            <a:graphicFrameLocks noGrp="1"/>
          </p:cNvGraphicFramePr>
          <p:nvPr>
            <p:ph idx="1"/>
          </p:nvPr>
        </p:nvGraphicFramePr>
        <p:xfrm>
          <a:off x="527052" y="1910556"/>
          <a:ext cx="8089896" cy="3905250"/>
        </p:xfrm>
        <a:graphic>
          <a:graphicData uri="http://schemas.openxmlformats.org/drawingml/2006/table">
            <a:tbl>
              <a:tblPr firstRow="1" bandRow="1">
                <a:tableStyleId>{5C22544A-7EE6-4342-B048-85BDC9FD1C3A}</a:tableStyleId>
              </a:tblPr>
              <a:tblGrid>
                <a:gridCol w="291756">
                  <a:extLst>
                    <a:ext uri="{9D8B030D-6E8A-4147-A177-3AD203B41FA5}">
                      <a16:colId xmlns:a16="http://schemas.microsoft.com/office/drawing/2014/main" val="899520762"/>
                    </a:ext>
                  </a:extLst>
                </a:gridCol>
                <a:gridCol w="1208252">
                  <a:extLst>
                    <a:ext uri="{9D8B030D-6E8A-4147-A177-3AD203B41FA5}">
                      <a16:colId xmlns:a16="http://schemas.microsoft.com/office/drawing/2014/main" val="1219870716"/>
                    </a:ext>
                  </a:extLst>
                </a:gridCol>
                <a:gridCol w="431292">
                  <a:extLst>
                    <a:ext uri="{9D8B030D-6E8A-4147-A177-3AD203B41FA5}">
                      <a16:colId xmlns:a16="http://schemas.microsoft.com/office/drawing/2014/main" val="851305095"/>
                    </a:ext>
                  </a:extLst>
                </a:gridCol>
                <a:gridCol w="418607">
                  <a:extLst>
                    <a:ext uri="{9D8B030D-6E8A-4147-A177-3AD203B41FA5}">
                      <a16:colId xmlns:a16="http://schemas.microsoft.com/office/drawing/2014/main" val="211179337"/>
                    </a:ext>
                  </a:extLst>
                </a:gridCol>
                <a:gridCol w="431292">
                  <a:extLst>
                    <a:ext uri="{9D8B030D-6E8A-4147-A177-3AD203B41FA5}">
                      <a16:colId xmlns:a16="http://schemas.microsoft.com/office/drawing/2014/main" val="3603216555"/>
                    </a:ext>
                  </a:extLst>
                </a:gridCol>
                <a:gridCol w="418607">
                  <a:extLst>
                    <a:ext uri="{9D8B030D-6E8A-4147-A177-3AD203B41FA5}">
                      <a16:colId xmlns:a16="http://schemas.microsoft.com/office/drawing/2014/main" val="2229025133"/>
                    </a:ext>
                  </a:extLst>
                </a:gridCol>
                <a:gridCol w="469347">
                  <a:extLst>
                    <a:ext uri="{9D8B030D-6E8A-4147-A177-3AD203B41FA5}">
                      <a16:colId xmlns:a16="http://schemas.microsoft.com/office/drawing/2014/main" val="763883712"/>
                    </a:ext>
                  </a:extLst>
                </a:gridCol>
                <a:gridCol w="469347">
                  <a:extLst>
                    <a:ext uri="{9D8B030D-6E8A-4147-A177-3AD203B41FA5}">
                      <a16:colId xmlns:a16="http://schemas.microsoft.com/office/drawing/2014/main" val="2075167037"/>
                    </a:ext>
                  </a:extLst>
                </a:gridCol>
                <a:gridCol w="418607">
                  <a:extLst>
                    <a:ext uri="{9D8B030D-6E8A-4147-A177-3AD203B41FA5}">
                      <a16:colId xmlns:a16="http://schemas.microsoft.com/office/drawing/2014/main" val="1717114991"/>
                    </a:ext>
                  </a:extLst>
                </a:gridCol>
                <a:gridCol w="431292">
                  <a:extLst>
                    <a:ext uri="{9D8B030D-6E8A-4147-A177-3AD203B41FA5}">
                      <a16:colId xmlns:a16="http://schemas.microsoft.com/office/drawing/2014/main" val="1506279041"/>
                    </a:ext>
                  </a:extLst>
                </a:gridCol>
                <a:gridCol w="447149">
                  <a:extLst>
                    <a:ext uri="{9D8B030D-6E8A-4147-A177-3AD203B41FA5}">
                      <a16:colId xmlns:a16="http://schemas.microsoft.com/office/drawing/2014/main" val="3337995257"/>
                    </a:ext>
                  </a:extLst>
                </a:gridCol>
                <a:gridCol w="456662">
                  <a:extLst>
                    <a:ext uri="{9D8B030D-6E8A-4147-A177-3AD203B41FA5}">
                      <a16:colId xmlns:a16="http://schemas.microsoft.com/office/drawing/2014/main" val="551643915"/>
                    </a:ext>
                  </a:extLst>
                </a:gridCol>
                <a:gridCol w="456662">
                  <a:extLst>
                    <a:ext uri="{9D8B030D-6E8A-4147-A177-3AD203B41FA5}">
                      <a16:colId xmlns:a16="http://schemas.microsoft.com/office/drawing/2014/main" val="641255418"/>
                    </a:ext>
                  </a:extLst>
                </a:gridCol>
                <a:gridCol w="456662">
                  <a:extLst>
                    <a:ext uri="{9D8B030D-6E8A-4147-A177-3AD203B41FA5}">
                      <a16:colId xmlns:a16="http://schemas.microsoft.com/office/drawing/2014/main" val="3786228512"/>
                    </a:ext>
                  </a:extLst>
                </a:gridCol>
                <a:gridCol w="431292">
                  <a:extLst>
                    <a:ext uri="{9D8B030D-6E8A-4147-A177-3AD203B41FA5}">
                      <a16:colId xmlns:a16="http://schemas.microsoft.com/office/drawing/2014/main" val="51156841"/>
                    </a:ext>
                  </a:extLst>
                </a:gridCol>
                <a:gridCol w="443977">
                  <a:extLst>
                    <a:ext uri="{9D8B030D-6E8A-4147-A177-3AD203B41FA5}">
                      <a16:colId xmlns:a16="http://schemas.microsoft.com/office/drawing/2014/main" val="1311735899"/>
                    </a:ext>
                  </a:extLst>
                </a:gridCol>
                <a:gridCol w="409093">
                  <a:extLst>
                    <a:ext uri="{9D8B030D-6E8A-4147-A177-3AD203B41FA5}">
                      <a16:colId xmlns:a16="http://schemas.microsoft.com/office/drawing/2014/main" val="1286249271"/>
                    </a:ext>
                  </a:extLst>
                </a:gridCol>
              </a:tblGrid>
              <a:tr h="285750">
                <a:tc gridSpan="2">
                  <a:txBody>
                    <a:bodyPr/>
                    <a:lstStyle/>
                    <a:p>
                      <a:pPr algn="ctr" rtl="0" fontAlgn="ctr"/>
                      <a:r>
                        <a:rPr lang="lt-LT" sz="800" u="none" strike="noStrike">
                          <a:effectLst/>
                        </a:rPr>
                        <a:t>Įsivertinimo sritys</a:t>
                      </a:r>
                      <a:endParaRPr lang="lt-LT" sz="800" b="1"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lt-LT"/>
                    </a:p>
                  </a:txBody>
                  <a:tcPr/>
                </a:tc>
                <a:tc gridSpan="4">
                  <a:txBody>
                    <a:bodyPr/>
                    <a:lstStyle/>
                    <a:p>
                      <a:pPr algn="ctr" rtl="0" fontAlgn="ctr"/>
                      <a:r>
                        <a:rPr lang="lt-LT" sz="800" u="none" strike="noStrike">
                          <a:effectLst/>
                        </a:rPr>
                        <a:t>I. Ugdymo pasiekimų ir pažangos sritis</a:t>
                      </a:r>
                      <a:endParaRPr lang="lt-LT" sz="800" b="1"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lt-LT"/>
                    </a:p>
                  </a:txBody>
                  <a:tcPr/>
                </a:tc>
                <a:tc hMerge="1">
                  <a:txBody>
                    <a:bodyPr/>
                    <a:lstStyle/>
                    <a:p>
                      <a:endParaRPr lang="lt-LT"/>
                    </a:p>
                  </a:txBody>
                  <a:tcPr/>
                </a:tc>
                <a:tc hMerge="1">
                  <a:txBody>
                    <a:bodyPr/>
                    <a:lstStyle/>
                    <a:p>
                      <a:endParaRPr lang="lt-LT"/>
                    </a:p>
                  </a:txBody>
                  <a:tcPr/>
                </a:tc>
                <a:tc gridSpan="4">
                  <a:txBody>
                    <a:bodyPr/>
                    <a:lstStyle/>
                    <a:p>
                      <a:pPr algn="ctr" rtl="0" fontAlgn="ctr"/>
                      <a:r>
                        <a:rPr lang="lt-LT" sz="800" u="none" strike="noStrike">
                          <a:effectLst/>
                        </a:rPr>
                        <a:t>II. Ugdymo organizavimo sritis</a:t>
                      </a:r>
                      <a:endParaRPr lang="lt-LT" sz="800" b="1"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lt-LT"/>
                    </a:p>
                  </a:txBody>
                  <a:tcPr/>
                </a:tc>
                <a:tc hMerge="1">
                  <a:txBody>
                    <a:bodyPr/>
                    <a:lstStyle/>
                    <a:p>
                      <a:endParaRPr lang="lt-LT"/>
                    </a:p>
                  </a:txBody>
                  <a:tcPr/>
                </a:tc>
                <a:tc hMerge="1">
                  <a:txBody>
                    <a:bodyPr/>
                    <a:lstStyle/>
                    <a:p>
                      <a:endParaRPr lang="lt-LT"/>
                    </a:p>
                  </a:txBody>
                  <a:tcPr/>
                </a:tc>
                <a:tc gridSpan="4">
                  <a:txBody>
                    <a:bodyPr/>
                    <a:lstStyle/>
                    <a:p>
                      <a:pPr algn="ctr" rtl="0" fontAlgn="ctr"/>
                      <a:r>
                        <a:rPr lang="lt-LT" sz="800" u="none" strike="noStrike">
                          <a:effectLst/>
                        </a:rPr>
                        <a:t>III. Ugdymo(si) aplinkos sritis</a:t>
                      </a:r>
                      <a:endParaRPr lang="lt-LT" sz="800" b="1"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lt-LT"/>
                    </a:p>
                  </a:txBody>
                  <a:tcPr/>
                </a:tc>
                <a:tc hMerge="1">
                  <a:txBody>
                    <a:bodyPr/>
                    <a:lstStyle/>
                    <a:p>
                      <a:endParaRPr lang="lt-LT"/>
                    </a:p>
                  </a:txBody>
                  <a:tcPr/>
                </a:tc>
                <a:tc hMerge="1">
                  <a:txBody>
                    <a:bodyPr/>
                    <a:lstStyle/>
                    <a:p>
                      <a:endParaRPr lang="lt-LT"/>
                    </a:p>
                  </a:txBody>
                  <a:tcPr/>
                </a:tc>
                <a:tc gridSpan="3">
                  <a:txBody>
                    <a:bodyPr/>
                    <a:lstStyle/>
                    <a:p>
                      <a:pPr algn="ctr" rtl="0" fontAlgn="ctr"/>
                      <a:r>
                        <a:rPr lang="lt-LT" sz="800" u="none" strike="noStrike">
                          <a:effectLst/>
                        </a:rPr>
                        <a:t>IV. Lyderrysatė ir vadybos sritis</a:t>
                      </a:r>
                      <a:endParaRPr lang="lt-LT" sz="800" b="1"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3884522614"/>
                  </a:ext>
                </a:extLst>
              </a:tr>
              <a:tr h="428625">
                <a:tc gridSpan="2">
                  <a:txBody>
                    <a:bodyPr/>
                    <a:lstStyle/>
                    <a:p>
                      <a:pPr algn="ctr" rtl="0" fontAlgn="ctr"/>
                      <a:r>
                        <a:rPr lang="lt-LT" sz="800" u="none" strike="noStrike">
                          <a:effectLst/>
                        </a:rPr>
                        <a:t>Įsivertinimo metai/ įsivertinimą atlikusios įstaigos pavadinimas</a:t>
                      </a:r>
                      <a:endParaRPr lang="lt-LT" sz="800" b="1"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lt-LT"/>
                    </a:p>
                  </a:txBody>
                  <a:tcPr/>
                </a:tc>
                <a:tc>
                  <a:txBody>
                    <a:bodyPr/>
                    <a:lstStyle/>
                    <a:p>
                      <a:pPr algn="l" rtl="0" fontAlgn="ctr"/>
                      <a:r>
                        <a:rPr lang="lt-LT" sz="800" u="none" strike="noStrike">
                          <a:effectLst/>
                        </a:rPr>
                        <a:t>2020 m. </a:t>
                      </a:r>
                      <a:endParaRPr lang="lt-LT" sz="800" b="1" i="0" u="none" strike="noStrike">
                        <a:solidFill>
                          <a:srgbClr val="000000"/>
                        </a:solidFill>
                        <a:effectLst/>
                        <a:latin typeface="Calibri" panose="020F0502020204030204" pitchFamily="34" charset="0"/>
                      </a:endParaRPr>
                    </a:p>
                  </a:txBody>
                  <a:tcPr marL="9525" marR="9525" marT="9525" marB="0" anchor="ctr"/>
                </a:tc>
                <a:tc>
                  <a:txBody>
                    <a:bodyPr/>
                    <a:lstStyle/>
                    <a:p>
                      <a:pPr algn="l" rtl="0" fontAlgn="ctr"/>
                      <a:r>
                        <a:rPr lang="lt-LT" sz="800" u="none" strike="noStrike">
                          <a:effectLst/>
                        </a:rPr>
                        <a:t>2021 m.</a:t>
                      </a:r>
                      <a:endParaRPr lang="lt-LT" sz="800" b="1" i="0" u="none" strike="noStrike">
                        <a:solidFill>
                          <a:srgbClr val="000000"/>
                        </a:solidFill>
                        <a:effectLst/>
                        <a:latin typeface="Calibri" panose="020F0502020204030204" pitchFamily="34" charset="0"/>
                      </a:endParaRPr>
                    </a:p>
                  </a:txBody>
                  <a:tcPr marL="9525" marR="9525" marT="9525" marB="0" anchor="ctr"/>
                </a:tc>
                <a:tc>
                  <a:txBody>
                    <a:bodyPr/>
                    <a:lstStyle/>
                    <a:p>
                      <a:pPr algn="l" rtl="0" fontAlgn="ctr"/>
                      <a:r>
                        <a:rPr lang="lt-LT" sz="800" u="none" strike="noStrike">
                          <a:effectLst/>
                        </a:rPr>
                        <a:t>2022 m. </a:t>
                      </a:r>
                      <a:endParaRPr lang="lt-LT" sz="800" b="1" i="0" u="none" strike="noStrike">
                        <a:solidFill>
                          <a:srgbClr val="000000"/>
                        </a:solidFill>
                        <a:effectLst/>
                        <a:latin typeface="Calibri" panose="020F0502020204030204" pitchFamily="34" charset="0"/>
                      </a:endParaRPr>
                    </a:p>
                  </a:txBody>
                  <a:tcPr marL="9525" marR="9525" marT="9525" marB="0" anchor="ctr"/>
                </a:tc>
                <a:tc>
                  <a:txBody>
                    <a:bodyPr/>
                    <a:lstStyle/>
                    <a:p>
                      <a:pPr algn="l" rtl="0" fontAlgn="ctr"/>
                      <a:r>
                        <a:rPr lang="lt-LT" sz="800" u="none" strike="noStrike">
                          <a:effectLst/>
                        </a:rPr>
                        <a:t>2023 m.</a:t>
                      </a:r>
                      <a:endParaRPr lang="lt-LT" sz="800" b="1" i="0" u="none" strike="noStrike">
                        <a:solidFill>
                          <a:srgbClr val="000000"/>
                        </a:solidFill>
                        <a:effectLst/>
                        <a:latin typeface="Calibri" panose="020F0502020204030204" pitchFamily="34" charset="0"/>
                      </a:endParaRPr>
                    </a:p>
                  </a:txBody>
                  <a:tcPr marL="9525" marR="9525" marT="9525" marB="0" anchor="ctr"/>
                </a:tc>
                <a:tc>
                  <a:txBody>
                    <a:bodyPr/>
                    <a:lstStyle/>
                    <a:p>
                      <a:pPr algn="l" rtl="0" fontAlgn="ctr"/>
                      <a:r>
                        <a:rPr lang="lt-LT" sz="800" u="none" strike="noStrike">
                          <a:effectLst/>
                        </a:rPr>
                        <a:t>2020 m. </a:t>
                      </a:r>
                      <a:endParaRPr lang="lt-LT" sz="800" b="1" i="0" u="none" strike="noStrike">
                        <a:solidFill>
                          <a:srgbClr val="000000"/>
                        </a:solidFill>
                        <a:effectLst/>
                        <a:latin typeface="Calibri" panose="020F0502020204030204" pitchFamily="34" charset="0"/>
                      </a:endParaRPr>
                    </a:p>
                  </a:txBody>
                  <a:tcPr marL="9525" marR="9525" marT="9525" marB="0" anchor="ctr"/>
                </a:tc>
                <a:tc>
                  <a:txBody>
                    <a:bodyPr/>
                    <a:lstStyle/>
                    <a:p>
                      <a:pPr algn="l" rtl="0" fontAlgn="ctr"/>
                      <a:r>
                        <a:rPr lang="lt-LT" sz="800" u="none" strike="noStrike">
                          <a:effectLst/>
                        </a:rPr>
                        <a:t>2021 m.</a:t>
                      </a:r>
                      <a:endParaRPr lang="lt-LT" sz="800" b="1" i="0" u="none" strike="noStrike">
                        <a:solidFill>
                          <a:srgbClr val="000000"/>
                        </a:solidFill>
                        <a:effectLst/>
                        <a:latin typeface="Calibri" panose="020F0502020204030204" pitchFamily="34" charset="0"/>
                      </a:endParaRPr>
                    </a:p>
                  </a:txBody>
                  <a:tcPr marL="9525" marR="9525" marT="9525" marB="0" anchor="ctr"/>
                </a:tc>
                <a:tc>
                  <a:txBody>
                    <a:bodyPr/>
                    <a:lstStyle/>
                    <a:p>
                      <a:pPr algn="l" rtl="0" fontAlgn="ctr"/>
                      <a:r>
                        <a:rPr lang="lt-LT" sz="800" u="none" strike="noStrike">
                          <a:effectLst/>
                        </a:rPr>
                        <a:t>2022 m. </a:t>
                      </a:r>
                      <a:endParaRPr lang="lt-LT" sz="800" b="1" i="0" u="none" strike="noStrike">
                        <a:solidFill>
                          <a:srgbClr val="000000"/>
                        </a:solidFill>
                        <a:effectLst/>
                        <a:latin typeface="Calibri" panose="020F0502020204030204" pitchFamily="34" charset="0"/>
                      </a:endParaRPr>
                    </a:p>
                  </a:txBody>
                  <a:tcPr marL="9525" marR="9525" marT="9525" marB="0" anchor="ctr"/>
                </a:tc>
                <a:tc>
                  <a:txBody>
                    <a:bodyPr/>
                    <a:lstStyle/>
                    <a:p>
                      <a:pPr algn="l" rtl="0" fontAlgn="ctr"/>
                      <a:r>
                        <a:rPr lang="lt-LT" sz="800" u="none" strike="noStrike">
                          <a:effectLst/>
                        </a:rPr>
                        <a:t>2023 m.</a:t>
                      </a:r>
                      <a:endParaRPr lang="lt-LT" sz="800" b="1" i="0" u="none" strike="noStrike">
                        <a:solidFill>
                          <a:srgbClr val="000000"/>
                        </a:solidFill>
                        <a:effectLst/>
                        <a:latin typeface="Calibri" panose="020F0502020204030204" pitchFamily="34" charset="0"/>
                      </a:endParaRPr>
                    </a:p>
                  </a:txBody>
                  <a:tcPr marL="9525" marR="9525" marT="9525" marB="0" anchor="ctr"/>
                </a:tc>
                <a:tc>
                  <a:txBody>
                    <a:bodyPr/>
                    <a:lstStyle/>
                    <a:p>
                      <a:pPr algn="l" rtl="0" fontAlgn="ctr"/>
                      <a:r>
                        <a:rPr lang="lt-LT" sz="800" u="none" strike="noStrike">
                          <a:effectLst/>
                        </a:rPr>
                        <a:t>2020 m.</a:t>
                      </a:r>
                      <a:endParaRPr lang="lt-LT" sz="800" b="1" i="0" u="none" strike="noStrike">
                        <a:solidFill>
                          <a:srgbClr val="000000"/>
                        </a:solidFill>
                        <a:effectLst/>
                        <a:latin typeface="Calibri" panose="020F0502020204030204" pitchFamily="34" charset="0"/>
                      </a:endParaRPr>
                    </a:p>
                  </a:txBody>
                  <a:tcPr marL="9525" marR="9525" marT="9525" marB="0" anchor="ctr"/>
                </a:tc>
                <a:tc>
                  <a:txBody>
                    <a:bodyPr/>
                    <a:lstStyle/>
                    <a:p>
                      <a:pPr algn="l" rtl="0" fontAlgn="ctr"/>
                      <a:r>
                        <a:rPr lang="lt-LT" sz="800" u="none" strike="noStrike">
                          <a:effectLst/>
                        </a:rPr>
                        <a:t>2021 m.</a:t>
                      </a:r>
                      <a:endParaRPr lang="lt-LT" sz="800" b="1" i="0" u="none" strike="noStrike">
                        <a:solidFill>
                          <a:srgbClr val="000000"/>
                        </a:solidFill>
                        <a:effectLst/>
                        <a:latin typeface="Calibri" panose="020F0502020204030204" pitchFamily="34" charset="0"/>
                      </a:endParaRPr>
                    </a:p>
                  </a:txBody>
                  <a:tcPr marL="9525" marR="9525" marT="9525" marB="0" anchor="ctr"/>
                </a:tc>
                <a:tc>
                  <a:txBody>
                    <a:bodyPr/>
                    <a:lstStyle/>
                    <a:p>
                      <a:pPr algn="l" rtl="0" fontAlgn="ctr"/>
                      <a:r>
                        <a:rPr lang="lt-LT" sz="800" u="none" strike="noStrike">
                          <a:effectLst/>
                        </a:rPr>
                        <a:t>2022 m. </a:t>
                      </a:r>
                      <a:endParaRPr lang="lt-LT" sz="800" b="1" i="0" u="none" strike="noStrike">
                        <a:solidFill>
                          <a:srgbClr val="000000"/>
                        </a:solidFill>
                        <a:effectLst/>
                        <a:latin typeface="Calibri" panose="020F0502020204030204" pitchFamily="34" charset="0"/>
                      </a:endParaRPr>
                    </a:p>
                  </a:txBody>
                  <a:tcPr marL="9525" marR="9525" marT="9525" marB="0" anchor="ctr"/>
                </a:tc>
                <a:tc>
                  <a:txBody>
                    <a:bodyPr/>
                    <a:lstStyle/>
                    <a:p>
                      <a:pPr algn="l" rtl="0" fontAlgn="ctr"/>
                      <a:r>
                        <a:rPr lang="lt-LT" sz="800" u="none" strike="noStrike">
                          <a:effectLst/>
                        </a:rPr>
                        <a:t>2023 m.</a:t>
                      </a:r>
                      <a:endParaRPr lang="lt-LT" sz="800" b="1" i="0" u="none" strike="noStrike">
                        <a:solidFill>
                          <a:srgbClr val="000000"/>
                        </a:solidFill>
                        <a:effectLst/>
                        <a:latin typeface="Calibri" panose="020F0502020204030204" pitchFamily="34" charset="0"/>
                      </a:endParaRPr>
                    </a:p>
                  </a:txBody>
                  <a:tcPr marL="9525" marR="9525" marT="9525" marB="0" anchor="ctr"/>
                </a:tc>
                <a:tc>
                  <a:txBody>
                    <a:bodyPr/>
                    <a:lstStyle/>
                    <a:p>
                      <a:pPr algn="l" rtl="0" fontAlgn="ctr"/>
                      <a:r>
                        <a:rPr lang="lt-LT" sz="800" u="none" strike="noStrike">
                          <a:effectLst/>
                        </a:rPr>
                        <a:t>2020 m.</a:t>
                      </a:r>
                      <a:endParaRPr lang="lt-LT" sz="800" b="1" i="0" u="none" strike="noStrike">
                        <a:solidFill>
                          <a:srgbClr val="000000"/>
                        </a:solidFill>
                        <a:effectLst/>
                        <a:latin typeface="Calibri" panose="020F0502020204030204" pitchFamily="34" charset="0"/>
                      </a:endParaRPr>
                    </a:p>
                  </a:txBody>
                  <a:tcPr marL="9525" marR="9525" marT="9525" marB="0" anchor="ctr"/>
                </a:tc>
                <a:tc>
                  <a:txBody>
                    <a:bodyPr/>
                    <a:lstStyle/>
                    <a:p>
                      <a:pPr algn="l" rtl="0" fontAlgn="ctr"/>
                      <a:r>
                        <a:rPr lang="lt-LT" sz="800" u="none" strike="noStrike">
                          <a:effectLst/>
                        </a:rPr>
                        <a:t>2021 m.</a:t>
                      </a:r>
                      <a:endParaRPr lang="lt-LT" sz="800" b="1" i="0" u="none" strike="noStrike">
                        <a:solidFill>
                          <a:srgbClr val="000000"/>
                        </a:solidFill>
                        <a:effectLst/>
                        <a:latin typeface="Calibri" panose="020F0502020204030204" pitchFamily="34" charset="0"/>
                      </a:endParaRPr>
                    </a:p>
                  </a:txBody>
                  <a:tcPr marL="9525" marR="9525" marT="9525" marB="0" anchor="ctr"/>
                </a:tc>
                <a:tc>
                  <a:txBody>
                    <a:bodyPr/>
                    <a:lstStyle/>
                    <a:p>
                      <a:pPr algn="l" rtl="0" fontAlgn="ctr"/>
                      <a:r>
                        <a:rPr lang="lt-LT" sz="800" u="none" strike="noStrike">
                          <a:effectLst/>
                        </a:rPr>
                        <a:t>2023 m.</a:t>
                      </a:r>
                      <a:endParaRPr lang="lt-LT" sz="800" b="1"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420751083"/>
                  </a:ext>
                </a:extLst>
              </a:tr>
              <a:tr h="323850">
                <a:tc>
                  <a:txBody>
                    <a:bodyPr/>
                    <a:lstStyle/>
                    <a:p>
                      <a:pPr algn="r" rtl="0" fontAlgn="t"/>
                      <a:r>
                        <a:rPr lang="lt-LT" sz="800" u="none" strike="noStrike">
                          <a:effectLst/>
                        </a:rPr>
                        <a:t>1.</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b"/>
                      <a:r>
                        <a:rPr lang="lt-LT" sz="800" u="none" strike="noStrike">
                          <a:effectLst/>
                        </a:rPr>
                        <a:t>Pandėlio universalus daugiafunkcis centras</a:t>
                      </a:r>
                      <a:endParaRPr lang="lt-LT" sz="8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800" u="none" strike="noStrike">
                          <a:effectLst/>
                        </a:rPr>
                        <a:t> </a:t>
                      </a:r>
                      <a:endParaRPr lang="lt-LT" sz="8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600" u="none" strike="noStrike">
                          <a:effectLst/>
                        </a:rPr>
                        <a:t>*</a:t>
                      </a:r>
                      <a:endParaRPr lang="lt-LT" sz="1600" b="0" i="0" u="none" strike="noStrike">
                        <a:solidFill>
                          <a:srgbClr val="FF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600" u="none" strike="noStrike">
                          <a:effectLst/>
                        </a:rPr>
                        <a:t>*</a:t>
                      </a:r>
                      <a:endParaRPr lang="lt-LT" sz="1600" b="0" i="0" u="none" strike="noStrike">
                        <a:solidFill>
                          <a:srgbClr val="FF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600" u="none" strike="noStrike">
                          <a:effectLst/>
                        </a:rPr>
                        <a:t>*</a:t>
                      </a:r>
                      <a:endParaRPr lang="lt-LT" sz="1600" b="0" i="0" u="none" strike="noStrike">
                        <a:solidFill>
                          <a:srgbClr val="FF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53436839"/>
                  </a:ext>
                </a:extLst>
              </a:tr>
              <a:tr h="609600">
                <a:tc>
                  <a:txBody>
                    <a:bodyPr/>
                    <a:lstStyle/>
                    <a:p>
                      <a:pPr algn="r" rtl="0" fontAlgn="t"/>
                      <a:r>
                        <a:rPr lang="lt-LT" sz="800" u="none" strike="noStrike">
                          <a:effectLst/>
                        </a:rPr>
                        <a:t>2.</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b"/>
                      <a:r>
                        <a:rPr lang="lt-LT" sz="800" u="none" strike="noStrike">
                          <a:effectLst/>
                        </a:rPr>
                        <a:t>Rokiškio r. Kamajų Antano Strazdo gimnazijos Neformaliojo švietimo skyrius</a:t>
                      </a:r>
                      <a:endParaRPr lang="lt-LT" sz="8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600" u="none" strike="noStrike">
                          <a:effectLst/>
                        </a:rPr>
                        <a:t>*</a:t>
                      </a:r>
                      <a:endParaRPr lang="lt-LT" sz="1600" b="0" i="0" u="none" strike="noStrike">
                        <a:solidFill>
                          <a:srgbClr val="FF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600" u="none" strike="noStrike">
                          <a:effectLst/>
                        </a:rPr>
                        <a:t>*</a:t>
                      </a:r>
                      <a:endParaRPr lang="lt-LT" sz="1600" b="0" i="0" u="none" strike="noStrike">
                        <a:solidFill>
                          <a:srgbClr val="FF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21360566"/>
                  </a:ext>
                </a:extLst>
              </a:tr>
              <a:tr h="323850">
                <a:tc>
                  <a:txBody>
                    <a:bodyPr/>
                    <a:lstStyle/>
                    <a:p>
                      <a:pPr algn="r" rtl="0" fontAlgn="t"/>
                      <a:r>
                        <a:rPr lang="lt-LT" sz="800" u="none" strike="noStrike">
                          <a:effectLst/>
                        </a:rPr>
                        <a:t>3.</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b"/>
                      <a:r>
                        <a:rPr lang="lt-LT" sz="800" u="none" strike="noStrike">
                          <a:effectLst/>
                        </a:rPr>
                        <a:t>Rokiškio Rudolfo Lymano muzikos mokykla</a:t>
                      </a:r>
                      <a:endParaRPr lang="lt-LT" sz="8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400" u="none" strike="noStrike">
                          <a:effectLst/>
                        </a:rPr>
                        <a:t>*</a:t>
                      </a:r>
                      <a:endParaRPr lang="lt-LT" sz="1400" b="0" i="0" u="none" strike="noStrike">
                        <a:solidFill>
                          <a:srgbClr val="FF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600" u="none" strike="noStrike">
                          <a:effectLst/>
                        </a:rPr>
                        <a:t>*</a:t>
                      </a:r>
                      <a:endParaRPr lang="lt-LT" sz="1600" b="0" i="0" u="none" strike="noStrike">
                        <a:solidFill>
                          <a:srgbClr val="FF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600" u="none" strike="noStrike">
                          <a:effectLst/>
                        </a:rPr>
                        <a:t>*</a:t>
                      </a:r>
                      <a:endParaRPr lang="lt-LT" sz="1600" b="0" i="0" u="none" strike="noStrike">
                        <a:solidFill>
                          <a:srgbClr val="FF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600" u="none" strike="noStrike">
                          <a:effectLst/>
                        </a:rPr>
                        <a:t>*</a:t>
                      </a:r>
                      <a:endParaRPr lang="lt-LT" sz="1600" b="0"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37044237"/>
                  </a:ext>
                </a:extLst>
              </a:tr>
              <a:tr h="466725">
                <a:tc>
                  <a:txBody>
                    <a:bodyPr/>
                    <a:lstStyle/>
                    <a:p>
                      <a:pPr algn="r" rtl="0" fontAlgn="t"/>
                      <a:r>
                        <a:rPr lang="lt-LT" sz="800" u="none" strike="noStrike">
                          <a:effectLst/>
                        </a:rPr>
                        <a:t>4.</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b"/>
                      <a:r>
                        <a:rPr lang="lt-LT" sz="800" u="none" strike="noStrike">
                          <a:effectLst/>
                        </a:rPr>
                        <a:t>Rokiškio r. Obelių gimnazijos Neformaliojo švietimo skyrius</a:t>
                      </a:r>
                      <a:endParaRPr lang="lt-LT" sz="8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600" u="none" strike="noStrike">
                          <a:effectLst/>
                        </a:rPr>
                        <a:t>*</a:t>
                      </a:r>
                      <a:endParaRPr lang="lt-LT" sz="1600" b="0" i="0" u="none" strike="noStrike">
                        <a:solidFill>
                          <a:srgbClr val="FF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6819277"/>
                  </a:ext>
                </a:extLst>
              </a:tr>
              <a:tr h="466725">
                <a:tc>
                  <a:txBody>
                    <a:bodyPr/>
                    <a:lstStyle/>
                    <a:p>
                      <a:pPr algn="r" rtl="0" fontAlgn="t"/>
                      <a:r>
                        <a:rPr lang="lt-LT" sz="800" u="none" strike="noStrike">
                          <a:effectLst/>
                        </a:rPr>
                        <a:t>5.</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b"/>
                      <a:r>
                        <a:rPr lang="lt-LT" sz="800" u="none" strike="noStrike">
                          <a:effectLst/>
                        </a:rPr>
                        <a:t>Rokiškio r. Juodupės gimnazijos neformaliojo švietimo skyrius</a:t>
                      </a:r>
                      <a:endParaRPr lang="lt-LT" sz="8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FF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FF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600" u="none" strike="noStrike">
                          <a:effectLst/>
                        </a:rPr>
                        <a:t>*</a:t>
                      </a:r>
                      <a:endParaRPr lang="lt-LT" sz="1600" b="0" i="0" u="none" strike="noStrike">
                        <a:solidFill>
                          <a:srgbClr val="FF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FF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FF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94034488"/>
                  </a:ext>
                </a:extLst>
              </a:tr>
              <a:tr h="276225">
                <a:tc>
                  <a:txBody>
                    <a:bodyPr/>
                    <a:lstStyle/>
                    <a:p>
                      <a:pPr algn="r" rtl="0" fontAlgn="t"/>
                      <a:r>
                        <a:rPr lang="lt-LT" sz="800" u="none" strike="noStrike">
                          <a:effectLst/>
                        </a:rPr>
                        <a:t>6.</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b"/>
                      <a:r>
                        <a:rPr lang="lt-LT" sz="800" u="none" strike="noStrike">
                          <a:effectLst/>
                        </a:rPr>
                        <a:t>Rokiškio jaunimo centras</a:t>
                      </a:r>
                      <a:endParaRPr lang="lt-LT" sz="8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600" u="none" strike="noStrike">
                          <a:effectLst/>
                        </a:rPr>
                        <a:t>*</a:t>
                      </a:r>
                      <a:endParaRPr lang="lt-LT" sz="1600" b="0" i="0" u="none" strike="noStrike">
                        <a:solidFill>
                          <a:srgbClr val="FF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600" u="none" strike="noStrike">
                          <a:effectLst/>
                        </a:rPr>
                        <a:t>*</a:t>
                      </a:r>
                      <a:endParaRPr lang="lt-LT" sz="1600" b="0" i="0" u="none" strike="noStrike">
                        <a:solidFill>
                          <a:srgbClr val="FF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600" u="none" strike="noStrike">
                          <a:effectLst/>
                        </a:rPr>
                        <a:t>*</a:t>
                      </a:r>
                      <a:endParaRPr lang="lt-LT" sz="1600" b="0" i="0" u="none" strike="noStrike">
                        <a:solidFill>
                          <a:srgbClr val="FF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600" u="none" strike="noStrike">
                          <a:effectLst/>
                        </a:rPr>
                        <a:t>*</a:t>
                      </a:r>
                      <a:endParaRPr lang="lt-LT" sz="1600" b="0" i="0" u="none" strike="noStrike">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02678596"/>
                  </a:ext>
                </a:extLst>
              </a:tr>
              <a:tr h="438150">
                <a:tc>
                  <a:txBody>
                    <a:bodyPr/>
                    <a:lstStyle/>
                    <a:p>
                      <a:pPr algn="r" rtl="0" fontAlgn="t"/>
                      <a:r>
                        <a:rPr lang="lt-LT" sz="800" u="none" strike="noStrike">
                          <a:effectLst/>
                        </a:rPr>
                        <a:t>7.</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t"/>
                      <a:r>
                        <a:rPr lang="lt-LT" sz="800" u="none" strike="noStrike">
                          <a:effectLst/>
                        </a:rPr>
                        <a:t>Rokiškio rajono kūno kultūros ir sporto centras</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600" u="none" strike="noStrike">
                          <a:effectLst/>
                        </a:rPr>
                        <a:t>*</a:t>
                      </a:r>
                      <a:endParaRPr lang="lt-LT" sz="1600" b="0" i="0" u="none" strike="noStrike">
                        <a:solidFill>
                          <a:srgbClr val="FF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a:t>
                      </a:r>
                      <a:endParaRPr lang="lt-LT"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lt-LT" sz="1100" u="none" strike="noStrike">
                          <a:effectLst/>
                        </a:rPr>
                        <a:t> </a:t>
                      </a:r>
                      <a:endParaRPr lang="lt-LT"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88909565"/>
                  </a:ext>
                </a:extLst>
              </a:tr>
              <a:tr h="285750">
                <a:tc gridSpan="2">
                  <a:txBody>
                    <a:bodyPr/>
                    <a:lstStyle/>
                    <a:p>
                      <a:pPr algn="ctr" rtl="0" fontAlgn="b"/>
                      <a:r>
                        <a:rPr lang="lt-LT" sz="800" u="none" strike="noStrike">
                          <a:effectLst/>
                        </a:rPr>
                        <a:t>Mokyklų, įsivertinusių atitinkamas sritis, skaičius:</a:t>
                      </a:r>
                      <a:endParaRPr lang="lt-LT" sz="8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lt-LT"/>
                    </a:p>
                  </a:txBody>
                  <a:tcPr/>
                </a:tc>
                <a:tc gridSpan="4">
                  <a:txBody>
                    <a:bodyPr/>
                    <a:lstStyle/>
                    <a:p>
                      <a:pPr algn="ctr" rtl="0" fontAlgn="b"/>
                      <a:r>
                        <a:rPr lang="lt-LT" sz="1100" u="none" strike="noStrike">
                          <a:effectLst/>
                        </a:rPr>
                        <a:t>7 (100 proc)</a:t>
                      </a:r>
                      <a:endParaRPr lang="lt-LT" sz="11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lt-LT"/>
                    </a:p>
                  </a:txBody>
                  <a:tcPr/>
                </a:tc>
                <a:tc hMerge="1">
                  <a:txBody>
                    <a:bodyPr/>
                    <a:lstStyle/>
                    <a:p>
                      <a:endParaRPr lang="lt-LT"/>
                    </a:p>
                  </a:txBody>
                  <a:tcPr/>
                </a:tc>
                <a:tc hMerge="1">
                  <a:txBody>
                    <a:bodyPr/>
                    <a:lstStyle/>
                    <a:p>
                      <a:endParaRPr lang="lt-LT"/>
                    </a:p>
                  </a:txBody>
                  <a:tcPr/>
                </a:tc>
                <a:tc gridSpan="4">
                  <a:txBody>
                    <a:bodyPr/>
                    <a:lstStyle/>
                    <a:p>
                      <a:pPr algn="ctr" rtl="0" fontAlgn="b"/>
                      <a:r>
                        <a:rPr lang="lt-LT" sz="1100" u="none" strike="noStrike">
                          <a:effectLst/>
                        </a:rPr>
                        <a:t>7 (100 proc)</a:t>
                      </a:r>
                      <a:endParaRPr lang="lt-LT" sz="11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lt-LT"/>
                    </a:p>
                  </a:txBody>
                  <a:tcPr/>
                </a:tc>
                <a:tc hMerge="1">
                  <a:txBody>
                    <a:bodyPr/>
                    <a:lstStyle/>
                    <a:p>
                      <a:endParaRPr lang="lt-LT"/>
                    </a:p>
                  </a:txBody>
                  <a:tcPr/>
                </a:tc>
                <a:tc hMerge="1">
                  <a:txBody>
                    <a:bodyPr/>
                    <a:lstStyle/>
                    <a:p>
                      <a:endParaRPr lang="lt-LT"/>
                    </a:p>
                  </a:txBody>
                  <a:tcPr/>
                </a:tc>
                <a:tc gridSpan="4">
                  <a:txBody>
                    <a:bodyPr/>
                    <a:lstStyle/>
                    <a:p>
                      <a:pPr algn="ctr" rtl="0" fontAlgn="b"/>
                      <a:r>
                        <a:rPr lang="lt-LT" sz="1100" u="none" strike="noStrike">
                          <a:effectLst/>
                        </a:rPr>
                        <a:t>7 (100 proc.)</a:t>
                      </a:r>
                      <a:endParaRPr lang="lt-LT" sz="11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lt-LT"/>
                    </a:p>
                  </a:txBody>
                  <a:tcPr/>
                </a:tc>
                <a:tc hMerge="1">
                  <a:txBody>
                    <a:bodyPr/>
                    <a:lstStyle/>
                    <a:p>
                      <a:endParaRPr lang="lt-LT"/>
                    </a:p>
                  </a:txBody>
                  <a:tcPr/>
                </a:tc>
                <a:tc hMerge="1">
                  <a:txBody>
                    <a:bodyPr/>
                    <a:lstStyle/>
                    <a:p>
                      <a:endParaRPr lang="lt-LT"/>
                    </a:p>
                  </a:txBody>
                  <a:tcPr/>
                </a:tc>
                <a:tc gridSpan="3">
                  <a:txBody>
                    <a:bodyPr/>
                    <a:lstStyle/>
                    <a:p>
                      <a:pPr algn="ctr" rtl="0" fontAlgn="b"/>
                      <a:r>
                        <a:rPr lang="lt-LT" sz="1100" u="none" strike="noStrike" dirty="0">
                          <a:effectLst/>
                        </a:rPr>
                        <a:t>5(71 </a:t>
                      </a:r>
                      <a:r>
                        <a:rPr lang="lt-LT" sz="1100" u="none" strike="noStrike" dirty="0" err="1">
                          <a:effectLst/>
                        </a:rPr>
                        <a:t>proc</a:t>
                      </a:r>
                      <a:r>
                        <a:rPr lang="lt-LT" sz="1100" u="none" strike="noStrike" dirty="0">
                          <a:effectLst/>
                        </a:rPr>
                        <a:t>)</a:t>
                      </a:r>
                      <a:endParaRPr lang="lt-LT"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2563927797"/>
                  </a:ext>
                </a:extLst>
              </a:tr>
            </a:tbl>
          </a:graphicData>
        </a:graphic>
      </p:graphicFrame>
    </p:spTree>
    <p:extLst>
      <p:ext uri="{BB962C8B-B14F-4D97-AF65-F5344CB8AC3E}">
        <p14:creationId xmlns:p14="http://schemas.microsoft.com/office/powerpoint/2010/main" val="3827763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sz="2700" dirty="0"/>
              <a:t>5 stiprių Mokyklų   veiklos aspektų skaičius pagal įsivertinimo sritis 2021- 2023 m.</a:t>
            </a:r>
            <a:br>
              <a:rPr lang="lt-LT" sz="2700" dirty="0"/>
            </a:br>
            <a:endParaRPr lang="en-US" sz="1300" dirty="0"/>
          </a:p>
        </p:txBody>
      </p:sp>
      <p:graphicFrame>
        <p:nvGraphicFramePr>
          <p:cNvPr id="9" name="Turinio vietos rezervavimo ženklas 8">
            <a:extLst>
              <a:ext uri="{FF2B5EF4-FFF2-40B4-BE49-F238E27FC236}">
                <a16:creationId xmlns:a16="http://schemas.microsoft.com/office/drawing/2014/main" id="{53B905EB-B80D-5910-8B27-F07434C20064}"/>
              </a:ext>
            </a:extLst>
          </p:cNvPr>
          <p:cNvGraphicFramePr>
            <a:graphicFrameLocks noGrp="1"/>
          </p:cNvGraphicFramePr>
          <p:nvPr>
            <p:ph idx="1"/>
            <p:extLst>
              <p:ext uri="{D42A27DB-BD31-4B8C-83A1-F6EECF244321}">
                <p14:modId xmlns:p14="http://schemas.microsoft.com/office/powerpoint/2010/main" val="2439792473"/>
              </p:ext>
            </p:extLst>
          </p:nvPr>
        </p:nvGraphicFramePr>
        <p:xfrm>
          <a:off x="1276349" y="1556792"/>
          <a:ext cx="6591301" cy="3837057"/>
        </p:xfrm>
        <a:graphic>
          <a:graphicData uri="http://schemas.openxmlformats.org/drawingml/2006/table">
            <a:tbl>
              <a:tblPr firstRow="1" bandRow="1">
                <a:tableStyleId>{5C22544A-7EE6-4342-B048-85BDC9FD1C3A}</a:tableStyleId>
              </a:tblPr>
              <a:tblGrid>
                <a:gridCol w="369433">
                  <a:extLst>
                    <a:ext uri="{9D8B030D-6E8A-4147-A177-3AD203B41FA5}">
                      <a16:colId xmlns:a16="http://schemas.microsoft.com/office/drawing/2014/main" val="3338595511"/>
                    </a:ext>
                  </a:extLst>
                </a:gridCol>
                <a:gridCol w="1736335">
                  <a:extLst>
                    <a:ext uri="{9D8B030D-6E8A-4147-A177-3AD203B41FA5}">
                      <a16:colId xmlns:a16="http://schemas.microsoft.com/office/drawing/2014/main" val="1335702094"/>
                    </a:ext>
                  </a:extLst>
                </a:gridCol>
                <a:gridCol w="369433">
                  <a:extLst>
                    <a:ext uri="{9D8B030D-6E8A-4147-A177-3AD203B41FA5}">
                      <a16:colId xmlns:a16="http://schemas.microsoft.com/office/drawing/2014/main" val="2491549820"/>
                    </a:ext>
                  </a:extLst>
                </a:gridCol>
                <a:gridCol w="394062">
                  <a:extLst>
                    <a:ext uri="{9D8B030D-6E8A-4147-A177-3AD203B41FA5}">
                      <a16:colId xmlns:a16="http://schemas.microsoft.com/office/drawing/2014/main" val="4266093597"/>
                    </a:ext>
                  </a:extLst>
                </a:gridCol>
                <a:gridCol w="397140">
                  <a:extLst>
                    <a:ext uri="{9D8B030D-6E8A-4147-A177-3AD203B41FA5}">
                      <a16:colId xmlns:a16="http://schemas.microsoft.com/office/drawing/2014/main" val="1698609775"/>
                    </a:ext>
                  </a:extLst>
                </a:gridCol>
                <a:gridCol w="357119">
                  <a:extLst>
                    <a:ext uri="{9D8B030D-6E8A-4147-A177-3AD203B41FA5}">
                      <a16:colId xmlns:a16="http://schemas.microsoft.com/office/drawing/2014/main" val="772914819"/>
                    </a:ext>
                  </a:extLst>
                </a:gridCol>
                <a:gridCol w="357119">
                  <a:extLst>
                    <a:ext uri="{9D8B030D-6E8A-4147-A177-3AD203B41FA5}">
                      <a16:colId xmlns:a16="http://schemas.microsoft.com/office/drawing/2014/main" val="3917358131"/>
                    </a:ext>
                  </a:extLst>
                </a:gridCol>
                <a:gridCol w="357119">
                  <a:extLst>
                    <a:ext uri="{9D8B030D-6E8A-4147-A177-3AD203B41FA5}">
                      <a16:colId xmlns:a16="http://schemas.microsoft.com/office/drawing/2014/main" val="875320993"/>
                    </a:ext>
                  </a:extLst>
                </a:gridCol>
                <a:gridCol w="406376">
                  <a:extLst>
                    <a:ext uri="{9D8B030D-6E8A-4147-A177-3AD203B41FA5}">
                      <a16:colId xmlns:a16="http://schemas.microsoft.com/office/drawing/2014/main" val="1226340516"/>
                    </a:ext>
                  </a:extLst>
                </a:gridCol>
                <a:gridCol w="406376">
                  <a:extLst>
                    <a:ext uri="{9D8B030D-6E8A-4147-A177-3AD203B41FA5}">
                      <a16:colId xmlns:a16="http://schemas.microsoft.com/office/drawing/2014/main" val="172276914"/>
                    </a:ext>
                  </a:extLst>
                </a:gridCol>
                <a:gridCol w="394062">
                  <a:extLst>
                    <a:ext uri="{9D8B030D-6E8A-4147-A177-3AD203B41FA5}">
                      <a16:colId xmlns:a16="http://schemas.microsoft.com/office/drawing/2014/main" val="2410690967"/>
                    </a:ext>
                  </a:extLst>
                </a:gridCol>
                <a:gridCol w="357119">
                  <a:extLst>
                    <a:ext uri="{9D8B030D-6E8A-4147-A177-3AD203B41FA5}">
                      <a16:colId xmlns:a16="http://schemas.microsoft.com/office/drawing/2014/main" val="3705051579"/>
                    </a:ext>
                  </a:extLst>
                </a:gridCol>
                <a:gridCol w="344804">
                  <a:extLst>
                    <a:ext uri="{9D8B030D-6E8A-4147-A177-3AD203B41FA5}">
                      <a16:colId xmlns:a16="http://schemas.microsoft.com/office/drawing/2014/main" val="3862555680"/>
                    </a:ext>
                  </a:extLst>
                </a:gridCol>
                <a:gridCol w="344804">
                  <a:extLst>
                    <a:ext uri="{9D8B030D-6E8A-4147-A177-3AD203B41FA5}">
                      <a16:colId xmlns:a16="http://schemas.microsoft.com/office/drawing/2014/main" val="2626919651"/>
                    </a:ext>
                  </a:extLst>
                </a:gridCol>
              </a:tblGrid>
              <a:tr h="271546">
                <a:tc rowSpan="2">
                  <a:txBody>
                    <a:bodyPr/>
                    <a:lstStyle/>
                    <a:p>
                      <a:pPr algn="ctr" rtl="0" fontAlgn="ctr"/>
                      <a:r>
                        <a:rPr lang="lt-LT" sz="800" u="none" strike="noStrike">
                          <a:effectLst/>
                        </a:rPr>
                        <a:t>Eil Nr. </a:t>
                      </a:r>
                      <a:endParaRPr lang="lt-LT" sz="800" b="0" i="0" u="none" strike="noStrike">
                        <a:solidFill>
                          <a:srgbClr val="202124"/>
                        </a:solidFill>
                        <a:effectLst/>
                        <a:latin typeface="Arial" panose="020B0604020202020204" pitchFamily="34" charset="0"/>
                      </a:endParaRPr>
                    </a:p>
                  </a:txBody>
                  <a:tcPr marL="9525" marR="9525" marT="9525" marB="0" anchor="ctr"/>
                </a:tc>
                <a:tc rowSpan="2">
                  <a:txBody>
                    <a:bodyPr/>
                    <a:lstStyle/>
                    <a:p>
                      <a:pPr algn="ctr" rtl="0" fontAlgn="ctr"/>
                      <a:r>
                        <a:rPr lang="lt-LT" sz="800" u="none" strike="noStrike">
                          <a:effectLst/>
                        </a:rPr>
                        <a:t>Mokyklos pavadinimas</a:t>
                      </a:r>
                      <a:endParaRPr lang="lt-LT" sz="800" b="0" i="0" u="none" strike="noStrike">
                        <a:solidFill>
                          <a:srgbClr val="202124"/>
                        </a:solidFill>
                        <a:effectLst/>
                        <a:latin typeface="Arial" panose="020B0604020202020204" pitchFamily="34" charset="0"/>
                      </a:endParaRPr>
                    </a:p>
                  </a:txBody>
                  <a:tcPr marL="9525" marR="9525" marT="9525" marB="0" anchor="ctr"/>
                </a:tc>
                <a:tc gridSpan="3">
                  <a:txBody>
                    <a:bodyPr/>
                    <a:lstStyle/>
                    <a:p>
                      <a:pPr algn="ctr" rtl="0" fontAlgn="t"/>
                      <a:r>
                        <a:rPr lang="lt-LT" sz="800" u="none" strike="noStrike">
                          <a:effectLst/>
                        </a:rPr>
                        <a:t>I. Pasiekimų, pažangos</a:t>
                      </a:r>
                      <a:endParaRPr lang="lt-LT" sz="800" b="1" i="0" u="none" strike="noStrike">
                        <a:solidFill>
                          <a:srgbClr val="202124"/>
                        </a:solidFill>
                        <a:effectLst/>
                        <a:latin typeface="Arial" panose="020B0604020202020204" pitchFamily="34" charset="0"/>
                      </a:endParaRPr>
                    </a:p>
                  </a:txBody>
                  <a:tcPr marL="9525" marR="9525" marT="9525" marB="0"/>
                </a:tc>
                <a:tc hMerge="1">
                  <a:txBody>
                    <a:bodyPr/>
                    <a:lstStyle/>
                    <a:p>
                      <a:endParaRPr lang="lt-LT"/>
                    </a:p>
                  </a:txBody>
                  <a:tcPr/>
                </a:tc>
                <a:tc hMerge="1">
                  <a:txBody>
                    <a:bodyPr/>
                    <a:lstStyle/>
                    <a:p>
                      <a:endParaRPr lang="lt-LT"/>
                    </a:p>
                  </a:txBody>
                  <a:tcPr/>
                </a:tc>
                <a:tc gridSpan="3">
                  <a:txBody>
                    <a:bodyPr/>
                    <a:lstStyle/>
                    <a:p>
                      <a:pPr algn="ctr" rtl="0" fontAlgn="t"/>
                      <a:r>
                        <a:rPr lang="lt-LT" sz="800" u="none" strike="noStrike">
                          <a:effectLst/>
                        </a:rPr>
                        <a:t>II. Ugdymo organizavimo</a:t>
                      </a:r>
                      <a:endParaRPr lang="lt-LT" sz="800" b="1" i="0" u="none" strike="noStrike">
                        <a:solidFill>
                          <a:srgbClr val="202124"/>
                        </a:solidFill>
                        <a:effectLst/>
                        <a:latin typeface="Arial" panose="020B0604020202020204" pitchFamily="34" charset="0"/>
                      </a:endParaRPr>
                    </a:p>
                  </a:txBody>
                  <a:tcPr marL="9525" marR="9525" marT="9525" marB="0"/>
                </a:tc>
                <a:tc hMerge="1">
                  <a:txBody>
                    <a:bodyPr/>
                    <a:lstStyle/>
                    <a:p>
                      <a:endParaRPr lang="lt-LT"/>
                    </a:p>
                  </a:txBody>
                  <a:tcPr/>
                </a:tc>
                <a:tc hMerge="1">
                  <a:txBody>
                    <a:bodyPr/>
                    <a:lstStyle/>
                    <a:p>
                      <a:endParaRPr lang="lt-LT"/>
                    </a:p>
                  </a:txBody>
                  <a:tcPr/>
                </a:tc>
                <a:tc gridSpan="3">
                  <a:txBody>
                    <a:bodyPr/>
                    <a:lstStyle/>
                    <a:p>
                      <a:pPr algn="ctr" rtl="0" fontAlgn="t"/>
                      <a:r>
                        <a:rPr lang="lt-LT" sz="800" u="none" strike="noStrike">
                          <a:effectLst/>
                        </a:rPr>
                        <a:t>III. Ugdymosi aplinkos</a:t>
                      </a:r>
                      <a:endParaRPr lang="lt-LT" sz="800" b="1" i="0" u="none" strike="noStrike">
                        <a:solidFill>
                          <a:srgbClr val="202124"/>
                        </a:solidFill>
                        <a:effectLst/>
                        <a:latin typeface="Arial" panose="020B0604020202020204" pitchFamily="34" charset="0"/>
                      </a:endParaRPr>
                    </a:p>
                  </a:txBody>
                  <a:tcPr marL="9525" marR="9525" marT="9525" marB="0"/>
                </a:tc>
                <a:tc hMerge="1">
                  <a:txBody>
                    <a:bodyPr/>
                    <a:lstStyle/>
                    <a:p>
                      <a:endParaRPr lang="lt-LT"/>
                    </a:p>
                  </a:txBody>
                  <a:tcPr/>
                </a:tc>
                <a:tc hMerge="1">
                  <a:txBody>
                    <a:bodyPr/>
                    <a:lstStyle/>
                    <a:p>
                      <a:endParaRPr lang="lt-LT"/>
                    </a:p>
                  </a:txBody>
                  <a:tcPr/>
                </a:tc>
                <a:tc gridSpan="3">
                  <a:txBody>
                    <a:bodyPr/>
                    <a:lstStyle/>
                    <a:p>
                      <a:pPr algn="ctr" rtl="0" fontAlgn="t"/>
                      <a:r>
                        <a:rPr lang="lt-LT" sz="800" u="none" strike="noStrike">
                          <a:effectLst/>
                        </a:rPr>
                        <a:t>IV. Lyderystė, vadyba</a:t>
                      </a:r>
                      <a:endParaRPr lang="lt-LT" sz="800" b="1" i="0" u="none" strike="noStrike">
                        <a:solidFill>
                          <a:srgbClr val="202124"/>
                        </a:solidFill>
                        <a:effectLst/>
                        <a:latin typeface="Arial" panose="020B0604020202020204" pitchFamily="34" charset="0"/>
                      </a:endParaRPr>
                    </a:p>
                  </a:txBody>
                  <a:tcPr marL="9525" marR="9525" marT="9525" marB="0"/>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4043780787"/>
                  </a:ext>
                </a:extLst>
              </a:tr>
              <a:tr h="259739">
                <a:tc vMerge="1">
                  <a:txBody>
                    <a:bodyPr/>
                    <a:lstStyle/>
                    <a:p>
                      <a:endParaRPr lang="lt-LT"/>
                    </a:p>
                  </a:txBody>
                  <a:tcPr/>
                </a:tc>
                <a:tc vMerge="1">
                  <a:txBody>
                    <a:bodyPr/>
                    <a:lstStyle/>
                    <a:p>
                      <a:endParaRPr lang="lt-LT"/>
                    </a:p>
                  </a:txBody>
                  <a:tcPr/>
                </a:tc>
                <a:tc>
                  <a:txBody>
                    <a:bodyPr/>
                    <a:lstStyle/>
                    <a:p>
                      <a:pPr algn="l" rtl="0" fontAlgn="t"/>
                      <a:r>
                        <a:rPr lang="lt-LT" sz="800" u="none" strike="noStrike">
                          <a:effectLst/>
                        </a:rPr>
                        <a:t>2021</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ctr" rtl="0" fontAlgn="t"/>
                      <a:r>
                        <a:rPr lang="lt-LT" sz="800" u="none" strike="noStrike">
                          <a:effectLst/>
                        </a:rPr>
                        <a:t>2022</a:t>
                      </a:r>
                      <a:endParaRPr lang="lt-LT" sz="800" b="0" i="0" u="none" strike="noStrike">
                        <a:solidFill>
                          <a:srgbClr val="202124"/>
                        </a:solidFill>
                        <a:effectLst/>
                        <a:latin typeface="Arial" panose="020B0604020202020204" pitchFamily="34" charset="0"/>
                      </a:endParaRPr>
                    </a:p>
                  </a:txBody>
                  <a:tcPr marL="9525" marR="9525" marT="9525" marB="0"/>
                </a:tc>
                <a:tc>
                  <a:txBody>
                    <a:bodyPr/>
                    <a:lstStyle/>
                    <a:p>
                      <a:pPr algn="ctr" rtl="0" fontAlgn="t"/>
                      <a:r>
                        <a:rPr lang="lt-LT" sz="800" u="none" strike="noStrike">
                          <a:effectLst/>
                        </a:rPr>
                        <a:t>2023</a:t>
                      </a:r>
                      <a:endParaRPr lang="lt-LT" sz="800" b="0" i="0" u="none" strike="noStrike">
                        <a:solidFill>
                          <a:srgbClr val="202124"/>
                        </a:solidFill>
                        <a:effectLst/>
                        <a:latin typeface="Arial" panose="020B0604020202020204" pitchFamily="34" charset="0"/>
                      </a:endParaRPr>
                    </a:p>
                  </a:txBody>
                  <a:tcPr marL="9525" marR="9525" marT="9525" marB="0"/>
                </a:tc>
                <a:tc>
                  <a:txBody>
                    <a:bodyPr/>
                    <a:lstStyle/>
                    <a:p>
                      <a:pPr algn="l" rtl="0" fontAlgn="t"/>
                      <a:r>
                        <a:rPr lang="lt-LT" sz="800" u="none" strike="noStrike">
                          <a:effectLst/>
                        </a:rPr>
                        <a:t>2021</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ctr" rtl="0" fontAlgn="t"/>
                      <a:r>
                        <a:rPr lang="lt-LT" sz="800" u="none" strike="noStrike">
                          <a:effectLst/>
                        </a:rPr>
                        <a:t>2022</a:t>
                      </a:r>
                      <a:endParaRPr lang="lt-LT" sz="800" b="0" i="0" u="none" strike="noStrike">
                        <a:solidFill>
                          <a:srgbClr val="202124"/>
                        </a:solidFill>
                        <a:effectLst/>
                        <a:latin typeface="Arial" panose="020B0604020202020204" pitchFamily="34" charset="0"/>
                      </a:endParaRPr>
                    </a:p>
                  </a:txBody>
                  <a:tcPr marL="9525" marR="9525" marT="9525" marB="0"/>
                </a:tc>
                <a:tc>
                  <a:txBody>
                    <a:bodyPr/>
                    <a:lstStyle/>
                    <a:p>
                      <a:pPr algn="ctr" rtl="0" fontAlgn="t"/>
                      <a:r>
                        <a:rPr lang="lt-LT" sz="800" u="none" strike="noStrike">
                          <a:effectLst/>
                        </a:rPr>
                        <a:t>2023</a:t>
                      </a:r>
                      <a:endParaRPr lang="lt-LT" sz="800" b="0" i="0" u="none" strike="noStrike">
                        <a:solidFill>
                          <a:srgbClr val="202124"/>
                        </a:solidFill>
                        <a:effectLst/>
                        <a:latin typeface="Arial" panose="020B0604020202020204" pitchFamily="34" charset="0"/>
                      </a:endParaRPr>
                    </a:p>
                  </a:txBody>
                  <a:tcPr marL="9525" marR="9525" marT="9525" marB="0"/>
                </a:tc>
                <a:tc>
                  <a:txBody>
                    <a:bodyPr/>
                    <a:lstStyle/>
                    <a:p>
                      <a:pPr algn="l" rtl="0" fontAlgn="t"/>
                      <a:r>
                        <a:rPr lang="lt-LT" sz="800" u="none" strike="noStrike">
                          <a:effectLst/>
                        </a:rPr>
                        <a:t>2021</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ctr" rtl="0" fontAlgn="t"/>
                      <a:r>
                        <a:rPr lang="lt-LT" sz="800" u="none" strike="noStrike">
                          <a:effectLst/>
                        </a:rPr>
                        <a:t>2022</a:t>
                      </a:r>
                      <a:endParaRPr lang="lt-LT" sz="800" b="0" i="0" u="none" strike="noStrike">
                        <a:solidFill>
                          <a:srgbClr val="202124"/>
                        </a:solidFill>
                        <a:effectLst/>
                        <a:latin typeface="Arial" panose="020B0604020202020204" pitchFamily="34" charset="0"/>
                      </a:endParaRPr>
                    </a:p>
                  </a:txBody>
                  <a:tcPr marL="9525" marR="9525" marT="9525" marB="0"/>
                </a:tc>
                <a:tc>
                  <a:txBody>
                    <a:bodyPr/>
                    <a:lstStyle/>
                    <a:p>
                      <a:pPr algn="ctr" rtl="0" fontAlgn="t"/>
                      <a:r>
                        <a:rPr lang="lt-LT" sz="800" u="none" strike="noStrike">
                          <a:effectLst/>
                        </a:rPr>
                        <a:t>2023</a:t>
                      </a:r>
                      <a:endParaRPr lang="lt-LT" sz="800" b="0" i="0" u="none" strike="noStrike">
                        <a:solidFill>
                          <a:srgbClr val="202124"/>
                        </a:solidFill>
                        <a:effectLst/>
                        <a:latin typeface="Arial" panose="020B0604020202020204" pitchFamily="34" charset="0"/>
                      </a:endParaRPr>
                    </a:p>
                  </a:txBody>
                  <a:tcPr marL="9525" marR="9525" marT="9525" marB="0"/>
                </a:tc>
                <a:tc>
                  <a:txBody>
                    <a:bodyPr/>
                    <a:lstStyle/>
                    <a:p>
                      <a:pPr algn="l" rtl="0" fontAlgn="t"/>
                      <a:r>
                        <a:rPr lang="lt-LT" sz="800" u="none" strike="noStrike">
                          <a:effectLst/>
                        </a:rPr>
                        <a:t>2021</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ctr" rtl="0" fontAlgn="t"/>
                      <a:r>
                        <a:rPr lang="lt-LT" sz="800" u="none" strike="noStrike">
                          <a:effectLst/>
                        </a:rPr>
                        <a:t>2022</a:t>
                      </a:r>
                      <a:endParaRPr lang="lt-LT" sz="800" b="0" i="0" u="none" strike="noStrike">
                        <a:solidFill>
                          <a:srgbClr val="202124"/>
                        </a:solidFill>
                        <a:effectLst/>
                        <a:latin typeface="Arial" panose="020B0604020202020204" pitchFamily="34" charset="0"/>
                      </a:endParaRPr>
                    </a:p>
                  </a:txBody>
                  <a:tcPr marL="9525" marR="9525" marT="9525" marB="0"/>
                </a:tc>
                <a:tc>
                  <a:txBody>
                    <a:bodyPr/>
                    <a:lstStyle/>
                    <a:p>
                      <a:pPr algn="ctr" rtl="0" fontAlgn="t"/>
                      <a:r>
                        <a:rPr lang="lt-LT" sz="800" u="none" strike="noStrike">
                          <a:effectLst/>
                        </a:rPr>
                        <a:t>2023</a:t>
                      </a:r>
                      <a:endParaRPr lang="lt-LT" sz="800" b="0" i="0" u="none" strike="noStrike">
                        <a:solidFill>
                          <a:srgbClr val="202124"/>
                        </a:solidFill>
                        <a:effectLst/>
                        <a:latin typeface="Arial" panose="020B0604020202020204" pitchFamily="34" charset="0"/>
                      </a:endParaRPr>
                    </a:p>
                  </a:txBody>
                  <a:tcPr marL="9525" marR="9525" marT="9525" marB="0"/>
                </a:tc>
                <a:extLst>
                  <a:ext uri="{0D108BD9-81ED-4DB2-BD59-A6C34878D82A}">
                    <a16:rowId xmlns:a16="http://schemas.microsoft.com/office/drawing/2014/main" val="2593776583"/>
                  </a:ext>
                </a:extLst>
              </a:tr>
              <a:tr h="377803">
                <a:tc>
                  <a:txBody>
                    <a:bodyPr/>
                    <a:lstStyle/>
                    <a:p>
                      <a:pPr algn="l" rtl="0" fontAlgn="t"/>
                      <a:r>
                        <a:rPr lang="lt-LT" sz="800" u="none" strike="noStrike">
                          <a:effectLst/>
                        </a:rPr>
                        <a:t>1.</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t"/>
                      <a:r>
                        <a:rPr lang="lt-LT" sz="800" u="none" strike="noStrike" dirty="0">
                          <a:effectLst/>
                        </a:rPr>
                        <a:t>Pandėlio universalus daugiafunkcis centras</a:t>
                      </a:r>
                      <a:endParaRPr lang="lt-LT" sz="800" b="0" i="0" u="none" strike="noStrike" dirty="0">
                        <a:solidFill>
                          <a:srgbClr val="000000"/>
                        </a:solidFill>
                        <a:effectLst/>
                        <a:latin typeface="Calibri" panose="020F0502020204030204" pitchFamily="34" charset="0"/>
                      </a:endParaRPr>
                    </a:p>
                  </a:txBody>
                  <a:tcPr marL="9525" marR="9525" marT="9525" marB="0"/>
                </a:tc>
                <a:tc>
                  <a:txBody>
                    <a:bodyPr/>
                    <a:lstStyle/>
                    <a:p>
                      <a:pPr algn="l" rtl="0" fontAlgn="ctr"/>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vert="wordArtVert" anchor="ctr"/>
                </a:tc>
                <a:tc>
                  <a:txBody>
                    <a:bodyPr/>
                    <a:lstStyle/>
                    <a:p>
                      <a:pPr algn="r" rtl="0" fontAlgn="ctr"/>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3</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860431171"/>
                  </a:ext>
                </a:extLst>
              </a:tr>
              <a:tr h="543091">
                <a:tc>
                  <a:txBody>
                    <a:bodyPr/>
                    <a:lstStyle/>
                    <a:p>
                      <a:pPr algn="l" rtl="0" fontAlgn="t"/>
                      <a:r>
                        <a:rPr lang="lt-LT" sz="800" u="none" strike="noStrike">
                          <a:effectLst/>
                        </a:rPr>
                        <a:t>2.</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t"/>
                      <a:r>
                        <a:rPr lang="lt-LT" sz="800" u="none" strike="noStrike">
                          <a:effectLst/>
                        </a:rPr>
                        <a:t>Rokiškio r. Kamajų Antano Strazdo gimnazijos Neformaliojo švietimo skyrius</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vert="wordArtVert"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3</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3</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3</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136731922"/>
                  </a:ext>
                </a:extLst>
              </a:tr>
              <a:tr h="365996">
                <a:tc>
                  <a:txBody>
                    <a:bodyPr/>
                    <a:lstStyle/>
                    <a:p>
                      <a:pPr algn="l" rtl="0" fontAlgn="t"/>
                      <a:r>
                        <a:rPr lang="lt-LT" sz="800" u="none" strike="noStrike">
                          <a:effectLst/>
                        </a:rPr>
                        <a:t>3.</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t"/>
                      <a:r>
                        <a:rPr lang="lt-LT" sz="800" u="none" strike="noStrike">
                          <a:effectLst/>
                        </a:rPr>
                        <a:t>Rokiškio Rudolfo Lymano muzikos mokykla</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vert="wordArtVert" anchor="ctr"/>
                </a:tc>
                <a:tc>
                  <a:txBody>
                    <a:bodyPr/>
                    <a:lstStyle/>
                    <a:p>
                      <a:pPr algn="r" rtl="0" fontAlgn="ctr"/>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01328485"/>
                  </a:ext>
                </a:extLst>
              </a:tr>
              <a:tr h="365996">
                <a:tc>
                  <a:txBody>
                    <a:bodyPr/>
                    <a:lstStyle/>
                    <a:p>
                      <a:pPr algn="l" rtl="0" fontAlgn="t"/>
                      <a:r>
                        <a:rPr lang="lt-LT" sz="800" u="none" strike="noStrike">
                          <a:effectLst/>
                        </a:rPr>
                        <a:t>4.</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t"/>
                      <a:r>
                        <a:rPr lang="lt-LT" sz="800" u="none" strike="noStrike">
                          <a:effectLst/>
                        </a:rPr>
                        <a:t>Rokiškio r. Obelių gimnazijos Neformaliojo švietimo skyrius</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ctr"/>
                      <a:r>
                        <a:rPr lang="lt-LT" sz="1100" u="none" strike="noStrike">
                          <a:effectLst/>
                        </a:rPr>
                        <a:t>4</a:t>
                      </a:r>
                      <a:endParaRPr lang="lt-LT" sz="1100" b="0" i="0" u="none" strike="noStrike">
                        <a:solidFill>
                          <a:srgbClr val="000000"/>
                        </a:solidFill>
                        <a:effectLst/>
                        <a:latin typeface="Calibri" panose="020F0502020204030204" pitchFamily="34" charset="0"/>
                      </a:endParaRPr>
                    </a:p>
                  </a:txBody>
                  <a:tcPr marL="9525" marR="9525" marT="9525" marB="0" vert="wordArtVert"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4</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684441111"/>
                  </a:ext>
                </a:extLst>
              </a:tr>
              <a:tr h="365996">
                <a:tc>
                  <a:txBody>
                    <a:bodyPr/>
                    <a:lstStyle/>
                    <a:p>
                      <a:pPr algn="l" rtl="0" fontAlgn="t"/>
                      <a:r>
                        <a:rPr lang="lt-LT" sz="800" u="none" strike="noStrike">
                          <a:effectLst/>
                        </a:rPr>
                        <a:t>5.</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t"/>
                      <a:r>
                        <a:rPr lang="lt-LT" sz="800" u="none" strike="noStrike">
                          <a:effectLst/>
                        </a:rPr>
                        <a:t>Rokiškio r. Juodupės gimnazijos neformaliojo švietimo skyrius</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vert="wordArtVert" anchor="ctr"/>
                </a:tc>
                <a:tc>
                  <a:txBody>
                    <a:bodyPr/>
                    <a:lstStyle/>
                    <a:p>
                      <a:pPr algn="r" rtl="0" fontAlgn="ctr"/>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3</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3</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09133379"/>
                  </a:ext>
                </a:extLst>
              </a:tr>
              <a:tr h="271546">
                <a:tc>
                  <a:txBody>
                    <a:bodyPr/>
                    <a:lstStyle/>
                    <a:p>
                      <a:pPr algn="l" rtl="0" fontAlgn="t"/>
                      <a:r>
                        <a:rPr lang="lt-LT" sz="800" u="none" strike="noStrike">
                          <a:effectLst/>
                        </a:rPr>
                        <a:t>6.</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t"/>
                      <a:r>
                        <a:rPr lang="lt-LT" sz="800" u="none" strike="noStrike">
                          <a:effectLst/>
                        </a:rPr>
                        <a:t>Rokiškio jaunimo centras</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ctr"/>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vert="wordArtVert"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5</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573286110"/>
                  </a:ext>
                </a:extLst>
              </a:tr>
              <a:tr h="365996">
                <a:tc>
                  <a:txBody>
                    <a:bodyPr/>
                    <a:lstStyle/>
                    <a:p>
                      <a:pPr algn="l" rtl="0" fontAlgn="t"/>
                      <a:r>
                        <a:rPr lang="lt-LT" sz="800" u="none" strike="noStrike">
                          <a:effectLst/>
                        </a:rPr>
                        <a:t>7.</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ctr" rtl="0" fontAlgn="t"/>
                      <a:r>
                        <a:rPr lang="lt-LT" sz="800" u="none" strike="noStrike">
                          <a:effectLst/>
                        </a:rPr>
                        <a:t>Rokiškio rajono kūno kultūros ir sporto centras</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ctr"/>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vert="wordArtVert"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4</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5</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3</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tc>
                  <a:txBody>
                    <a:bodyPr/>
                    <a:lstStyle/>
                    <a:p>
                      <a:pPr algn="r" rtl="0" fontAlgn="ctr"/>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43726799"/>
                  </a:ext>
                </a:extLst>
              </a:tr>
              <a:tr h="247933">
                <a:tc gridSpan="2">
                  <a:txBody>
                    <a:bodyPr/>
                    <a:lstStyle/>
                    <a:p>
                      <a:pPr algn="ctr" rtl="0" fontAlgn="t"/>
                      <a:r>
                        <a:rPr lang="lt-LT" sz="1100" u="none" strike="noStrike">
                          <a:effectLst/>
                        </a:rPr>
                        <a:t>Iš viso:</a:t>
                      </a:r>
                      <a:endParaRPr lang="lt-LT" sz="1100" b="0" i="0" u="none" strike="noStrike">
                        <a:solidFill>
                          <a:srgbClr val="000000"/>
                        </a:solidFill>
                        <a:effectLst/>
                        <a:latin typeface="Calibri" panose="020F0502020204030204" pitchFamily="34" charset="0"/>
                      </a:endParaRPr>
                    </a:p>
                  </a:txBody>
                  <a:tcPr marL="9525" marR="9525" marT="9525" marB="0"/>
                </a:tc>
                <a:tc hMerge="1">
                  <a:txBody>
                    <a:bodyPr/>
                    <a:lstStyle/>
                    <a:p>
                      <a:endParaRPr lang="lt-LT"/>
                    </a:p>
                  </a:txBody>
                  <a:tcPr/>
                </a:tc>
                <a:tc>
                  <a:txBody>
                    <a:bodyPr/>
                    <a:lstStyle/>
                    <a:p>
                      <a:pPr algn="r" rtl="0" fontAlgn="b"/>
                      <a:r>
                        <a:rPr lang="lt-LT" sz="1100" u="none" strike="noStrike">
                          <a:effectLst/>
                        </a:rPr>
                        <a:t>9</a:t>
                      </a:r>
                      <a:endParaRPr lang="lt-LT" sz="11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lt-LT" sz="1100" u="none" strike="noStrike">
                          <a:effectLst/>
                        </a:rPr>
                        <a:t>3</a:t>
                      </a:r>
                      <a:endParaRPr lang="lt-LT" sz="11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lt-LT" sz="1100" u="none" strike="noStrike">
                          <a:effectLst/>
                        </a:rPr>
                        <a:t>7</a:t>
                      </a:r>
                      <a:endParaRPr lang="lt-LT" sz="11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lt-LT" sz="1100" u="none" strike="noStrike" dirty="0">
                          <a:effectLst/>
                        </a:rPr>
                        <a:t>13</a:t>
                      </a:r>
                      <a:endParaRPr lang="lt-LT"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rtl="0" fontAlgn="b"/>
                      <a:r>
                        <a:rPr lang="lt-LT" sz="1100" u="none" strike="noStrike" dirty="0">
                          <a:effectLst/>
                        </a:rPr>
                        <a:t>17</a:t>
                      </a:r>
                      <a:endParaRPr lang="lt-LT"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rtl="0" fontAlgn="b"/>
                      <a:r>
                        <a:rPr lang="lt-LT" sz="1100" u="none" strike="noStrike" dirty="0">
                          <a:effectLst/>
                        </a:rPr>
                        <a:t>16</a:t>
                      </a:r>
                      <a:endParaRPr lang="lt-LT"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rtl="0" fontAlgn="b"/>
                      <a:r>
                        <a:rPr lang="lt-LT" sz="1100" u="none" strike="noStrike">
                          <a:effectLst/>
                        </a:rPr>
                        <a:t>7</a:t>
                      </a:r>
                      <a:endParaRPr lang="lt-LT" sz="11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lt-LT" sz="1100" u="none" strike="noStrike">
                          <a:effectLst/>
                        </a:rPr>
                        <a:t>8</a:t>
                      </a:r>
                      <a:endParaRPr lang="lt-LT" sz="11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lt-LT" sz="1100" u="none" strike="noStrike">
                          <a:effectLst/>
                        </a:rPr>
                        <a:t>8</a:t>
                      </a:r>
                      <a:endParaRPr lang="lt-LT" sz="11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lt-LT" sz="1100" u="none" strike="noStrike">
                          <a:effectLst/>
                        </a:rPr>
                        <a:t>0</a:t>
                      </a:r>
                      <a:endParaRPr lang="lt-LT" sz="11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lt-LT" sz="1100" u="none" strike="noStrike">
                          <a:effectLst/>
                        </a:rPr>
                        <a:t>1</a:t>
                      </a:r>
                      <a:endParaRPr lang="lt-LT" sz="1100" b="1" i="0" u="none" strike="noStrike">
                        <a:solidFill>
                          <a:srgbClr val="000000"/>
                        </a:solidFill>
                        <a:effectLst/>
                        <a:latin typeface="Calibri" panose="020F0502020204030204" pitchFamily="34" charset="0"/>
                      </a:endParaRPr>
                    </a:p>
                  </a:txBody>
                  <a:tcPr marL="9525" marR="9525" marT="9525" marB="0" anchor="b"/>
                </a:tc>
                <a:tc>
                  <a:txBody>
                    <a:bodyPr/>
                    <a:lstStyle/>
                    <a:p>
                      <a:pPr algn="r" rtl="0" fontAlgn="b"/>
                      <a:r>
                        <a:rPr lang="lt-LT" sz="1100" u="none" strike="noStrike">
                          <a:effectLst/>
                        </a:rPr>
                        <a:t>2</a:t>
                      </a:r>
                      <a:endParaRPr lang="lt-LT"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14086812"/>
                  </a:ext>
                </a:extLst>
              </a:tr>
              <a:tr h="401415">
                <a:tc gridSpan="13">
                  <a:txBody>
                    <a:bodyPr/>
                    <a:lstStyle/>
                    <a:p>
                      <a:pPr algn="l" rtl="0" fontAlgn="b"/>
                      <a:r>
                        <a:rPr lang="lt-LT" sz="1000" b="1" u="none" strike="noStrike" dirty="0">
                          <a:effectLst/>
                        </a:rPr>
                        <a:t>Daugiausia stipriausių </a:t>
                      </a:r>
                      <a:r>
                        <a:rPr lang="lt-LT" sz="1000" u="none" strike="noStrike" dirty="0">
                          <a:effectLst/>
                        </a:rPr>
                        <a:t>rodiklių aspektų yra ugdymo organizavimo srityje (II) , </a:t>
                      </a:r>
                      <a:r>
                        <a:rPr lang="lt-LT" sz="1000" b="1" u="none" strike="noStrike" dirty="0">
                          <a:effectLst/>
                        </a:rPr>
                        <a:t>mažiausia-</a:t>
                      </a:r>
                      <a:r>
                        <a:rPr lang="lt-LT" sz="1000" u="none" strike="noStrike" dirty="0">
                          <a:effectLst/>
                        </a:rPr>
                        <a:t> lyderystės ir vadybos srityje (IV).</a:t>
                      </a:r>
                      <a:endParaRPr lang="lt-LT" sz="10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a:txBody>
                    <a:bodyPr/>
                    <a:lstStyle/>
                    <a:p>
                      <a:pPr algn="l" rtl="0" fontAlgn="b"/>
                      <a:r>
                        <a:rPr lang="lt-LT" sz="1000" u="none" strike="noStrike" dirty="0">
                          <a:effectLst/>
                        </a:rPr>
                        <a:t> </a:t>
                      </a:r>
                      <a:endParaRPr lang="lt-LT" sz="10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78518451"/>
                  </a:ext>
                </a:extLst>
              </a:tr>
            </a:tbl>
          </a:graphicData>
        </a:graphic>
      </p:graphicFrame>
      <mc:AlternateContent xmlns:mc="http://schemas.openxmlformats.org/markup-compatibility/2006" xmlns:p14="http://schemas.microsoft.com/office/powerpoint/2010/main">
        <mc:Choice Requires="p14">
          <p:contentPart p14:bwMode="auto" r:id="rId2">
            <p14:nvContentPartPr>
              <p14:cNvPr id="10" name="Rankraštį 9">
                <a:extLst>
                  <a:ext uri="{FF2B5EF4-FFF2-40B4-BE49-F238E27FC236}">
                    <a16:creationId xmlns:a16="http://schemas.microsoft.com/office/drawing/2014/main" id="{8B5CFAE2-84C0-E80C-6E15-5AB784132364}"/>
                  </a:ext>
                </a:extLst>
              </p14:cNvPr>
              <p14:cNvContentPartPr/>
              <p14:nvPr/>
            </p14:nvContentPartPr>
            <p14:xfrm>
              <a:off x="4653996" y="4859319"/>
              <a:ext cx="523800" cy="26640"/>
            </p14:xfrm>
          </p:contentPart>
        </mc:Choice>
        <mc:Fallback xmlns="">
          <p:pic>
            <p:nvPicPr>
              <p:cNvPr id="10" name="Rankraštį 9">
                <a:extLst>
                  <a:ext uri="{FF2B5EF4-FFF2-40B4-BE49-F238E27FC236}">
                    <a16:creationId xmlns:a16="http://schemas.microsoft.com/office/drawing/2014/main" id="{8B5CFAE2-84C0-E80C-6E15-5AB784132364}"/>
                  </a:ext>
                </a:extLst>
              </p:cNvPr>
              <p:cNvPicPr/>
              <p:nvPr/>
            </p:nvPicPr>
            <p:blipFill>
              <a:blip r:embed="rId3"/>
              <a:stretch>
                <a:fillRect/>
              </a:stretch>
            </p:blipFill>
            <p:spPr>
              <a:xfrm>
                <a:off x="4600356" y="4751679"/>
                <a:ext cx="631440" cy="24228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1" name="Rankraštį 10">
                <a:extLst>
                  <a:ext uri="{FF2B5EF4-FFF2-40B4-BE49-F238E27FC236}">
                    <a16:creationId xmlns:a16="http://schemas.microsoft.com/office/drawing/2014/main" id="{7EBC620C-F986-0E9D-83D2-69DC31D8ACE5}"/>
                  </a:ext>
                </a:extLst>
              </p14:cNvPr>
              <p14:cNvContentPartPr/>
              <p14:nvPr/>
            </p14:nvContentPartPr>
            <p14:xfrm>
              <a:off x="4630236" y="4876239"/>
              <a:ext cx="938520" cy="23760"/>
            </p14:xfrm>
          </p:contentPart>
        </mc:Choice>
        <mc:Fallback xmlns="">
          <p:pic>
            <p:nvPicPr>
              <p:cNvPr id="11" name="Rankraštį 10">
                <a:extLst>
                  <a:ext uri="{FF2B5EF4-FFF2-40B4-BE49-F238E27FC236}">
                    <a16:creationId xmlns:a16="http://schemas.microsoft.com/office/drawing/2014/main" id="{7EBC620C-F986-0E9D-83D2-69DC31D8ACE5}"/>
                  </a:ext>
                </a:extLst>
              </p:cNvPr>
              <p:cNvPicPr/>
              <p:nvPr/>
            </p:nvPicPr>
            <p:blipFill>
              <a:blip r:embed="rId5"/>
              <a:stretch>
                <a:fillRect/>
              </a:stretch>
            </p:blipFill>
            <p:spPr>
              <a:xfrm>
                <a:off x="4576596" y="4768599"/>
                <a:ext cx="1046160" cy="239400"/>
              </a:xfrm>
              <a:prstGeom prst="rect">
                <a:avLst/>
              </a:prstGeom>
            </p:spPr>
          </p:pic>
        </mc:Fallback>
      </mc:AlternateContent>
    </p:spTree>
    <p:extLst>
      <p:ext uri="{BB962C8B-B14F-4D97-AF65-F5344CB8AC3E}">
        <p14:creationId xmlns:p14="http://schemas.microsoft.com/office/powerpoint/2010/main" val="2533916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sz="2400" dirty="0"/>
              <a:t>3 tobulintinų   Mokyklų   veiklos aspektų skaičius pagal įsivertinimo sritis 2021-2023 m.</a:t>
            </a:r>
            <a:br>
              <a:rPr lang="lt-LT" sz="2400" dirty="0"/>
            </a:br>
            <a:endParaRPr lang="en-US" sz="2400" dirty="0"/>
          </a:p>
        </p:txBody>
      </p:sp>
      <p:graphicFrame>
        <p:nvGraphicFramePr>
          <p:cNvPr id="5" name="Turinio vietos rezervavimo ženklas 4">
            <a:extLst>
              <a:ext uri="{FF2B5EF4-FFF2-40B4-BE49-F238E27FC236}">
                <a16:creationId xmlns:a16="http://schemas.microsoft.com/office/drawing/2014/main" id="{E66F1396-B501-15EE-1142-AFF3A4086D24}"/>
              </a:ext>
            </a:extLst>
          </p:cNvPr>
          <p:cNvGraphicFramePr>
            <a:graphicFrameLocks noGrp="1"/>
          </p:cNvGraphicFramePr>
          <p:nvPr>
            <p:ph idx="1"/>
            <p:extLst>
              <p:ext uri="{D42A27DB-BD31-4B8C-83A1-F6EECF244321}">
                <p14:modId xmlns:p14="http://schemas.microsoft.com/office/powerpoint/2010/main" val="2402190027"/>
              </p:ext>
            </p:extLst>
          </p:nvPr>
        </p:nvGraphicFramePr>
        <p:xfrm>
          <a:off x="683568" y="1417639"/>
          <a:ext cx="7848874" cy="3993356"/>
        </p:xfrm>
        <a:graphic>
          <a:graphicData uri="http://schemas.openxmlformats.org/drawingml/2006/table">
            <a:tbl>
              <a:tblPr firstRow="1" bandRow="1">
                <a:tableStyleId>{5C22544A-7EE6-4342-B048-85BDC9FD1C3A}</a:tableStyleId>
              </a:tblPr>
              <a:tblGrid>
                <a:gridCol w="406677">
                  <a:extLst>
                    <a:ext uri="{9D8B030D-6E8A-4147-A177-3AD203B41FA5}">
                      <a16:colId xmlns:a16="http://schemas.microsoft.com/office/drawing/2014/main" val="3729739215"/>
                    </a:ext>
                  </a:extLst>
                </a:gridCol>
                <a:gridCol w="1979163">
                  <a:extLst>
                    <a:ext uri="{9D8B030D-6E8A-4147-A177-3AD203B41FA5}">
                      <a16:colId xmlns:a16="http://schemas.microsoft.com/office/drawing/2014/main" val="3578436427"/>
                    </a:ext>
                  </a:extLst>
                </a:gridCol>
                <a:gridCol w="433790">
                  <a:extLst>
                    <a:ext uri="{9D8B030D-6E8A-4147-A177-3AD203B41FA5}">
                      <a16:colId xmlns:a16="http://schemas.microsoft.com/office/drawing/2014/main" val="4055432182"/>
                    </a:ext>
                  </a:extLst>
                </a:gridCol>
                <a:gridCol w="474457">
                  <a:extLst>
                    <a:ext uri="{9D8B030D-6E8A-4147-A177-3AD203B41FA5}">
                      <a16:colId xmlns:a16="http://schemas.microsoft.com/office/drawing/2014/main" val="741990332"/>
                    </a:ext>
                  </a:extLst>
                </a:gridCol>
                <a:gridCol w="474457">
                  <a:extLst>
                    <a:ext uri="{9D8B030D-6E8A-4147-A177-3AD203B41FA5}">
                      <a16:colId xmlns:a16="http://schemas.microsoft.com/office/drawing/2014/main" val="4100787979"/>
                    </a:ext>
                  </a:extLst>
                </a:gridCol>
                <a:gridCol w="474457">
                  <a:extLst>
                    <a:ext uri="{9D8B030D-6E8A-4147-A177-3AD203B41FA5}">
                      <a16:colId xmlns:a16="http://schemas.microsoft.com/office/drawing/2014/main" val="2898706159"/>
                    </a:ext>
                  </a:extLst>
                </a:gridCol>
                <a:gridCol w="474457">
                  <a:extLst>
                    <a:ext uri="{9D8B030D-6E8A-4147-A177-3AD203B41FA5}">
                      <a16:colId xmlns:a16="http://schemas.microsoft.com/office/drawing/2014/main" val="3559054881"/>
                    </a:ext>
                  </a:extLst>
                </a:gridCol>
                <a:gridCol w="433790">
                  <a:extLst>
                    <a:ext uri="{9D8B030D-6E8A-4147-A177-3AD203B41FA5}">
                      <a16:colId xmlns:a16="http://schemas.microsoft.com/office/drawing/2014/main" val="1719293672"/>
                    </a:ext>
                  </a:extLst>
                </a:gridCol>
                <a:gridCol w="474457">
                  <a:extLst>
                    <a:ext uri="{9D8B030D-6E8A-4147-A177-3AD203B41FA5}">
                      <a16:colId xmlns:a16="http://schemas.microsoft.com/office/drawing/2014/main" val="1563670042"/>
                    </a:ext>
                  </a:extLst>
                </a:gridCol>
                <a:gridCol w="474457">
                  <a:extLst>
                    <a:ext uri="{9D8B030D-6E8A-4147-A177-3AD203B41FA5}">
                      <a16:colId xmlns:a16="http://schemas.microsoft.com/office/drawing/2014/main" val="2904399416"/>
                    </a:ext>
                  </a:extLst>
                </a:gridCol>
                <a:gridCol w="433790">
                  <a:extLst>
                    <a:ext uri="{9D8B030D-6E8A-4147-A177-3AD203B41FA5}">
                      <a16:colId xmlns:a16="http://schemas.microsoft.com/office/drawing/2014/main" val="2905782941"/>
                    </a:ext>
                  </a:extLst>
                </a:gridCol>
                <a:gridCol w="420234">
                  <a:extLst>
                    <a:ext uri="{9D8B030D-6E8A-4147-A177-3AD203B41FA5}">
                      <a16:colId xmlns:a16="http://schemas.microsoft.com/office/drawing/2014/main" val="2296253255"/>
                    </a:ext>
                  </a:extLst>
                </a:gridCol>
                <a:gridCol w="447344">
                  <a:extLst>
                    <a:ext uri="{9D8B030D-6E8A-4147-A177-3AD203B41FA5}">
                      <a16:colId xmlns:a16="http://schemas.microsoft.com/office/drawing/2014/main" val="1399225429"/>
                    </a:ext>
                  </a:extLst>
                </a:gridCol>
                <a:gridCol w="447344">
                  <a:extLst>
                    <a:ext uri="{9D8B030D-6E8A-4147-A177-3AD203B41FA5}">
                      <a16:colId xmlns:a16="http://schemas.microsoft.com/office/drawing/2014/main" val="1631751870"/>
                    </a:ext>
                  </a:extLst>
                </a:gridCol>
              </a:tblGrid>
              <a:tr h="282607">
                <a:tc rowSpan="2">
                  <a:txBody>
                    <a:bodyPr/>
                    <a:lstStyle/>
                    <a:p>
                      <a:pPr algn="ctr" rtl="0" fontAlgn="t"/>
                      <a:r>
                        <a:rPr lang="lt-LT" sz="800" u="none" strike="noStrike">
                          <a:effectLst/>
                        </a:rPr>
                        <a:t>Eil. Nr.. </a:t>
                      </a:r>
                      <a:endParaRPr lang="lt-LT" sz="800" b="0" i="0" u="none" strike="noStrike">
                        <a:solidFill>
                          <a:srgbClr val="202124"/>
                        </a:solidFill>
                        <a:effectLst/>
                        <a:latin typeface="Arial" panose="020B0604020202020204" pitchFamily="34" charset="0"/>
                      </a:endParaRPr>
                    </a:p>
                  </a:txBody>
                  <a:tcPr marL="9525" marR="9525" marT="9525" marB="0"/>
                </a:tc>
                <a:tc rowSpan="2">
                  <a:txBody>
                    <a:bodyPr/>
                    <a:lstStyle/>
                    <a:p>
                      <a:pPr algn="ctr" rtl="0" fontAlgn="t"/>
                      <a:r>
                        <a:rPr lang="lt-LT" sz="800" u="none" strike="noStrike">
                          <a:effectLst/>
                        </a:rPr>
                        <a:t>Mokyklos pavadinimas</a:t>
                      </a:r>
                      <a:endParaRPr lang="lt-LT" sz="800" b="0" i="0" u="none" strike="noStrike">
                        <a:solidFill>
                          <a:srgbClr val="202124"/>
                        </a:solidFill>
                        <a:effectLst/>
                        <a:latin typeface="Arial" panose="020B0604020202020204" pitchFamily="34" charset="0"/>
                      </a:endParaRPr>
                    </a:p>
                  </a:txBody>
                  <a:tcPr marL="9525" marR="9525" marT="9525" marB="0"/>
                </a:tc>
                <a:tc gridSpan="3">
                  <a:txBody>
                    <a:bodyPr/>
                    <a:lstStyle/>
                    <a:p>
                      <a:pPr algn="ctr" rtl="0" fontAlgn="t"/>
                      <a:r>
                        <a:rPr lang="lt-LT" sz="800" u="none" strike="noStrike">
                          <a:effectLst/>
                        </a:rPr>
                        <a:t>I. Pasiekimų, pažangos</a:t>
                      </a:r>
                      <a:endParaRPr lang="lt-LT" sz="800" b="1" i="0" u="none" strike="noStrike">
                        <a:solidFill>
                          <a:srgbClr val="202124"/>
                        </a:solidFill>
                        <a:effectLst/>
                        <a:latin typeface="Arial" panose="020B0604020202020204" pitchFamily="34" charset="0"/>
                      </a:endParaRPr>
                    </a:p>
                  </a:txBody>
                  <a:tcPr marL="9525" marR="9525" marT="9525" marB="0"/>
                </a:tc>
                <a:tc hMerge="1">
                  <a:txBody>
                    <a:bodyPr/>
                    <a:lstStyle/>
                    <a:p>
                      <a:endParaRPr lang="lt-LT"/>
                    </a:p>
                  </a:txBody>
                  <a:tcPr/>
                </a:tc>
                <a:tc hMerge="1">
                  <a:txBody>
                    <a:bodyPr/>
                    <a:lstStyle/>
                    <a:p>
                      <a:endParaRPr lang="lt-LT"/>
                    </a:p>
                  </a:txBody>
                  <a:tcPr/>
                </a:tc>
                <a:tc gridSpan="3">
                  <a:txBody>
                    <a:bodyPr/>
                    <a:lstStyle/>
                    <a:p>
                      <a:pPr algn="ctr" rtl="0" fontAlgn="t"/>
                      <a:r>
                        <a:rPr lang="lt-LT" sz="800" u="none" strike="noStrike">
                          <a:effectLst/>
                        </a:rPr>
                        <a:t>II. Ugdymo organizavimo</a:t>
                      </a:r>
                      <a:endParaRPr lang="lt-LT" sz="800" b="1" i="0" u="none" strike="noStrike">
                        <a:solidFill>
                          <a:srgbClr val="202124"/>
                        </a:solidFill>
                        <a:effectLst/>
                        <a:latin typeface="Arial" panose="020B0604020202020204" pitchFamily="34" charset="0"/>
                      </a:endParaRPr>
                    </a:p>
                  </a:txBody>
                  <a:tcPr marL="9525" marR="9525" marT="9525" marB="0"/>
                </a:tc>
                <a:tc hMerge="1">
                  <a:txBody>
                    <a:bodyPr/>
                    <a:lstStyle/>
                    <a:p>
                      <a:endParaRPr lang="lt-LT"/>
                    </a:p>
                  </a:txBody>
                  <a:tcPr/>
                </a:tc>
                <a:tc hMerge="1">
                  <a:txBody>
                    <a:bodyPr/>
                    <a:lstStyle/>
                    <a:p>
                      <a:endParaRPr lang="lt-LT"/>
                    </a:p>
                  </a:txBody>
                  <a:tcPr/>
                </a:tc>
                <a:tc gridSpan="3">
                  <a:txBody>
                    <a:bodyPr/>
                    <a:lstStyle/>
                    <a:p>
                      <a:pPr algn="ctr" rtl="0" fontAlgn="t"/>
                      <a:r>
                        <a:rPr lang="lt-LT" sz="800" u="none" strike="noStrike">
                          <a:effectLst/>
                        </a:rPr>
                        <a:t>III. Ugdymosi aplinkos</a:t>
                      </a:r>
                      <a:endParaRPr lang="lt-LT" sz="800" b="1" i="0" u="none" strike="noStrike">
                        <a:solidFill>
                          <a:srgbClr val="202124"/>
                        </a:solidFill>
                        <a:effectLst/>
                        <a:latin typeface="Arial" panose="020B0604020202020204" pitchFamily="34" charset="0"/>
                      </a:endParaRPr>
                    </a:p>
                  </a:txBody>
                  <a:tcPr marL="9525" marR="9525" marT="9525" marB="0"/>
                </a:tc>
                <a:tc hMerge="1">
                  <a:txBody>
                    <a:bodyPr/>
                    <a:lstStyle/>
                    <a:p>
                      <a:endParaRPr lang="lt-LT"/>
                    </a:p>
                  </a:txBody>
                  <a:tcPr/>
                </a:tc>
                <a:tc hMerge="1">
                  <a:txBody>
                    <a:bodyPr/>
                    <a:lstStyle/>
                    <a:p>
                      <a:endParaRPr lang="lt-LT"/>
                    </a:p>
                  </a:txBody>
                  <a:tcPr/>
                </a:tc>
                <a:tc gridSpan="3">
                  <a:txBody>
                    <a:bodyPr/>
                    <a:lstStyle/>
                    <a:p>
                      <a:pPr algn="ctr" rtl="0" fontAlgn="t"/>
                      <a:r>
                        <a:rPr lang="lt-LT" sz="800" u="none" strike="noStrike">
                          <a:effectLst/>
                        </a:rPr>
                        <a:t>IV. Lyderystė, vadyba</a:t>
                      </a:r>
                      <a:endParaRPr lang="lt-LT" sz="800" b="1" i="0" u="none" strike="noStrike">
                        <a:solidFill>
                          <a:srgbClr val="202124"/>
                        </a:solidFill>
                        <a:effectLst/>
                        <a:latin typeface="Arial" panose="020B0604020202020204" pitchFamily="34" charset="0"/>
                      </a:endParaRPr>
                    </a:p>
                  </a:txBody>
                  <a:tcPr marL="9525" marR="9525" marT="9525" marB="0"/>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3979042589"/>
                  </a:ext>
                </a:extLst>
              </a:tr>
              <a:tr h="270319">
                <a:tc vMerge="1">
                  <a:txBody>
                    <a:bodyPr/>
                    <a:lstStyle/>
                    <a:p>
                      <a:endParaRPr lang="lt-LT"/>
                    </a:p>
                  </a:txBody>
                  <a:tcPr/>
                </a:tc>
                <a:tc vMerge="1">
                  <a:txBody>
                    <a:bodyPr/>
                    <a:lstStyle/>
                    <a:p>
                      <a:endParaRPr lang="lt-LT"/>
                    </a:p>
                  </a:txBody>
                  <a:tcPr/>
                </a:tc>
                <a:tc>
                  <a:txBody>
                    <a:bodyPr/>
                    <a:lstStyle/>
                    <a:p>
                      <a:pPr algn="l" rtl="0" fontAlgn="t"/>
                      <a:r>
                        <a:rPr lang="lt-LT" sz="800" u="none" strike="noStrike">
                          <a:effectLst/>
                        </a:rPr>
                        <a:t>2021</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ctr" rtl="0" fontAlgn="t"/>
                      <a:r>
                        <a:rPr lang="lt-LT" sz="800" u="none" strike="noStrike">
                          <a:effectLst/>
                        </a:rPr>
                        <a:t>2022</a:t>
                      </a:r>
                      <a:endParaRPr lang="lt-LT" sz="800" b="0" i="0" u="none" strike="noStrike">
                        <a:solidFill>
                          <a:srgbClr val="202124"/>
                        </a:solidFill>
                        <a:effectLst/>
                        <a:latin typeface="Arial" panose="020B0604020202020204" pitchFamily="34" charset="0"/>
                      </a:endParaRPr>
                    </a:p>
                  </a:txBody>
                  <a:tcPr marL="9525" marR="9525" marT="9525" marB="0"/>
                </a:tc>
                <a:tc>
                  <a:txBody>
                    <a:bodyPr/>
                    <a:lstStyle/>
                    <a:p>
                      <a:pPr algn="ctr" rtl="0" fontAlgn="t"/>
                      <a:r>
                        <a:rPr lang="lt-LT" sz="800" u="none" strike="noStrike">
                          <a:effectLst/>
                        </a:rPr>
                        <a:t>2023</a:t>
                      </a:r>
                      <a:endParaRPr lang="lt-LT" sz="800" b="0" i="0" u="none" strike="noStrike">
                        <a:solidFill>
                          <a:srgbClr val="202124"/>
                        </a:solidFill>
                        <a:effectLst/>
                        <a:latin typeface="Arial" panose="020B0604020202020204" pitchFamily="34" charset="0"/>
                      </a:endParaRPr>
                    </a:p>
                  </a:txBody>
                  <a:tcPr marL="9525" marR="9525" marT="9525" marB="0"/>
                </a:tc>
                <a:tc>
                  <a:txBody>
                    <a:bodyPr/>
                    <a:lstStyle/>
                    <a:p>
                      <a:pPr algn="l" rtl="0" fontAlgn="t"/>
                      <a:r>
                        <a:rPr lang="lt-LT" sz="800" u="none" strike="noStrike">
                          <a:effectLst/>
                        </a:rPr>
                        <a:t>2021</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ctr" rtl="0" fontAlgn="t"/>
                      <a:r>
                        <a:rPr lang="lt-LT" sz="800" u="none" strike="noStrike">
                          <a:effectLst/>
                        </a:rPr>
                        <a:t>2022</a:t>
                      </a:r>
                      <a:endParaRPr lang="lt-LT" sz="800" b="0" i="0" u="none" strike="noStrike">
                        <a:solidFill>
                          <a:srgbClr val="202124"/>
                        </a:solidFill>
                        <a:effectLst/>
                        <a:latin typeface="Arial" panose="020B0604020202020204" pitchFamily="34" charset="0"/>
                      </a:endParaRPr>
                    </a:p>
                  </a:txBody>
                  <a:tcPr marL="9525" marR="9525" marT="9525" marB="0"/>
                </a:tc>
                <a:tc>
                  <a:txBody>
                    <a:bodyPr/>
                    <a:lstStyle/>
                    <a:p>
                      <a:pPr algn="ctr" rtl="0" fontAlgn="t"/>
                      <a:r>
                        <a:rPr lang="lt-LT" sz="800" u="none" strike="noStrike">
                          <a:effectLst/>
                        </a:rPr>
                        <a:t>2023</a:t>
                      </a:r>
                      <a:endParaRPr lang="lt-LT" sz="800" b="0" i="0" u="none" strike="noStrike">
                        <a:solidFill>
                          <a:srgbClr val="202124"/>
                        </a:solidFill>
                        <a:effectLst/>
                        <a:latin typeface="Arial" panose="020B0604020202020204" pitchFamily="34" charset="0"/>
                      </a:endParaRPr>
                    </a:p>
                  </a:txBody>
                  <a:tcPr marL="9525" marR="9525" marT="9525" marB="0"/>
                </a:tc>
                <a:tc>
                  <a:txBody>
                    <a:bodyPr/>
                    <a:lstStyle/>
                    <a:p>
                      <a:pPr algn="l" rtl="0" fontAlgn="t"/>
                      <a:r>
                        <a:rPr lang="lt-LT" sz="800" u="none" strike="noStrike">
                          <a:effectLst/>
                        </a:rPr>
                        <a:t>2020</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ctr" rtl="0" fontAlgn="t"/>
                      <a:r>
                        <a:rPr lang="lt-LT" sz="800" u="none" strike="noStrike">
                          <a:effectLst/>
                        </a:rPr>
                        <a:t>2022</a:t>
                      </a:r>
                      <a:endParaRPr lang="lt-LT" sz="800" b="0" i="0" u="none" strike="noStrike">
                        <a:solidFill>
                          <a:srgbClr val="202124"/>
                        </a:solidFill>
                        <a:effectLst/>
                        <a:latin typeface="Arial" panose="020B0604020202020204" pitchFamily="34" charset="0"/>
                      </a:endParaRPr>
                    </a:p>
                  </a:txBody>
                  <a:tcPr marL="9525" marR="9525" marT="9525" marB="0"/>
                </a:tc>
                <a:tc>
                  <a:txBody>
                    <a:bodyPr/>
                    <a:lstStyle/>
                    <a:p>
                      <a:pPr algn="ctr" rtl="0" fontAlgn="t"/>
                      <a:r>
                        <a:rPr lang="lt-LT" sz="800" u="none" strike="noStrike">
                          <a:effectLst/>
                        </a:rPr>
                        <a:t>2023</a:t>
                      </a:r>
                      <a:endParaRPr lang="lt-LT" sz="800" b="0" i="0" u="none" strike="noStrike">
                        <a:solidFill>
                          <a:srgbClr val="202124"/>
                        </a:solidFill>
                        <a:effectLst/>
                        <a:latin typeface="Arial" panose="020B0604020202020204" pitchFamily="34" charset="0"/>
                      </a:endParaRPr>
                    </a:p>
                  </a:txBody>
                  <a:tcPr marL="9525" marR="9525" marT="9525" marB="0"/>
                </a:tc>
                <a:tc>
                  <a:txBody>
                    <a:bodyPr/>
                    <a:lstStyle/>
                    <a:p>
                      <a:pPr algn="l" rtl="0" fontAlgn="t"/>
                      <a:r>
                        <a:rPr lang="lt-LT" sz="800" u="none" strike="noStrike">
                          <a:effectLst/>
                        </a:rPr>
                        <a:t>2021</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ctr" rtl="0" fontAlgn="t"/>
                      <a:r>
                        <a:rPr lang="lt-LT" sz="800" u="none" strike="noStrike">
                          <a:effectLst/>
                        </a:rPr>
                        <a:t>2022</a:t>
                      </a:r>
                      <a:endParaRPr lang="lt-LT" sz="800" b="0" i="0" u="none" strike="noStrike">
                        <a:solidFill>
                          <a:srgbClr val="202124"/>
                        </a:solidFill>
                        <a:effectLst/>
                        <a:latin typeface="Arial" panose="020B0604020202020204" pitchFamily="34" charset="0"/>
                      </a:endParaRPr>
                    </a:p>
                  </a:txBody>
                  <a:tcPr marL="9525" marR="9525" marT="9525" marB="0"/>
                </a:tc>
                <a:tc>
                  <a:txBody>
                    <a:bodyPr/>
                    <a:lstStyle/>
                    <a:p>
                      <a:pPr algn="ctr" rtl="0" fontAlgn="t"/>
                      <a:r>
                        <a:rPr lang="lt-LT" sz="800" u="none" strike="noStrike">
                          <a:effectLst/>
                        </a:rPr>
                        <a:t>2023</a:t>
                      </a:r>
                      <a:endParaRPr lang="lt-LT" sz="800" b="0" i="0" u="none" strike="noStrike">
                        <a:solidFill>
                          <a:srgbClr val="202124"/>
                        </a:solidFill>
                        <a:effectLst/>
                        <a:latin typeface="Arial" panose="020B0604020202020204" pitchFamily="34" charset="0"/>
                      </a:endParaRPr>
                    </a:p>
                  </a:txBody>
                  <a:tcPr marL="9525" marR="9525" marT="9525" marB="0"/>
                </a:tc>
                <a:extLst>
                  <a:ext uri="{0D108BD9-81ED-4DB2-BD59-A6C34878D82A}">
                    <a16:rowId xmlns:a16="http://schemas.microsoft.com/office/drawing/2014/main" val="3815218379"/>
                  </a:ext>
                </a:extLst>
              </a:tr>
              <a:tr h="393192">
                <a:tc>
                  <a:txBody>
                    <a:bodyPr/>
                    <a:lstStyle/>
                    <a:p>
                      <a:pPr algn="ctr" rtl="0" fontAlgn="t"/>
                      <a:r>
                        <a:rPr lang="lt-LT" sz="800" u="none" strike="noStrike">
                          <a:effectLst/>
                        </a:rPr>
                        <a:t>1.</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t"/>
                      <a:r>
                        <a:rPr lang="lt-LT" sz="800" u="none" strike="noStrike">
                          <a:effectLst/>
                        </a:rPr>
                        <a:t>Pandėlio universalus daugiafunkcis centras</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vert="wordArtVert"/>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417148645"/>
                  </a:ext>
                </a:extLst>
              </a:tr>
              <a:tr h="565213">
                <a:tc>
                  <a:txBody>
                    <a:bodyPr/>
                    <a:lstStyle/>
                    <a:p>
                      <a:pPr algn="ctr" rtl="0" fontAlgn="t"/>
                      <a:r>
                        <a:rPr lang="lt-LT" sz="800" u="none" strike="noStrike">
                          <a:effectLst/>
                        </a:rPr>
                        <a:t>2.</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t"/>
                      <a:r>
                        <a:rPr lang="lt-LT" sz="800" u="none" strike="noStrike">
                          <a:effectLst/>
                        </a:rPr>
                        <a:t>Rokiškio r. Kamajų Antano Strazdo gimnazijos Neformaliojo švietimo skyrius</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vert="wordArtVert"/>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592290913"/>
                  </a:ext>
                </a:extLst>
              </a:tr>
              <a:tr h="380905">
                <a:tc>
                  <a:txBody>
                    <a:bodyPr/>
                    <a:lstStyle/>
                    <a:p>
                      <a:pPr algn="ctr" rtl="0" fontAlgn="t"/>
                      <a:r>
                        <a:rPr lang="lt-LT" sz="800" u="none" strike="noStrike">
                          <a:effectLst/>
                        </a:rPr>
                        <a:t>3.</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t"/>
                      <a:r>
                        <a:rPr lang="lt-LT" sz="800" u="none" strike="noStrike">
                          <a:effectLst/>
                        </a:rPr>
                        <a:t>Rokiškio Rudolfo Lymano muzikos mokykla</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vert="wordArtVert"/>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252496843"/>
                  </a:ext>
                </a:extLst>
              </a:tr>
              <a:tr h="380905">
                <a:tc>
                  <a:txBody>
                    <a:bodyPr/>
                    <a:lstStyle/>
                    <a:p>
                      <a:pPr algn="ctr" rtl="0" fontAlgn="t"/>
                      <a:r>
                        <a:rPr lang="lt-LT" sz="800" u="none" strike="noStrike">
                          <a:effectLst/>
                        </a:rPr>
                        <a:t>4.</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t"/>
                      <a:r>
                        <a:rPr lang="lt-LT" sz="800" u="none" strike="noStrike">
                          <a:effectLst/>
                        </a:rPr>
                        <a:t>Rokiškio r. Obelių gimnazijos Neformaliojo švietimo skyrius</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t"/>
                      <a:r>
                        <a:rPr lang="lt-LT" sz="1100" u="none" strike="noStrike">
                          <a:effectLst/>
                        </a:rPr>
                        <a:t>3</a:t>
                      </a:r>
                      <a:endParaRPr lang="lt-LT" sz="1100" b="0" i="0" u="none" strike="noStrike">
                        <a:solidFill>
                          <a:srgbClr val="000000"/>
                        </a:solidFill>
                        <a:effectLst/>
                        <a:latin typeface="Calibri" panose="020F0502020204030204" pitchFamily="34" charset="0"/>
                      </a:endParaRPr>
                    </a:p>
                  </a:txBody>
                  <a:tcPr marL="9525" marR="9525" marT="9525" marB="0" vert="wordArtVert"/>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552432825"/>
                  </a:ext>
                </a:extLst>
              </a:tr>
              <a:tr h="380905">
                <a:tc>
                  <a:txBody>
                    <a:bodyPr/>
                    <a:lstStyle/>
                    <a:p>
                      <a:pPr algn="ctr" rtl="0" fontAlgn="t"/>
                      <a:r>
                        <a:rPr lang="lt-LT" sz="800" u="none" strike="noStrike">
                          <a:effectLst/>
                        </a:rPr>
                        <a:t>5.</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t"/>
                      <a:r>
                        <a:rPr lang="lt-LT" sz="800" u="none" strike="noStrike">
                          <a:effectLst/>
                        </a:rPr>
                        <a:t>Rokiškio r. Juodupės gimnazijos neformaliojo švietimo skyrius</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vert="wordArtVert"/>
                </a:tc>
                <a:tc>
                  <a:txBody>
                    <a:bodyPr/>
                    <a:lstStyle/>
                    <a:p>
                      <a:pPr algn="r" rtl="0" fontAlgn="t"/>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348799830"/>
                  </a:ext>
                </a:extLst>
              </a:tr>
              <a:tr h="282607">
                <a:tc>
                  <a:txBody>
                    <a:bodyPr/>
                    <a:lstStyle/>
                    <a:p>
                      <a:pPr algn="ctr" rtl="0" fontAlgn="t"/>
                      <a:r>
                        <a:rPr lang="lt-LT" sz="800" u="none" strike="noStrike">
                          <a:effectLst/>
                        </a:rPr>
                        <a:t>6.</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t"/>
                      <a:r>
                        <a:rPr lang="lt-LT" sz="800" u="none" strike="noStrike">
                          <a:effectLst/>
                        </a:rPr>
                        <a:t>Rokiškio jaunimo centras</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vert="wordArtVert"/>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604456038"/>
                  </a:ext>
                </a:extLst>
              </a:tr>
              <a:tr h="380905">
                <a:tc>
                  <a:txBody>
                    <a:bodyPr/>
                    <a:lstStyle/>
                    <a:p>
                      <a:pPr algn="ctr" rtl="0" fontAlgn="t"/>
                      <a:r>
                        <a:rPr lang="lt-LT" sz="800" u="none" strike="noStrike">
                          <a:effectLst/>
                        </a:rPr>
                        <a:t>7.</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t"/>
                      <a:r>
                        <a:rPr lang="lt-LT" sz="800" u="none" strike="noStrike">
                          <a:effectLst/>
                        </a:rPr>
                        <a:t>Rokiškio rajono kūno kultūros ir sporto centras</a:t>
                      </a:r>
                      <a:endParaRPr lang="lt-LT" sz="800" b="0" i="0" u="none" strike="noStrike">
                        <a:solidFill>
                          <a:srgbClr val="000000"/>
                        </a:solidFill>
                        <a:effectLst/>
                        <a:latin typeface="Calibri" panose="020F0502020204030204" pitchFamily="34" charset="0"/>
                      </a:endParaRPr>
                    </a:p>
                  </a:txBody>
                  <a:tcPr marL="9525" marR="9525" marT="9525" marB="0"/>
                </a:tc>
                <a:tc>
                  <a:txBody>
                    <a:bodyPr/>
                    <a:lstStyle/>
                    <a:p>
                      <a:pPr algn="l"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vert="wordArtVert"/>
                </a:tc>
                <a:tc>
                  <a:txBody>
                    <a:bodyPr/>
                    <a:lstStyle/>
                    <a:p>
                      <a:pPr algn="r" rtl="0" fontAlgn="t"/>
                      <a:r>
                        <a:rPr lang="lt-LT" sz="1100" u="none" strike="noStrike">
                          <a:effectLst/>
                        </a:rPr>
                        <a:t>3</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2</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0</a:t>
                      </a:r>
                      <a:endParaRPr lang="lt-LT" sz="1100" b="0"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4221099514"/>
                  </a:ext>
                </a:extLst>
              </a:tr>
              <a:tr h="258032">
                <a:tc gridSpan="2">
                  <a:txBody>
                    <a:bodyPr/>
                    <a:lstStyle/>
                    <a:p>
                      <a:pPr algn="ctr" rtl="0" fontAlgn="t"/>
                      <a:r>
                        <a:rPr lang="lt-LT" sz="1100" u="none" strike="noStrike">
                          <a:effectLst/>
                        </a:rPr>
                        <a:t>Iš viso:</a:t>
                      </a:r>
                      <a:endParaRPr lang="lt-LT" sz="1100" b="0" i="0" u="none" strike="noStrike">
                        <a:solidFill>
                          <a:srgbClr val="000000"/>
                        </a:solidFill>
                        <a:effectLst/>
                        <a:latin typeface="Calibri" panose="020F0502020204030204" pitchFamily="34" charset="0"/>
                      </a:endParaRPr>
                    </a:p>
                  </a:txBody>
                  <a:tcPr marL="9525" marR="9525" marT="9525" marB="0"/>
                </a:tc>
                <a:tc hMerge="1">
                  <a:txBody>
                    <a:bodyPr/>
                    <a:lstStyle/>
                    <a:p>
                      <a:endParaRPr lang="lt-LT"/>
                    </a:p>
                  </a:txBody>
                  <a:tcPr/>
                </a:tc>
                <a:tc>
                  <a:txBody>
                    <a:bodyPr/>
                    <a:lstStyle/>
                    <a:p>
                      <a:pPr algn="r" rtl="0" fontAlgn="t"/>
                      <a:r>
                        <a:rPr lang="lt-LT" sz="1100" u="none" strike="noStrike" dirty="0">
                          <a:effectLst/>
                          <a:highlight>
                            <a:srgbClr val="FFFF00"/>
                          </a:highlight>
                        </a:rPr>
                        <a:t>6</a:t>
                      </a:r>
                      <a:endParaRPr lang="lt-LT" sz="1100" b="1" i="0" u="none" strike="noStrike" dirty="0">
                        <a:solidFill>
                          <a:srgbClr val="000000"/>
                        </a:solidFill>
                        <a:effectLst/>
                        <a:highlight>
                          <a:srgbClr val="FFFF00"/>
                        </a:highlight>
                        <a:latin typeface="Calibri" panose="020F0502020204030204" pitchFamily="34" charset="0"/>
                      </a:endParaRPr>
                    </a:p>
                  </a:txBody>
                  <a:tcPr marL="9525" marR="9525" marT="9525" marB="0"/>
                </a:tc>
                <a:tc>
                  <a:txBody>
                    <a:bodyPr/>
                    <a:lstStyle/>
                    <a:p>
                      <a:pPr algn="r" rtl="0" fontAlgn="t"/>
                      <a:r>
                        <a:rPr lang="lt-LT" sz="1100" u="none" strike="noStrike" dirty="0">
                          <a:effectLst/>
                          <a:highlight>
                            <a:srgbClr val="FFFF00"/>
                          </a:highlight>
                        </a:rPr>
                        <a:t>6</a:t>
                      </a:r>
                      <a:endParaRPr lang="lt-LT" sz="1100" b="1" i="0" u="none" strike="noStrike" dirty="0">
                        <a:solidFill>
                          <a:srgbClr val="000000"/>
                        </a:solidFill>
                        <a:effectLst/>
                        <a:highlight>
                          <a:srgbClr val="FFFF00"/>
                        </a:highlight>
                        <a:latin typeface="Calibri" panose="020F0502020204030204" pitchFamily="34" charset="0"/>
                      </a:endParaRPr>
                    </a:p>
                  </a:txBody>
                  <a:tcPr marL="9525" marR="9525" marT="9525" marB="0"/>
                </a:tc>
                <a:tc>
                  <a:txBody>
                    <a:bodyPr/>
                    <a:lstStyle/>
                    <a:p>
                      <a:pPr algn="r" rtl="0" fontAlgn="t"/>
                      <a:r>
                        <a:rPr lang="lt-LT" sz="1100" u="none" strike="noStrike" dirty="0">
                          <a:effectLst/>
                          <a:highlight>
                            <a:srgbClr val="FFFF00"/>
                          </a:highlight>
                        </a:rPr>
                        <a:t>8</a:t>
                      </a:r>
                      <a:endParaRPr lang="lt-LT" sz="1100" b="1" i="0" u="none" strike="noStrike" dirty="0">
                        <a:solidFill>
                          <a:srgbClr val="000000"/>
                        </a:solidFill>
                        <a:effectLst/>
                        <a:highlight>
                          <a:srgbClr val="FFFF00"/>
                        </a:highlight>
                        <a:latin typeface="Calibri" panose="020F0502020204030204" pitchFamily="34" charset="0"/>
                      </a:endParaRPr>
                    </a:p>
                  </a:txBody>
                  <a:tcPr marL="9525" marR="9525" marT="9525" marB="0"/>
                </a:tc>
                <a:tc>
                  <a:txBody>
                    <a:bodyPr/>
                    <a:lstStyle/>
                    <a:p>
                      <a:pPr algn="r" rtl="0" fontAlgn="t"/>
                      <a:r>
                        <a:rPr lang="lt-LT" sz="1100" u="none" strike="noStrike">
                          <a:effectLst/>
                        </a:rPr>
                        <a:t>5</a:t>
                      </a:r>
                      <a:endParaRPr lang="lt-LT" sz="1100" b="1"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2</a:t>
                      </a:r>
                      <a:endParaRPr lang="lt-LT" sz="1100" b="1"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6</a:t>
                      </a:r>
                      <a:endParaRPr lang="lt-LT" sz="1100" b="1"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3</a:t>
                      </a:r>
                      <a:endParaRPr lang="lt-LT" sz="1100" b="1"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6</a:t>
                      </a:r>
                      <a:endParaRPr lang="lt-LT" sz="1100" b="1"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6</a:t>
                      </a:r>
                      <a:endParaRPr lang="lt-LT" sz="1100" b="1"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1"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2</a:t>
                      </a:r>
                      <a:endParaRPr lang="lt-LT" sz="1100" b="1" i="0" u="none" strike="noStrike">
                        <a:solidFill>
                          <a:srgbClr val="000000"/>
                        </a:solidFill>
                        <a:effectLst/>
                        <a:latin typeface="Calibri" panose="020F0502020204030204" pitchFamily="34" charset="0"/>
                      </a:endParaRPr>
                    </a:p>
                  </a:txBody>
                  <a:tcPr marL="9525" marR="9525" marT="9525" marB="0"/>
                </a:tc>
                <a:tc>
                  <a:txBody>
                    <a:bodyPr/>
                    <a:lstStyle/>
                    <a:p>
                      <a:pPr algn="r" rtl="0" fontAlgn="t"/>
                      <a:r>
                        <a:rPr lang="lt-LT" sz="1100" u="none" strike="noStrike">
                          <a:effectLst/>
                        </a:rPr>
                        <a:t>1</a:t>
                      </a:r>
                      <a:endParaRPr lang="lt-LT" sz="1100" b="1" i="0" u="none" strike="noStrike">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088650086"/>
                  </a:ext>
                </a:extLst>
              </a:tr>
              <a:tr h="417766">
                <a:tc gridSpan="13">
                  <a:txBody>
                    <a:bodyPr/>
                    <a:lstStyle/>
                    <a:p>
                      <a:pPr algn="l" rtl="0" fontAlgn="t"/>
                      <a:r>
                        <a:rPr lang="lt-LT" sz="1000" b="1" u="none" strike="noStrike" dirty="0">
                          <a:effectLst/>
                        </a:rPr>
                        <a:t>Daugiausia tobulintinų </a:t>
                      </a:r>
                      <a:r>
                        <a:rPr lang="lt-LT" sz="1000" u="none" strike="noStrike" dirty="0">
                          <a:effectLst/>
                        </a:rPr>
                        <a:t>rodiklių aspektų yra ugdymo pasiekimų ir pažangos  srityje (I) , </a:t>
                      </a:r>
                      <a:r>
                        <a:rPr lang="lt-LT" sz="1000" b="1" u="none" strike="noStrike" dirty="0">
                          <a:effectLst/>
                        </a:rPr>
                        <a:t>mažiausia</a:t>
                      </a:r>
                      <a:r>
                        <a:rPr lang="lt-LT" sz="1000" u="none" strike="noStrike" dirty="0">
                          <a:effectLst/>
                        </a:rPr>
                        <a:t>- lyderystės ir vadybos srityje (IV).</a:t>
                      </a:r>
                      <a:endParaRPr lang="lt-LT" sz="1000" b="1" i="0" u="none" strike="noStrike" dirty="0">
                        <a:solidFill>
                          <a:srgbClr val="000000"/>
                        </a:solidFill>
                        <a:effectLst/>
                        <a:latin typeface="Calibri" panose="020F0502020204030204" pitchFamily="34" charset="0"/>
                      </a:endParaRPr>
                    </a:p>
                  </a:txBody>
                  <a:tcPr marL="9525" marR="9525" marT="9525" marB="0"/>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a:txBody>
                    <a:bodyPr/>
                    <a:lstStyle/>
                    <a:p>
                      <a:pPr algn="l" rtl="0" fontAlgn="t"/>
                      <a:r>
                        <a:rPr lang="lt-LT" sz="1000" u="none" strike="noStrike" dirty="0">
                          <a:effectLst/>
                        </a:rPr>
                        <a:t> </a:t>
                      </a:r>
                      <a:endParaRPr lang="lt-LT" sz="1000" b="1" i="0" u="none" strike="noStrike" dirty="0">
                        <a:solidFill>
                          <a:srgbClr val="000000"/>
                        </a:solidFill>
                        <a:effectLst/>
                        <a:latin typeface="Calibri" panose="020F0502020204030204" pitchFamily="34" charset="0"/>
                      </a:endParaRPr>
                    </a:p>
                  </a:txBody>
                  <a:tcPr marL="9525" marR="9525" marT="9525" marB="0"/>
                </a:tc>
                <a:extLst>
                  <a:ext uri="{0D108BD9-81ED-4DB2-BD59-A6C34878D82A}">
                    <a16:rowId xmlns:a16="http://schemas.microsoft.com/office/drawing/2014/main" val="2827967486"/>
                  </a:ext>
                </a:extLst>
              </a:tr>
            </a:tbl>
          </a:graphicData>
        </a:graphic>
      </p:graphicFrame>
      <mc:AlternateContent xmlns:mc="http://schemas.openxmlformats.org/markup-compatibility/2006" xmlns:p14="http://schemas.microsoft.com/office/powerpoint/2010/main">
        <mc:Choice Requires="p14">
          <p:contentPart p14:bwMode="auto" r:id="rId3">
            <p14:nvContentPartPr>
              <p14:cNvPr id="7" name="Rankraštį 6">
                <a:extLst>
                  <a:ext uri="{FF2B5EF4-FFF2-40B4-BE49-F238E27FC236}">
                    <a16:creationId xmlns:a16="http://schemas.microsoft.com/office/drawing/2014/main" id="{39739337-DD2C-FD1B-814F-078CF5AF30D3}"/>
                  </a:ext>
                </a:extLst>
              </p14:cNvPr>
              <p14:cNvContentPartPr/>
              <p14:nvPr/>
            </p14:nvContentPartPr>
            <p14:xfrm>
              <a:off x="3105379" y="4843479"/>
              <a:ext cx="205560" cy="10440"/>
            </p14:xfrm>
          </p:contentPart>
        </mc:Choice>
        <mc:Fallback xmlns="">
          <p:pic>
            <p:nvPicPr>
              <p:cNvPr id="7" name="Rankraštį 6">
                <a:extLst>
                  <a:ext uri="{FF2B5EF4-FFF2-40B4-BE49-F238E27FC236}">
                    <a16:creationId xmlns:a16="http://schemas.microsoft.com/office/drawing/2014/main" id="{39739337-DD2C-FD1B-814F-078CF5AF30D3}"/>
                  </a:ext>
                </a:extLst>
              </p:cNvPr>
              <p:cNvPicPr/>
              <p:nvPr/>
            </p:nvPicPr>
            <p:blipFill>
              <a:blip r:embed="rId4"/>
              <a:stretch>
                <a:fillRect/>
              </a:stretch>
            </p:blipFill>
            <p:spPr>
              <a:xfrm>
                <a:off x="3069379" y="4771479"/>
                <a:ext cx="277200" cy="1540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8" name="Rankraštį 7">
                <a:extLst>
                  <a:ext uri="{FF2B5EF4-FFF2-40B4-BE49-F238E27FC236}">
                    <a16:creationId xmlns:a16="http://schemas.microsoft.com/office/drawing/2014/main" id="{55B3284F-0C00-8B87-9E85-669CEDE74E9A}"/>
                  </a:ext>
                </a:extLst>
              </p14:cNvPr>
              <p14:cNvContentPartPr/>
              <p14:nvPr/>
            </p14:nvContentPartPr>
            <p14:xfrm>
              <a:off x="3118339" y="4758879"/>
              <a:ext cx="1288800" cy="160200"/>
            </p14:xfrm>
          </p:contentPart>
        </mc:Choice>
        <mc:Fallback xmlns="">
          <p:pic>
            <p:nvPicPr>
              <p:cNvPr id="8" name="Rankraštį 7">
                <a:extLst>
                  <a:ext uri="{FF2B5EF4-FFF2-40B4-BE49-F238E27FC236}">
                    <a16:creationId xmlns:a16="http://schemas.microsoft.com/office/drawing/2014/main" id="{55B3284F-0C00-8B87-9E85-669CEDE74E9A}"/>
                  </a:ext>
                </a:extLst>
              </p:cNvPr>
              <p:cNvPicPr/>
              <p:nvPr/>
            </p:nvPicPr>
            <p:blipFill>
              <a:blip r:embed="rId6"/>
              <a:stretch>
                <a:fillRect/>
              </a:stretch>
            </p:blipFill>
            <p:spPr>
              <a:xfrm>
                <a:off x="3082339" y="4687239"/>
                <a:ext cx="1360440" cy="303840"/>
              </a:xfrm>
              <a:prstGeom prst="rect">
                <a:avLst/>
              </a:prstGeom>
            </p:spPr>
          </p:pic>
        </mc:Fallback>
      </mc:AlternateContent>
    </p:spTree>
    <p:extLst>
      <p:ext uri="{BB962C8B-B14F-4D97-AF65-F5344CB8AC3E}">
        <p14:creationId xmlns:p14="http://schemas.microsoft.com/office/powerpoint/2010/main" val="3644817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1143000"/>
          </a:xfrm>
        </p:spPr>
        <p:txBody>
          <a:bodyPr anchor="ctr">
            <a:normAutofit/>
          </a:bodyPr>
          <a:lstStyle/>
          <a:p>
            <a:pPr>
              <a:lnSpc>
                <a:spcPct val="90000"/>
              </a:lnSpc>
            </a:pPr>
            <a:r>
              <a:rPr lang="lt-LT" sz="2400"/>
              <a:t>Kokios pagalbos Jums reikėtų, ateityje siekiant palengvinti visus įsivertinimo (pasirengimo, įsivertinimo, atsiskaitymo ir kt. ) etapus?</a:t>
            </a:r>
            <a:endParaRPr lang="en-US" sz="2400"/>
          </a:p>
        </p:txBody>
      </p:sp>
      <p:graphicFrame>
        <p:nvGraphicFramePr>
          <p:cNvPr id="5" name="Turinio vietos rezervavimo ženklas 2">
            <a:extLst>
              <a:ext uri="{FF2B5EF4-FFF2-40B4-BE49-F238E27FC236}">
                <a16:creationId xmlns:a16="http://schemas.microsoft.com/office/drawing/2014/main" id="{C098DCBB-FCC3-16A6-7F27-A4366FC6BACA}"/>
              </a:ext>
            </a:extLst>
          </p:cNvPr>
          <p:cNvGraphicFramePr>
            <a:graphicFrameLocks noGrp="1"/>
          </p:cNvGraphicFramePr>
          <p:nvPr>
            <p:ph idx="1"/>
            <p:extLst>
              <p:ext uri="{D42A27DB-BD31-4B8C-83A1-F6EECF244321}">
                <p14:modId xmlns:p14="http://schemas.microsoft.com/office/powerpoint/2010/main" val="171333046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4233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229600" cy="1143000"/>
          </a:xfrm>
        </p:spPr>
        <p:txBody>
          <a:bodyPr anchor="ctr">
            <a:normAutofit/>
          </a:bodyPr>
          <a:lstStyle/>
          <a:p>
            <a:pPr>
              <a:lnSpc>
                <a:spcPct val="90000"/>
              </a:lnSpc>
            </a:pPr>
            <a:r>
              <a:rPr lang="lt-LT" sz="2400" dirty="0"/>
              <a:t>Kaip įsivertinimas, įsivertinimo metu gauti duomenys įtakojo / prisidėjo prie Jūsų mokyklos veiklos tobulinimo? (pažymėkite 3 svarbiausius)</a:t>
            </a:r>
            <a:endParaRPr lang="en-US" sz="2400"/>
          </a:p>
        </p:txBody>
      </p:sp>
      <p:graphicFrame>
        <p:nvGraphicFramePr>
          <p:cNvPr id="22" name="Turinio vietos rezervavimo ženklas 21">
            <a:extLst>
              <a:ext uri="{FF2B5EF4-FFF2-40B4-BE49-F238E27FC236}">
                <a16:creationId xmlns:a16="http://schemas.microsoft.com/office/drawing/2014/main" id="{FED5CA68-DB01-0E2C-17B3-12327272CFD0}"/>
              </a:ext>
            </a:extLst>
          </p:cNvPr>
          <p:cNvGraphicFramePr>
            <a:graphicFrameLocks noGrp="1"/>
          </p:cNvGraphicFramePr>
          <p:nvPr>
            <p:ph sz="half" idx="1"/>
            <p:extLst>
              <p:ext uri="{D42A27DB-BD31-4B8C-83A1-F6EECF244321}">
                <p14:modId xmlns:p14="http://schemas.microsoft.com/office/powerpoint/2010/main" val="3586090351"/>
              </p:ext>
            </p:extLst>
          </p:nvPr>
        </p:nvGraphicFramePr>
        <p:xfrm>
          <a:off x="457200" y="1600200"/>
          <a:ext cx="4076698" cy="4525961"/>
        </p:xfrm>
        <a:graphic>
          <a:graphicData uri="http://schemas.openxmlformats.org/drawingml/2006/table">
            <a:tbl>
              <a:tblPr>
                <a:tableStyleId>{5C22544A-7EE6-4342-B048-85BDC9FD1C3A}</a:tableStyleId>
              </a:tblPr>
              <a:tblGrid>
                <a:gridCol w="293197">
                  <a:extLst>
                    <a:ext uri="{9D8B030D-6E8A-4147-A177-3AD203B41FA5}">
                      <a16:colId xmlns:a16="http://schemas.microsoft.com/office/drawing/2014/main" val="297626642"/>
                    </a:ext>
                  </a:extLst>
                </a:gridCol>
                <a:gridCol w="2694494">
                  <a:extLst>
                    <a:ext uri="{9D8B030D-6E8A-4147-A177-3AD203B41FA5}">
                      <a16:colId xmlns:a16="http://schemas.microsoft.com/office/drawing/2014/main" val="3987455320"/>
                    </a:ext>
                  </a:extLst>
                </a:gridCol>
                <a:gridCol w="376963">
                  <a:extLst>
                    <a:ext uri="{9D8B030D-6E8A-4147-A177-3AD203B41FA5}">
                      <a16:colId xmlns:a16="http://schemas.microsoft.com/office/drawing/2014/main" val="220249455"/>
                    </a:ext>
                  </a:extLst>
                </a:gridCol>
                <a:gridCol w="369983">
                  <a:extLst>
                    <a:ext uri="{9D8B030D-6E8A-4147-A177-3AD203B41FA5}">
                      <a16:colId xmlns:a16="http://schemas.microsoft.com/office/drawing/2014/main" val="1972714963"/>
                    </a:ext>
                  </a:extLst>
                </a:gridCol>
                <a:gridCol w="342061">
                  <a:extLst>
                    <a:ext uri="{9D8B030D-6E8A-4147-A177-3AD203B41FA5}">
                      <a16:colId xmlns:a16="http://schemas.microsoft.com/office/drawing/2014/main" val="2848367197"/>
                    </a:ext>
                  </a:extLst>
                </a:gridCol>
              </a:tblGrid>
              <a:tr h="954887">
                <a:tc>
                  <a:txBody>
                    <a:bodyPr/>
                    <a:lstStyle/>
                    <a:p>
                      <a:pPr algn="r" fontAlgn="ctr"/>
                      <a:r>
                        <a:rPr lang="lt-LT" sz="1000" u="none" strike="noStrike">
                          <a:effectLst/>
                        </a:rPr>
                        <a:t>Nr. </a:t>
                      </a:r>
                      <a:endParaRPr lang="lt-LT" sz="1000" b="0" i="0" u="none" strike="noStrike">
                        <a:solidFill>
                          <a:srgbClr val="000000"/>
                        </a:solidFill>
                        <a:effectLst/>
                        <a:latin typeface="Calibri" panose="020F0502020204030204" pitchFamily="34" charset="0"/>
                      </a:endParaRPr>
                    </a:p>
                  </a:txBody>
                  <a:tcPr marL="6989" marR="6989" marT="6989" marB="0" anchor="ctr"/>
                </a:tc>
                <a:tc>
                  <a:txBody>
                    <a:bodyPr/>
                    <a:lstStyle/>
                    <a:p>
                      <a:pPr algn="l" fontAlgn="ctr"/>
                      <a:r>
                        <a:rPr lang="lt-LT" sz="1000" u="none" strike="noStrike" dirty="0">
                          <a:effectLst/>
                        </a:rPr>
                        <a:t>Įsivertinimo metu gautų duomenų  įtaka / nauda/poveikis mokyklos veiklos tobulinimui (pažymėkite 3 svarbiausius):</a:t>
                      </a:r>
                      <a:endParaRPr lang="lt-LT" sz="1000" b="0" i="0" u="none" strike="noStrike" dirty="0">
                        <a:solidFill>
                          <a:srgbClr val="000000"/>
                        </a:solidFill>
                        <a:effectLst/>
                        <a:latin typeface="Calibri" panose="020F0502020204030204" pitchFamily="34" charset="0"/>
                      </a:endParaRPr>
                    </a:p>
                  </a:txBody>
                  <a:tcPr marL="6989" marR="6989" marT="6989" marB="0" anchor="ctr"/>
                </a:tc>
                <a:tc>
                  <a:txBody>
                    <a:bodyPr/>
                    <a:lstStyle/>
                    <a:p>
                      <a:pPr algn="r" fontAlgn="ctr"/>
                      <a:r>
                        <a:rPr lang="lt-LT" sz="1000" u="none" strike="noStrike">
                          <a:effectLst/>
                        </a:rPr>
                        <a:t>2021</a:t>
                      </a:r>
                      <a:endParaRPr lang="lt-LT" sz="1000" b="0" i="0" u="none" strike="noStrike">
                        <a:solidFill>
                          <a:srgbClr val="000000"/>
                        </a:solidFill>
                        <a:effectLst/>
                        <a:latin typeface="Calibri" panose="020F0502020204030204" pitchFamily="34" charset="0"/>
                      </a:endParaRPr>
                    </a:p>
                  </a:txBody>
                  <a:tcPr marL="6989" marR="6989" marT="6989" marB="0" anchor="ctr"/>
                </a:tc>
                <a:tc>
                  <a:txBody>
                    <a:bodyPr/>
                    <a:lstStyle/>
                    <a:p>
                      <a:pPr algn="r" fontAlgn="ctr"/>
                      <a:r>
                        <a:rPr lang="lt-LT" sz="1000" u="none" strike="noStrike">
                          <a:effectLst/>
                        </a:rPr>
                        <a:t>2022</a:t>
                      </a:r>
                      <a:endParaRPr lang="lt-LT" sz="1000" b="0" i="0" u="none" strike="noStrike">
                        <a:solidFill>
                          <a:srgbClr val="000000"/>
                        </a:solidFill>
                        <a:effectLst/>
                        <a:latin typeface="Calibri" panose="020F0502020204030204" pitchFamily="34" charset="0"/>
                      </a:endParaRPr>
                    </a:p>
                  </a:txBody>
                  <a:tcPr marL="6989" marR="6989" marT="6989" marB="0" anchor="ctr"/>
                </a:tc>
                <a:tc>
                  <a:txBody>
                    <a:bodyPr/>
                    <a:lstStyle/>
                    <a:p>
                      <a:pPr algn="r" fontAlgn="ctr"/>
                      <a:r>
                        <a:rPr lang="lt-LT" sz="1000" u="none" strike="noStrike">
                          <a:effectLst/>
                        </a:rPr>
                        <a:t>2023</a:t>
                      </a:r>
                      <a:endParaRPr lang="lt-LT" sz="1000" b="0" i="0" u="none" strike="noStrike">
                        <a:solidFill>
                          <a:srgbClr val="000000"/>
                        </a:solidFill>
                        <a:effectLst/>
                        <a:latin typeface="Calibri" panose="020F0502020204030204" pitchFamily="34" charset="0"/>
                      </a:endParaRPr>
                    </a:p>
                  </a:txBody>
                  <a:tcPr marL="6989" marR="6989" marT="6989" marB="0" anchor="ctr"/>
                </a:tc>
                <a:extLst>
                  <a:ext uri="{0D108BD9-81ED-4DB2-BD59-A6C34878D82A}">
                    <a16:rowId xmlns:a16="http://schemas.microsoft.com/office/drawing/2014/main" val="2260966772"/>
                  </a:ext>
                </a:extLst>
              </a:tr>
              <a:tr h="664314">
                <a:tc>
                  <a:txBody>
                    <a:bodyPr/>
                    <a:lstStyle/>
                    <a:p>
                      <a:pPr algn="r" fontAlgn="t"/>
                      <a:r>
                        <a:rPr lang="lt-LT" sz="1000" u="none" strike="noStrike">
                          <a:effectLst/>
                        </a:rPr>
                        <a:t>1.</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l" fontAlgn="t"/>
                      <a:r>
                        <a:rPr lang="lt-LT" sz="1000" u="none" strike="noStrike">
                          <a:effectLst/>
                        </a:rPr>
                        <a:t>padėjo išgryninti Mokyklos veiklos tobulinimo tikslą, -us</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r" fontAlgn="t"/>
                      <a:r>
                        <a:rPr lang="lt-LT" sz="1000" u="none" strike="noStrike">
                          <a:effectLst/>
                        </a:rPr>
                        <a:t>5</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r" fontAlgn="t"/>
                      <a:r>
                        <a:rPr lang="lt-LT" sz="1000" u="none" strike="noStrike">
                          <a:effectLst/>
                        </a:rPr>
                        <a:t>4</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r" fontAlgn="t"/>
                      <a:r>
                        <a:rPr lang="lt-LT" sz="1000" u="none" strike="noStrike">
                          <a:effectLst/>
                        </a:rPr>
                        <a:t>2</a:t>
                      </a:r>
                      <a:endParaRPr lang="lt-LT" sz="1000" b="0" i="0" u="none" strike="noStrike">
                        <a:solidFill>
                          <a:srgbClr val="000000"/>
                        </a:solidFill>
                        <a:effectLst/>
                        <a:latin typeface="Calibri" panose="020F0502020204030204" pitchFamily="34" charset="0"/>
                      </a:endParaRPr>
                    </a:p>
                  </a:txBody>
                  <a:tcPr marL="6989" marR="6989" marT="6989" marB="0"/>
                </a:tc>
                <a:extLst>
                  <a:ext uri="{0D108BD9-81ED-4DB2-BD59-A6C34878D82A}">
                    <a16:rowId xmlns:a16="http://schemas.microsoft.com/office/drawing/2014/main" val="2589640596"/>
                  </a:ext>
                </a:extLst>
              </a:tr>
              <a:tr h="664314">
                <a:tc>
                  <a:txBody>
                    <a:bodyPr/>
                    <a:lstStyle/>
                    <a:p>
                      <a:pPr algn="r" fontAlgn="t"/>
                      <a:r>
                        <a:rPr lang="lt-LT" sz="1000" u="none" strike="noStrike">
                          <a:effectLst/>
                        </a:rPr>
                        <a:t>2.</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l" fontAlgn="t"/>
                      <a:r>
                        <a:rPr lang="lt-LT" sz="1000" u="none" strike="noStrike" dirty="0">
                          <a:effectLst/>
                        </a:rPr>
                        <a:t>padėjo sukonkretinti Mokyklos veiklos tobulinimo uždavinius</a:t>
                      </a:r>
                      <a:endParaRPr lang="lt-LT" sz="1000" b="0" i="0" u="none" strike="noStrike" dirty="0">
                        <a:solidFill>
                          <a:srgbClr val="000000"/>
                        </a:solidFill>
                        <a:effectLst/>
                        <a:latin typeface="Calibri" panose="020F0502020204030204" pitchFamily="34" charset="0"/>
                      </a:endParaRPr>
                    </a:p>
                  </a:txBody>
                  <a:tcPr marL="6989" marR="6989" marT="6989" marB="0"/>
                </a:tc>
                <a:tc>
                  <a:txBody>
                    <a:bodyPr/>
                    <a:lstStyle/>
                    <a:p>
                      <a:pPr algn="r" fontAlgn="t"/>
                      <a:r>
                        <a:rPr lang="lt-LT" sz="1000" u="none" strike="noStrike">
                          <a:effectLst/>
                        </a:rPr>
                        <a:t>6</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r" fontAlgn="t"/>
                      <a:r>
                        <a:rPr lang="lt-LT" sz="1000" u="none" strike="noStrike" dirty="0">
                          <a:effectLst/>
                        </a:rPr>
                        <a:t>5</a:t>
                      </a:r>
                      <a:endParaRPr lang="lt-LT" sz="1000" b="0" i="0" u="none" strike="noStrike" dirty="0">
                        <a:solidFill>
                          <a:srgbClr val="000000"/>
                        </a:solidFill>
                        <a:effectLst/>
                        <a:latin typeface="Calibri" panose="020F0502020204030204" pitchFamily="34" charset="0"/>
                      </a:endParaRPr>
                    </a:p>
                  </a:txBody>
                  <a:tcPr marL="6989" marR="6989" marT="6989" marB="0"/>
                </a:tc>
                <a:tc>
                  <a:txBody>
                    <a:bodyPr/>
                    <a:lstStyle/>
                    <a:p>
                      <a:pPr algn="r" fontAlgn="t"/>
                      <a:r>
                        <a:rPr lang="lt-LT" sz="1000" u="none" strike="noStrike">
                          <a:effectLst/>
                        </a:rPr>
                        <a:t>6</a:t>
                      </a:r>
                      <a:endParaRPr lang="lt-LT" sz="1000" b="0" i="0" u="none" strike="noStrike">
                        <a:solidFill>
                          <a:srgbClr val="000000"/>
                        </a:solidFill>
                        <a:effectLst/>
                        <a:latin typeface="Calibri" panose="020F0502020204030204" pitchFamily="34" charset="0"/>
                      </a:endParaRPr>
                    </a:p>
                  </a:txBody>
                  <a:tcPr marL="6989" marR="6989" marT="6989" marB="0"/>
                </a:tc>
                <a:extLst>
                  <a:ext uri="{0D108BD9-81ED-4DB2-BD59-A6C34878D82A}">
                    <a16:rowId xmlns:a16="http://schemas.microsoft.com/office/drawing/2014/main" val="1667375631"/>
                  </a:ext>
                </a:extLst>
              </a:tr>
              <a:tr h="373741">
                <a:tc>
                  <a:txBody>
                    <a:bodyPr/>
                    <a:lstStyle/>
                    <a:p>
                      <a:pPr algn="r" fontAlgn="t"/>
                      <a:r>
                        <a:rPr lang="lt-LT" sz="1000" u="none" strike="noStrike">
                          <a:effectLst/>
                        </a:rPr>
                        <a:t>3.</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l" fontAlgn="t"/>
                      <a:r>
                        <a:rPr lang="lt-LT" sz="1000" u="none" strike="noStrike" dirty="0">
                          <a:effectLst/>
                        </a:rPr>
                        <a:t>išryškino ugdymo priemonių atnaujinimo poreikį</a:t>
                      </a:r>
                      <a:endParaRPr lang="lt-LT" sz="1000" b="0" i="0" u="none" strike="noStrike" dirty="0">
                        <a:solidFill>
                          <a:srgbClr val="000000"/>
                        </a:solidFill>
                        <a:effectLst/>
                        <a:latin typeface="Calibri" panose="020F0502020204030204" pitchFamily="34" charset="0"/>
                      </a:endParaRPr>
                    </a:p>
                  </a:txBody>
                  <a:tcPr marL="6989" marR="6989" marT="6989" marB="0"/>
                </a:tc>
                <a:tc>
                  <a:txBody>
                    <a:bodyPr/>
                    <a:lstStyle/>
                    <a:p>
                      <a:pPr algn="r" fontAlgn="t"/>
                      <a:r>
                        <a:rPr lang="lt-LT" sz="1000" u="none" strike="noStrike">
                          <a:effectLst/>
                        </a:rPr>
                        <a:t>1</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r" fontAlgn="t"/>
                      <a:r>
                        <a:rPr lang="lt-LT" sz="1000" u="none" strike="noStrike">
                          <a:effectLst/>
                        </a:rPr>
                        <a:t>2</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r" fontAlgn="t"/>
                      <a:r>
                        <a:rPr lang="lt-LT" sz="1000" u="none" strike="noStrike">
                          <a:effectLst/>
                        </a:rPr>
                        <a:t>4</a:t>
                      </a:r>
                      <a:endParaRPr lang="lt-LT" sz="1000" b="0" i="0" u="none" strike="noStrike">
                        <a:solidFill>
                          <a:srgbClr val="000000"/>
                        </a:solidFill>
                        <a:effectLst/>
                        <a:latin typeface="Calibri" panose="020F0502020204030204" pitchFamily="34" charset="0"/>
                      </a:endParaRPr>
                    </a:p>
                  </a:txBody>
                  <a:tcPr marL="6989" marR="6989" marT="6989" marB="0"/>
                </a:tc>
                <a:extLst>
                  <a:ext uri="{0D108BD9-81ED-4DB2-BD59-A6C34878D82A}">
                    <a16:rowId xmlns:a16="http://schemas.microsoft.com/office/drawing/2014/main" val="1478772807"/>
                  </a:ext>
                </a:extLst>
              </a:tr>
              <a:tr h="373741">
                <a:tc>
                  <a:txBody>
                    <a:bodyPr/>
                    <a:lstStyle/>
                    <a:p>
                      <a:pPr algn="r" fontAlgn="t"/>
                      <a:r>
                        <a:rPr lang="lt-LT" sz="1000" u="none" strike="noStrike">
                          <a:effectLst/>
                        </a:rPr>
                        <a:t>4.</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l" fontAlgn="t"/>
                      <a:r>
                        <a:rPr lang="lt-LT" sz="1000" u="none" strike="noStrike">
                          <a:effectLst/>
                        </a:rPr>
                        <a:t>darbų planavimo pokyčių poreikis</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r" fontAlgn="t"/>
                      <a:r>
                        <a:rPr lang="lt-LT" sz="1000" u="none" strike="noStrike">
                          <a:effectLst/>
                        </a:rPr>
                        <a:t>2</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r" fontAlgn="t"/>
                      <a:r>
                        <a:rPr lang="lt-LT" sz="1000" u="none" strike="noStrike">
                          <a:effectLst/>
                        </a:rPr>
                        <a:t>3</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r" fontAlgn="t"/>
                      <a:r>
                        <a:rPr lang="lt-LT" sz="1000" u="none" strike="noStrike">
                          <a:effectLst/>
                        </a:rPr>
                        <a:t>1</a:t>
                      </a:r>
                      <a:endParaRPr lang="lt-LT" sz="1000" b="0" i="0" u="none" strike="noStrike">
                        <a:solidFill>
                          <a:srgbClr val="000000"/>
                        </a:solidFill>
                        <a:effectLst/>
                        <a:latin typeface="Calibri" panose="020F0502020204030204" pitchFamily="34" charset="0"/>
                      </a:endParaRPr>
                    </a:p>
                  </a:txBody>
                  <a:tcPr marL="6989" marR="6989" marT="6989" marB="0"/>
                </a:tc>
                <a:extLst>
                  <a:ext uri="{0D108BD9-81ED-4DB2-BD59-A6C34878D82A}">
                    <a16:rowId xmlns:a16="http://schemas.microsoft.com/office/drawing/2014/main" val="623615433"/>
                  </a:ext>
                </a:extLst>
              </a:tr>
              <a:tr h="373741">
                <a:tc>
                  <a:txBody>
                    <a:bodyPr/>
                    <a:lstStyle/>
                    <a:p>
                      <a:pPr algn="r" fontAlgn="t"/>
                      <a:r>
                        <a:rPr lang="lt-LT" sz="1000" u="none" strike="noStrike">
                          <a:effectLst/>
                        </a:rPr>
                        <a:t>5.</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l" fontAlgn="t"/>
                      <a:r>
                        <a:rPr lang="lt-LT" sz="1000" u="none" strike="noStrike" dirty="0">
                          <a:effectLst/>
                        </a:rPr>
                        <a:t>išryškino pokytį apibrėžiančius sėkmės kriterijus</a:t>
                      </a:r>
                      <a:endParaRPr lang="lt-LT" sz="1000" b="0" i="0" u="none" strike="noStrike" dirty="0">
                        <a:solidFill>
                          <a:srgbClr val="000000"/>
                        </a:solidFill>
                        <a:effectLst/>
                        <a:latin typeface="Calibri" panose="020F0502020204030204" pitchFamily="34" charset="0"/>
                      </a:endParaRPr>
                    </a:p>
                  </a:txBody>
                  <a:tcPr marL="6989" marR="6989" marT="6989" marB="0"/>
                </a:tc>
                <a:tc>
                  <a:txBody>
                    <a:bodyPr/>
                    <a:lstStyle/>
                    <a:p>
                      <a:pPr algn="r" fontAlgn="t"/>
                      <a:r>
                        <a:rPr lang="lt-LT" sz="1000" u="none" strike="noStrike">
                          <a:effectLst/>
                        </a:rPr>
                        <a:t>1</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r" fontAlgn="t"/>
                      <a:r>
                        <a:rPr lang="lt-LT" sz="1000" u="none" strike="noStrike">
                          <a:effectLst/>
                        </a:rPr>
                        <a:t>2</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r" fontAlgn="t"/>
                      <a:r>
                        <a:rPr lang="lt-LT" sz="1000" u="none" strike="noStrike">
                          <a:effectLst/>
                        </a:rPr>
                        <a:t>3</a:t>
                      </a:r>
                      <a:endParaRPr lang="lt-LT" sz="1000" b="0" i="0" u="none" strike="noStrike">
                        <a:solidFill>
                          <a:srgbClr val="000000"/>
                        </a:solidFill>
                        <a:effectLst/>
                        <a:latin typeface="Calibri" panose="020F0502020204030204" pitchFamily="34" charset="0"/>
                      </a:endParaRPr>
                    </a:p>
                  </a:txBody>
                  <a:tcPr marL="6989" marR="6989" marT="6989" marB="0"/>
                </a:tc>
                <a:extLst>
                  <a:ext uri="{0D108BD9-81ED-4DB2-BD59-A6C34878D82A}">
                    <a16:rowId xmlns:a16="http://schemas.microsoft.com/office/drawing/2014/main" val="279693352"/>
                  </a:ext>
                </a:extLst>
              </a:tr>
              <a:tr h="373741">
                <a:tc>
                  <a:txBody>
                    <a:bodyPr/>
                    <a:lstStyle/>
                    <a:p>
                      <a:pPr algn="r" fontAlgn="t"/>
                      <a:r>
                        <a:rPr lang="lt-LT" sz="1000" u="none" strike="noStrike">
                          <a:effectLst/>
                        </a:rPr>
                        <a:t>6.</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l" fontAlgn="t"/>
                      <a:r>
                        <a:rPr lang="lt-LT" sz="1000" u="none" strike="noStrike" dirty="0">
                          <a:effectLst/>
                        </a:rPr>
                        <a:t>lėšų, kitų išteklių planavimo pokyčiai</a:t>
                      </a:r>
                      <a:endParaRPr lang="lt-LT" sz="1000" b="0" i="0" u="none" strike="noStrike" dirty="0">
                        <a:solidFill>
                          <a:srgbClr val="000000"/>
                        </a:solidFill>
                        <a:effectLst/>
                        <a:latin typeface="Calibri" panose="020F0502020204030204" pitchFamily="34" charset="0"/>
                      </a:endParaRPr>
                    </a:p>
                  </a:txBody>
                  <a:tcPr marL="6989" marR="6989" marT="6989" marB="0"/>
                </a:tc>
                <a:tc>
                  <a:txBody>
                    <a:bodyPr/>
                    <a:lstStyle/>
                    <a:p>
                      <a:pPr algn="r" fontAlgn="t"/>
                      <a:r>
                        <a:rPr lang="lt-LT" sz="1000" u="none" strike="noStrike">
                          <a:effectLst/>
                        </a:rPr>
                        <a:t>1</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r" fontAlgn="t"/>
                      <a:r>
                        <a:rPr lang="lt-LT" sz="1000" u="none" strike="noStrike">
                          <a:effectLst/>
                        </a:rPr>
                        <a:t>3</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r" fontAlgn="t"/>
                      <a:r>
                        <a:rPr lang="lt-LT" sz="1000" u="none" strike="noStrike">
                          <a:effectLst/>
                        </a:rPr>
                        <a:t>3</a:t>
                      </a:r>
                      <a:endParaRPr lang="lt-LT" sz="1000" b="0" i="0" u="none" strike="noStrike">
                        <a:solidFill>
                          <a:srgbClr val="000000"/>
                        </a:solidFill>
                        <a:effectLst/>
                        <a:latin typeface="Calibri" panose="020F0502020204030204" pitchFamily="34" charset="0"/>
                      </a:endParaRPr>
                    </a:p>
                  </a:txBody>
                  <a:tcPr marL="6989" marR="6989" marT="6989" marB="0"/>
                </a:tc>
                <a:extLst>
                  <a:ext uri="{0D108BD9-81ED-4DB2-BD59-A6C34878D82A}">
                    <a16:rowId xmlns:a16="http://schemas.microsoft.com/office/drawing/2014/main" val="2815231783"/>
                  </a:ext>
                </a:extLst>
              </a:tr>
              <a:tr h="373741">
                <a:tc>
                  <a:txBody>
                    <a:bodyPr/>
                    <a:lstStyle/>
                    <a:p>
                      <a:pPr algn="r" fontAlgn="t"/>
                      <a:r>
                        <a:rPr lang="lt-LT" sz="1000" u="none" strike="noStrike">
                          <a:effectLst/>
                        </a:rPr>
                        <a:t>7.</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l" fontAlgn="t"/>
                      <a:r>
                        <a:rPr lang="lt-LT" sz="1000" u="none" strike="noStrike">
                          <a:effectLst/>
                        </a:rPr>
                        <a:t>priimant operatyvius sprendimus</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r" fontAlgn="t"/>
                      <a:r>
                        <a:rPr lang="lt-LT" sz="1000" u="none" strike="noStrike">
                          <a:effectLst/>
                        </a:rPr>
                        <a:t>0</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r" fontAlgn="t"/>
                      <a:r>
                        <a:rPr lang="lt-LT" sz="1000" u="none" strike="noStrike">
                          <a:effectLst/>
                        </a:rPr>
                        <a:t>2</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r" fontAlgn="t"/>
                      <a:r>
                        <a:rPr lang="lt-LT" sz="1000" u="none" strike="noStrike">
                          <a:effectLst/>
                        </a:rPr>
                        <a:t>1</a:t>
                      </a:r>
                      <a:endParaRPr lang="lt-LT" sz="1000" b="0" i="0" u="none" strike="noStrike">
                        <a:solidFill>
                          <a:srgbClr val="000000"/>
                        </a:solidFill>
                        <a:effectLst/>
                        <a:latin typeface="Calibri" panose="020F0502020204030204" pitchFamily="34" charset="0"/>
                      </a:endParaRPr>
                    </a:p>
                  </a:txBody>
                  <a:tcPr marL="6989" marR="6989" marT="6989" marB="0"/>
                </a:tc>
                <a:extLst>
                  <a:ext uri="{0D108BD9-81ED-4DB2-BD59-A6C34878D82A}">
                    <a16:rowId xmlns:a16="http://schemas.microsoft.com/office/drawing/2014/main" val="1304847552"/>
                  </a:ext>
                </a:extLst>
              </a:tr>
              <a:tr h="373741">
                <a:tc>
                  <a:txBody>
                    <a:bodyPr/>
                    <a:lstStyle/>
                    <a:p>
                      <a:pPr algn="r" fontAlgn="t"/>
                      <a:r>
                        <a:rPr lang="lt-LT" sz="1000" u="none" strike="noStrike">
                          <a:effectLst/>
                        </a:rPr>
                        <a:t>8.</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l" fontAlgn="t"/>
                      <a:r>
                        <a:rPr lang="lt-LT" sz="1000" u="none" strike="noStrike">
                          <a:effectLst/>
                        </a:rPr>
                        <a:t>Kita</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r" fontAlgn="t"/>
                      <a:r>
                        <a:rPr lang="lt-LT" sz="1000" u="none" strike="noStrike">
                          <a:effectLst/>
                        </a:rPr>
                        <a:t>1</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l" fontAlgn="t"/>
                      <a:r>
                        <a:rPr lang="lt-LT" sz="1000" u="none" strike="noStrike">
                          <a:effectLst/>
                        </a:rPr>
                        <a:t> </a:t>
                      </a:r>
                      <a:endParaRPr lang="lt-LT" sz="1000" b="0" i="0" u="none" strike="noStrike">
                        <a:solidFill>
                          <a:srgbClr val="000000"/>
                        </a:solidFill>
                        <a:effectLst/>
                        <a:latin typeface="Calibri" panose="020F0502020204030204" pitchFamily="34" charset="0"/>
                      </a:endParaRPr>
                    </a:p>
                  </a:txBody>
                  <a:tcPr marL="6989" marR="6989" marT="6989" marB="0"/>
                </a:tc>
                <a:tc>
                  <a:txBody>
                    <a:bodyPr/>
                    <a:lstStyle/>
                    <a:p>
                      <a:pPr algn="l" fontAlgn="t"/>
                      <a:r>
                        <a:rPr lang="lt-LT" sz="1000" u="none" strike="noStrike" dirty="0">
                          <a:effectLst/>
                        </a:rPr>
                        <a:t> </a:t>
                      </a:r>
                      <a:endParaRPr lang="lt-LT" sz="1000" b="0" i="0" u="none" strike="noStrike" dirty="0">
                        <a:solidFill>
                          <a:srgbClr val="000000"/>
                        </a:solidFill>
                        <a:effectLst/>
                        <a:latin typeface="Calibri" panose="020F0502020204030204" pitchFamily="34" charset="0"/>
                      </a:endParaRPr>
                    </a:p>
                  </a:txBody>
                  <a:tcPr marL="6989" marR="6989" marT="6989" marB="0"/>
                </a:tc>
                <a:extLst>
                  <a:ext uri="{0D108BD9-81ED-4DB2-BD59-A6C34878D82A}">
                    <a16:rowId xmlns:a16="http://schemas.microsoft.com/office/drawing/2014/main" val="3405591722"/>
                  </a:ext>
                </a:extLst>
              </a:tr>
            </a:tbl>
          </a:graphicData>
        </a:graphic>
      </p:graphicFrame>
      <p:graphicFrame>
        <p:nvGraphicFramePr>
          <p:cNvPr id="21" name="Turinio vietos rezervavimo ženklas 20">
            <a:extLst>
              <a:ext uri="{FF2B5EF4-FFF2-40B4-BE49-F238E27FC236}">
                <a16:creationId xmlns:a16="http://schemas.microsoft.com/office/drawing/2014/main" id="{662BD048-89BE-DE6C-F7C6-688605CFC17E}"/>
              </a:ext>
            </a:extLst>
          </p:cNvPr>
          <p:cNvGraphicFramePr>
            <a:graphicFrameLocks noGrp="1"/>
          </p:cNvGraphicFramePr>
          <p:nvPr>
            <p:ph sz="half" idx="4294967295"/>
            <p:extLst>
              <p:ext uri="{D42A27DB-BD31-4B8C-83A1-F6EECF244321}">
                <p14:modId xmlns:p14="http://schemas.microsoft.com/office/powerpoint/2010/main" val="2009244921"/>
              </p:ext>
            </p:extLst>
          </p:nvPr>
        </p:nvGraphicFramePr>
        <p:xfrm>
          <a:off x="4608513" y="1600200"/>
          <a:ext cx="40767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84547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a:t>Išorės vertinimo planavimas, vykdymas</a:t>
            </a:r>
            <a:br>
              <a:rPr lang="lt-LT" dirty="0"/>
            </a:br>
            <a:r>
              <a:rPr lang="lt-LT" dirty="0"/>
              <a:t>iki 2026 m.</a:t>
            </a:r>
            <a:endParaRPr lang="en-US" dirty="0"/>
          </a:p>
        </p:txBody>
      </p:sp>
      <p:graphicFrame>
        <p:nvGraphicFramePr>
          <p:cNvPr id="14" name="Turinio vietos rezervavimo ženklas 13">
            <a:extLst>
              <a:ext uri="{FF2B5EF4-FFF2-40B4-BE49-F238E27FC236}">
                <a16:creationId xmlns:a16="http://schemas.microsoft.com/office/drawing/2014/main" id="{5B3BC25A-E6FF-2E78-3BB7-9D3B5C6EB320}"/>
              </a:ext>
            </a:extLst>
          </p:cNvPr>
          <p:cNvGraphicFramePr>
            <a:graphicFrameLocks noGrp="1"/>
          </p:cNvGraphicFramePr>
          <p:nvPr>
            <p:ph sz="half" idx="2"/>
            <p:extLst>
              <p:ext uri="{D42A27DB-BD31-4B8C-83A1-F6EECF244321}">
                <p14:modId xmlns:p14="http://schemas.microsoft.com/office/powerpoint/2010/main" val="3374900239"/>
              </p:ext>
            </p:extLst>
          </p:nvPr>
        </p:nvGraphicFramePr>
        <p:xfrm>
          <a:off x="467544" y="1417638"/>
          <a:ext cx="7848874" cy="4120307"/>
        </p:xfrm>
        <a:graphic>
          <a:graphicData uri="http://schemas.openxmlformats.org/drawingml/2006/table">
            <a:tbl>
              <a:tblPr>
                <a:tableStyleId>{5C22544A-7EE6-4342-B048-85BDC9FD1C3A}</a:tableStyleId>
              </a:tblPr>
              <a:tblGrid>
                <a:gridCol w="502446">
                  <a:extLst>
                    <a:ext uri="{9D8B030D-6E8A-4147-A177-3AD203B41FA5}">
                      <a16:colId xmlns:a16="http://schemas.microsoft.com/office/drawing/2014/main" val="3265918136"/>
                    </a:ext>
                  </a:extLst>
                </a:gridCol>
                <a:gridCol w="2553266">
                  <a:extLst>
                    <a:ext uri="{9D8B030D-6E8A-4147-A177-3AD203B41FA5}">
                      <a16:colId xmlns:a16="http://schemas.microsoft.com/office/drawing/2014/main" val="299743469"/>
                    </a:ext>
                  </a:extLst>
                </a:gridCol>
                <a:gridCol w="512790">
                  <a:extLst>
                    <a:ext uri="{9D8B030D-6E8A-4147-A177-3AD203B41FA5}">
                      <a16:colId xmlns:a16="http://schemas.microsoft.com/office/drawing/2014/main" val="632501622"/>
                    </a:ext>
                  </a:extLst>
                </a:gridCol>
                <a:gridCol w="427325">
                  <a:extLst>
                    <a:ext uri="{9D8B030D-6E8A-4147-A177-3AD203B41FA5}">
                      <a16:colId xmlns:a16="http://schemas.microsoft.com/office/drawing/2014/main" val="2020230993"/>
                    </a:ext>
                  </a:extLst>
                </a:gridCol>
                <a:gridCol w="441570">
                  <a:extLst>
                    <a:ext uri="{9D8B030D-6E8A-4147-A177-3AD203B41FA5}">
                      <a16:colId xmlns:a16="http://schemas.microsoft.com/office/drawing/2014/main" val="2054524843"/>
                    </a:ext>
                  </a:extLst>
                </a:gridCol>
                <a:gridCol w="455813">
                  <a:extLst>
                    <a:ext uri="{9D8B030D-6E8A-4147-A177-3AD203B41FA5}">
                      <a16:colId xmlns:a16="http://schemas.microsoft.com/office/drawing/2014/main" val="137412862"/>
                    </a:ext>
                  </a:extLst>
                </a:gridCol>
                <a:gridCol w="459375">
                  <a:extLst>
                    <a:ext uri="{9D8B030D-6E8A-4147-A177-3AD203B41FA5}">
                      <a16:colId xmlns:a16="http://schemas.microsoft.com/office/drawing/2014/main" val="3362227763"/>
                    </a:ext>
                  </a:extLst>
                </a:gridCol>
                <a:gridCol w="455813">
                  <a:extLst>
                    <a:ext uri="{9D8B030D-6E8A-4147-A177-3AD203B41FA5}">
                      <a16:colId xmlns:a16="http://schemas.microsoft.com/office/drawing/2014/main" val="3240725374"/>
                    </a:ext>
                  </a:extLst>
                </a:gridCol>
                <a:gridCol w="413080">
                  <a:extLst>
                    <a:ext uri="{9D8B030D-6E8A-4147-A177-3AD203B41FA5}">
                      <a16:colId xmlns:a16="http://schemas.microsoft.com/office/drawing/2014/main" val="3532045501"/>
                    </a:ext>
                  </a:extLst>
                </a:gridCol>
                <a:gridCol w="413080">
                  <a:extLst>
                    <a:ext uri="{9D8B030D-6E8A-4147-A177-3AD203B41FA5}">
                      <a16:colId xmlns:a16="http://schemas.microsoft.com/office/drawing/2014/main" val="3935466204"/>
                    </a:ext>
                  </a:extLst>
                </a:gridCol>
                <a:gridCol w="416642">
                  <a:extLst>
                    <a:ext uri="{9D8B030D-6E8A-4147-A177-3AD203B41FA5}">
                      <a16:colId xmlns:a16="http://schemas.microsoft.com/office/drawing/2014/main" val="3023643829"/>
                    </a:ext>
                  </a:extLst>
                </a:gridCol>
                <a:gridCol w="398837">
                  <a:extLst>
                    <a:ext uri="{9D8B030D-6E8A-4147-A177-3AD203B41FA5}">
                      <a16:colId xmlns:a16="http://schemas.microsoft.com/office/drawing/2014/main" val="4221781795"/>
                    </a:ext>
                  </a:extLst>
                </a:gridCol>
                <a:gridCol w="398837">
                  <a:extLst>
                    <a:ext uri="{9D8B030D-6E8A-4147-A177-3AD203B41FA5}">
                      <a16:colId xmlns:a16="http://schemas.microsoft.com/office/drawing/2014/main" val="3247731182"/>
                    </a:ext>
                  </a:extLst>
                </a:gridCol>
              </a:tblGrid>
              <a:tr h="341757">
                <a:tc rowSpan="2" gridSpan="2">
                  <a:txBody>
                    <a:bodyPr/>
                    <a:lstStyle/>
                    <a:p>
                      <a:pPr algn="ctr" rtl="0" fontAlgn="ctr"/>
                      <a:r>
                        <a:rPr lang="lt-LT" sz="1200" u="none" strike="noStrike" dirty="0">
                          <a:effectLst/>
                        </a:rPr>
                        <a:t>Išorės vertinimo metai/ išorės vertinimą planuojančios atlikusios įstaigos pavadinimas</a:t>
                      </a:r>
                      <a:endParaRPr lang="lt-LT" sz="1200" b="1" i="0" u="none" strike="noStrike" dirty="0">
                        <a:solidFill>
                          <a:srgbClr val="000000"/>
                        </a:solidFill>
                        <a:effectLst/>
                        <a:latin typeface="Calibri" panose="020F0502020204030204" pitchFamily="34" charset="0"/>
                      </a:endParaRPr>
                    </a:p>
                  </a:txBody>
                  <a:tcPr marL="5772" marR="5772" marT="5772" marB="0" anchor="ctr"/>
                </a:tc>
                <a:tc rowSpan="2" hMerge="1">
                  <a:txBody>
                    <a:bodyPr/>
                    <a:lstStyle/>
                    <a:p>
                      <a:endParaRPr lang="lt-LT"/>
                    </a:p>
                  </a:txBody>
                  <a:tcPr/>
                </a:tc>
                <a:tc gridSpan="7">
                  <a:txBody>
                    <a:bodyPr/>
                    <a:lstStyle/>
                    <a:p>
                      <a:pPr algn="ctr" rtl="0" fontAlgn="t"/>
                      <a:r>
                        <a:rPr lang="lt-LT" sz="1200" u="none" strike="noStrike" dirty="0">
                          <a:effectLst/>
                        </a:rPr>
                        <a:t>Išorės vertinimo </a:t>
                      </a:r>
                      <a:r>
                        <a:rPr lang="lt-LT" sz="1200" i="1" u="none" strike="noStrike" dirty="0">
                          <a:effectLst/>
                        </a:rPr>
                        <a:t>planavimas</a:t>
                      </a:r>
                      <a:endParaRPr lang="lt-LT" sz="1200" b="1" i="1" u="none" strike="noStrike" dirty="0">
                        <a:solidFill>
                          <a:srgbClr val="000000"/>
                        </a:solidFill>
                        <a:effectLst/>
                        <a:latin typeface="Calibri" panose="020F0502020204030204" pitchFamily="34" charset="0"/>
                      </a:endParaRPr>
                    </a:p>
                  </a:txBody>
                  <a:tcPr marL="5772" marR="5772" marT="5772" marB="0">
                    <a:blipFill>
                      <a:blip r:embed="rId3"/>
                      <a:tile tx="0" ty="0" sx="100000" sy="100000" flip="none" algn="tl"/>
                    </a:blipFill>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gridSpan="4">
                  <a:txBody>
                    <a:bodyPr/>
                    <a:lstStyle/>
                    <a:p>
                      <a:pPr algn="ctr" rtl="0" fontAlgn="t"/>
                      <a:r>
                        <a:rPr lang="lt-LT" sz="1200" b="1" u="none" strike="noStrike" dirty="0">
                          <a:effectLst/>
                        </a:rPr>
                        <a:t>Atliktas išorės vertinimas</a:t>
                      </a:r>
                      <a:endParaRPr lang="lt-LT" sz="1200" b="1" i="0" u="none" strike="noStrike" dirty="0">
                        <a:solidFill>
                          <a:srgbClr val="000000"/>
                        </a:solidFill>
                        <a:effectLst/>
                        <a:latin typeface="Calibri" panose="020F0502020204030204" pitchFamily="34" charset="0"/>
                      </a:endParaRPr>
                    </a:p>
                  </a:txBody>
                  <a:tcPr marL="5772" marR="5772" marT="5772" marB="0">
                    <a:solidFill>
                      <a:srgbClr val="92D050"/>
                    </a:solidFill>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1310247063"/>
                  </a:ext>
                </a:extLst>
              </a:tr>
              <a:tr h="630936">
                <a:tc gridSpan="2" vMerge="1">
                  <a:txBody>
                    <a:bodyPr/>
                    <a:lstStyle/>
                    <a:p>
                      <a:endParaRPr lang="lt-LT"/>
                    </a:p>
                  </a:txBody>
                  <a:tcPr/>
                </a:tc>
                <a:tc hMerge="1" vMerge="1">
                  <a:txBody>
                    <a:bodyPr/>
                    <a:lstStyle/>
                    <a:p>
                      <a:endParaRPr lang="lt-LT"/>
                    </a:p>
                  </a:txBody>
                  <a:tcPr/>
                </a:tc>
                <a:tc>
                  <a:txBody>
                    <a:bodyPr/>
                    <a:lstStyle/>
                    <a:p>
                      <a:pPr algn="l" rtl="0" fontAlgn="ctr"/>
                      <a:r>
                        <a:rPr lang="lt-LT" sz="1200" u="none" strike="noStrike" dirty="0">
                          <a:effectLst/>
                        </a:rPr>
                        <a:t>2020</a:t>
                      </a:r>
                      <a:endParaRPr lang="lt-LT" sz="1200" b="1" i="0" u="none" strike="noStrike" dirty="0">
                        <a:solidFill>
                          <a:srgbClr val="0070C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algn="l" rtl="0" fontAlgn="ctr"/>
                      <a:r>
                        <a:rPr lang="lt-LT" sz="1200" u="none" strike="noStrike" dirty="0">
                          <a:effectLst/>
                        </a:rPr>
                        <a:t>2021</a:t>
                      </a:r>
                      <a:endParaRPr lang="lt-LT" sz="1200" b="1" i="0" u="none" strike="noStrike" dirty="0">
                        <a:solidFill>
                          <a:srgbClr val="0070C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algn="l" rtl="0" fontAlgn="ctr"/>
                      <a:r>
                        <a:rPr lang="lt-LT" sz="1200" u="none" strike="noStrike" dirty="0">
                          <a:effectLst/>
                        </a:rPr>
                        <a:t>2022</a:t>
                      </a:r>
                      <a:endParaRPr lang="lt-LT" sz="1200" b="1" i="0" u="none" strike="noStrike" dirty="0">
                        <a:solidFill>
                          <a:srgbClr val="0070C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algn="l" rtl="0" fontAlgn="ctr"/>
                      <a:r>
                        <a:rPr lang="lt-LT" sz="1200" u="none" strike="noStrike" dirty="0">
                          <a:effectLst/>
                        </a:rPr>
                        <a:t>2023</a:t>
                      </a:r>
                      <a:endParaRPr lang="lt-LT" sz="1200" b="1" i="0" u="none" strike="noStrike" dirty="0">
                        <a:solidFill>
                          <a:srgbClr val="0070C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algn="l" rtl="0" fontAlgn="ctr"/>
                      <a:r>
                        <a:rPr lang="lt-LT" sz="1200" u="none" strike="noStrike" dirty="0">
                          <a:effectLst/>
                        </a:rPr>
                        <a:t>2024</a:t>
                      </a:r>
                      <a:endParaRPr lang="lt-LT" sz="1200" b="1" i="0" u="none" strike="noStrike" dirty="0">
                        <a:solidFill>
                          <a:srgbClr val="0070C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algn="l" rtl="0" fontAlgn="ctr"/>
                      <a:r>
                        <a:rPr lang="lt-LT" sz="1200" u="none" strike="noStrike">
                          <a:effectLst/>
                        </a:rPr>
                        <a:t>2025</a:t>
                      </a:r>
                      <a:endParaRPr lang="lt-LT" sz="1200" b="1" i="0" u="none" strike="noStrike">
                        <a:solidFill>
                          <a:srgbClr val="0070C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algn="l" rtl="0" fontAlgn="ctr"/>
                      <a:r>
                        <a:rPr lang="lt-LT" sz="1200" u="none" strike="noStrike">
                          <a:effectLst/>
                        </a:rPr>
                        <a:t>2026</a:t>
                      </a:r>
                      <a:endParaRPr lang="lt-LT" sz="1200" b="1" i="0" u="none" strike="noStrike">
                        <a:solidFill>
                          <a:srgbClr val="0070C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algn="l" rtl="0" fontAlgn="ctr"/>
                      <a:r>
                        <a:rPr lang="lt-LT" sz="1200" u="none" strike="noStrike">
                          <a:effectLst/>
                        </a:rPr>
                        <a:t>2020</a:t>
                      </a:r>
                      <a:endParaRPr lang="lt-LT" sz="1200" b="1" i="0" u="none" strike="noStrike">
                        <a:solidFill>
                          <a:srgbClr val="00A84C"/>
                        </a:solidFill>
                        <a:effectLst/>
                        <a:latin typeface="Calibri" panose="020F0502020204030204" pitchFamily="34" charset="0"/>
                      </a:endParaRPr>
                    </a:p>
                  </a:txBody>
                  <a:tcPr marL="5772" marR="5772" marT="5772" marB="0" anchor="ctr">
                    <a:solidFill>
                      <a:srgbClr val="92D050"/>
                    </a:solidFill>
                  </a:tcPr>
                </a:tc>
                <a:tc>
                  <a:txBody>
                    <a:bodyPr/>
                    <a:lstStyle/>
                    <a:p>
                      <a:pPr algn="l" rtl="0" fontAlgn="ctr"/>
                      <a:r>
                        <a:rPr lang="lt-LT" sz="1200" u="none" strike="noStrike" dirty="0">
                          <a:effectLst/>
                        </a:rPr>
                        <a:t>2021</a:t>
                      </a:r>
                      <a:endParaRPr lang="lt-LT" sz="1200" b="1" i="0" u="none" strike="noStrike" dirty="0">
                        <a:solidFill>
                          <a:srgbClr val="00A84C"/>
                        </a:solidFill>
                        <a:effectLst/>
                        <a:latin typeface="Calibri" panose="020F0502020204030204" pitchFamily="34" charset="0"/>
                      </a:endParaRPr>
                    </a:p>
                  </a:txBody>
                  <a:tcPr marL="5772" marR="5772" marT="5772" marB="0" anchor="ctr">
                    <a:solidFill>
                      <a:srgbClr val="92D050"/>
                    </a:solidFill>
                  </a:tcPr>
                </a:tc>
                <a:tc>
                  <a:txBody>
                    <a:bodyPr/>
                    <a:lstStyle/>
                    <a:p>
                      <a:pPr algn="l" rtl="0" fontAlgn="ctr"/>
                      <a:r>
                        <a:rPr lang="lt-LT" sz="1200" u="none" strike="noStrike" dirty="0">
                          <a:effectLst/>
                        </a:rPr>
                        <a:t>2022</a:t>
                      </a:r>
                      <a:endParaRPr lang="lt-LT" sz="1200" b="1" i="0" u="none" strike="noStrike" dirty="0">
                        <a:solidFill>
                          <a:srgbClr val="00A84C"/>
                        </a:solidFill>
                        <a:effectLst/>
                        <a:latin typeface="Calibri" panose="020F0502020204030204" pitchFamily="34" charset="0"/>
                      </a:endParaRPr>
                    </a:p>
                  </a:txBody>
                  <a:tcPr marL="5772" marR="5772" marT="5772" marB="0" anchor="ctr">
                    <a:solidFill>
                      <a:srgbClr val="92D050"/>
                    </a:solidFill>
                  </a:tcPr>
                </a:tc>
                <a:tc>
                  <a:txBody>
                    <a:bodyPr/>
                    <a:lstStyle/>
                    <a:p>
                      <a:pPr algn="l" rtl="0" fontAlgn="ctr"/>
                      <a:r>
                        <a:rPr lang="lt-LT" sz="1200" u="none" strike="noStrike" dirty="0">
                          <a:effectLst/>
                        </a:rPr>
                        <a:t>2023</a:t>
                      </a:r>
                      <a:endParaRPr lang="lt-LT" sz="1200" b="1" i="0" u="none" strike="noStrike" dirty="0">
                        <a:solidFill>
                          <a:srgbClr val="00A84C"/>
                        </a:solidFill>
                        <a:effectLst/>
                        <a:latin typeface="Calibri" panose="020F0502020204030204" pitchFamily="34" charset="0"/>
                      </a:endParaRPr>
                    </a:p>
                  </a:txBody>
                  <a:tcPr marL="5772" marR="5772" marT="5772" marB="0" anchor="ctr">
                    <a:solidFill>
                      <a:srgbClr val="92D050"/>
                    </a:solidFill>
                  </a:tcPr>
                </a:tc>
                <a:extLst>
                  <a:ext uri="{0D108BD9-81ED-4DB2-BD59-A6C34878D82A}">
                    <a16:rowId xmlns:a16="http://schemas.microsoft.com/office/drawing/2014/main" val="1558803501"/>
                  </a:ext>
                </a:extLst>
              </a:tr>
              <a:tr h="385573">
                <a:tc>
                  <a:txBody>
                    <a:bodyPr/>
                    <a:lstStyle/>
                    <a:p>
                      <a:pPr algn="ctr" rtl="0" fontAlgn="t"/>
                      <a:r>
                        <a:rPr lang="lt-LT" sz="1100" u="none" strike="noStrike" dirty="0">
                          <a:effectLst/>
                        </a:rPr>
                        <a:t>1.</a:t>
                      </a:r>
                      <a:endParaRPr lang="lt-LT" sz="1100" b="0" i="0" u="none" strike="noStrike" dirty="0">
                        <a:solidFill>
                          <a:srgbClr val="000000"/>
                        </a:solidFill>
                        <a:effectLst/>
                        <a:latin typeface="Calibri" panose="020F0502020204030204" pitchFamily="34" charset="0"/>
                      </a:endParaRPr>
                    </a:p>
                  </a:txBody>
                  <a:tcPr marL="5772" marR="5772" marT="5772" marB="0"/>
                </a:tc>
                <a:tc>
                  <a:txBody>
                    <a:bodyPr/>
                    <a:lstStyle/>
                    <a:p>
                      <a:pPr algn="l" rtl="0" fontAlgn="t"/>
                      <a:r>
                        <a:rPr lang="lt-LT" sz="1200" u="none" strike="noStrike">
                          <a:effectLst/>
                        </a:rPr>
                        <a:t>Pandėlio universalus daugiafunkcis centras</a:t>
                      </a:r>
                      <a:endParaRPr lang="lt-LT" sz="1200" b="0" i="0" u="none" strike="noStrike">
                        <a:solidFill>
                          <a:srgbClr val="000000"/>
                        </a:solidFill>
                        <a:effectLst/>
                        <a:latin typeface="Calibri" panose="020F0502020204030204" pitchFamily="34" charset="0"/>
                      </a:endParaRPr>
                    </a:p>
                  </a:txBody>
                  <a:tcPr marL="5772" marR="5772" marT="5772" marB="0"/>
                </a:tc>
                <a:tc>
                  <a:txBody>
                    <a:bodyPr/>
                    <a:lstStyle/>
                    <a:p>
                      <a:pPr algn="l" rtl="0" fontAlgn="t"/>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t"/>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t"/>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t"/>
                      <a:r>
                        <a:rPr lang="lt-LT" sz="1200" u="none" strike="noStrike" dirty="0">
                          <a:effectLst/>
                        </a:rPr>
                        <a:t> </a:t>
                      </a:r>
                      <a:endParaRPr lang="lt-LT" sz="1200" b="0" i="0" u="none" strike="noStrike" dirty="0">
                        <a:solidFill>
                          <a:srgbClr val="FF0000"/>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t"/>
                      <a:r>
                        <a:rPr lang="lt-LT" sz="1200" u="none" strike="noStrike" dirty="0">
                          <a:effectLst/>
                        </a:rPr>
                        <a:t> </a:t>
                      </a:r>
                      <a:endParaRPr lang="lt-LT" sz="1200" b="0" i="0" u="none" strike="noStrike" dirty="0">
                        <a:solidFill>
                          <a:srgbClr val="FF0000"/>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t"/>
                      <a:r>
                        <a:rPr lang="lt-LT" sz="1200" u="none" strike="noStrike" dirty="0">
                          <a:effectLst/>
                        </a:rPr>
                        <a:t> </a:t>
                      </a:r>
                      <a:endParaRPr lang="lt-LT" sz="1200" b="0" i="0" u="none" strike="noStrike" dirty="0">
                        <a:solidFill>
                          <a:srgbClr val="FF0000"/>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t"/>
                      <a:r>
                        <a:rPr lang="lt-LT" sz="1200" u="none" strike="noStrike">
                          <a:effectLst/>
                        </a:rPr>
                        <a:t> </a:t>
                      </a:r>
                      <a:endParaRPr lang="lt-LT" sz="1200" b="0" i="0" u="none" strike="noStrike">
                        <a:solidFill>
                          <a:srgbClr val="FF0000"/>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marL="171450" indent="-171450" algn="ctr" rtl="0" fontAlgn="t">
                        <a:buFont typeface="Wingdings" panose="05000000000000000000" pitchFamily="2" charset="2"/>
                        <a:buChar char="Ø"/>
                      </a:pPr>
                      <a:r>
                        <a:rPr lang="lt-LT" sz="1200" b="0" i="0" u="none" strike="noStrike" dirty="0">
                          <a:solidFill>
                            <a:schemeClr val="tx1"/>
                          </a:solidFill>
                          <a:effectLst/>
                          <a:latin typeface="Calibri" panose="020F0502020204030204" pitchFamily="34" charset="0"/>
                          <a:sym typeface="Wingdings" panose="05000000000000000000" pitchFamily="2" charset="2"/>
                        </a:rPr>
                        <a:t></a:t>
                      </a:r>
                      <a:endParaRPr lang="lt-LT" sz="1200" b="0" i="0" u="none" strike="noStrike" dirty="0">
                        <a:solidFill>
                          <a:schemeClr val="tx1"/>
                        </a:solidFill>
                        <a:effectLst/>
                        <a:latin typeface="Calibri" panose="020F0502020204030204" pitchFamily="34" charset="0"/>
                      </a:endParaRPr>
                    </a:p>
                  </a:txBody>
                  <a:tcPr marL="5772" marR="5772" marT="5772" marB="0">
                    <a:solidFill>
                      <a:srgbClr val="92D050"/>
                    </a:solidFill>
                  </a:tcPr>
                </a:tc>
                <a:tc>
                  <a:txBody>
                    <a:bodyPr/>
                    <a:lstStyle/>
                    <a:p>
                      <a:pPr algn="ctr" rtl="0" fontAlgn="t"/>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5772" marR="5772" marT="5772" marB="0">
                    <a:solidFill>
                      <a:srgbClr val="92D050"/>
                    </a:solidFill>
                  </a:tcPr>
                </a:tc>
                <a:tc>
                  <a:txBody>
                    <a:bodyPr/>
                    <a:lstStyle/>
                    <a:p>
                      <a:pPr algn="ctr" rtl="0" fontAlgn="t"/>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5772" marR="5772" marT="5772" marB="0">
                    <a:solidFill>
                      <a:srgbClr val="92D050"/>
                    </a:solidFill>
                  </a:tcPr>
                </a:tc>
                <a:tc>
                  <a:txBody>
                    <a:bodyPr/>
                    <a:lstStyle/>
                    <a:p>
                      <a:pPr algn="ctr" rtl="0" fontAlgn="t"/>
                      <a:r>
                        <a:rPr lang="lt-LT" sz="1200" u="none" strike="noStrike">
                          <a:effectLst/>
                        </a:rPr>
                        <a:t> </a:t>
                      </a:r>
                      <a:endParaRPr lang="lt-LT" sz="1200" b="0" i="0" u="none" strike="noStrike">
                        <a:solidFill>
                          <a:srgbClr val="FF0000"/>
                        </a:solidFill>
                        <a:effectLst/>
                        <a:latin typeface="Calibri" panose="020F0502020204030204" pitchFamily="34" charset="0"/>
                      </a:endParaRPr>
                    </a:p>
                  </a:txBody>
                  <a:tcPr marL="5772" marR="5772" marT="5772" marB="0">
                    <a:solidFill>
                      <a:srgbClr val="92D050"/>
                    </a:solidFill>
                  </a:tcPr>
                </a:tc>
                <a:extLst>
                  <a:ext uri="{0D108BD9-81ED-4DB2-BD59-A6C34878D82A}">
                    <a16:rowId xmlns:a16="http://schemas.microsoft.com/office/drawing/2014/main" val="1419149077"/>
                  </a:ext>
                </a:extLst>
              </a:tr>
              <a:tr h="508254">
                <a:tc>
                  <a:txBody>
                    <a:bodyPr/>
                    <a:lstStyle/>
                    <a:p>
                      <a:pPr algn="ctr" rtl="0" fontAlgn="t"/>
                      <a:r>
                        <a:rPr lang="lt-LT" sz="1100" u="none" strike="noStrike" dirty="0">
                          <a:effectLst/>
                        </a:rPr>
                        <a:t>2.</a:t>
                      </a:r>
                      <a:endParaRPr lang="lt-LT" sz="1100" b="0" i="0" u="none" strike="noStrike" dirty="0">
                        <a:solidFill>
                          <a:srgbClr val="000000"/>
                        </a:solidFill>
                        <a:effectLst/>
                        <a:latin typeface="Calibri" panose="020F0502020204030204" pitchFamily="34" charset="0"/>
                      </a:endParaRPr>
                    </a:p>
                  </a:txBody>
                  <a:tcPr marL="5772" marR="5772" marT="5772" marB="0"/>
                </a:tc>
                <a:tc>
                  <a:txBody>
                    <a:bodyPr/>
                    <a:lstStyle/>
                    <a:p>
                      <a:pPr algn="l" rtl="0" fontAlgn="t"/>
                      <a:r>
                        <a:rPr lang="lt-LT" sz="1200" u="none" strike="noStrike">
                          <a:effectLst/>
                        </a:rPr>
                        <a:t>Rokiškio r. Kamajų Antano Strazdo gimnazijos Neformaliojo švietimo skyrius</a:t>
                      </a:r>
                      <a:endParaRPr lang="lt-LT" sz="1200" b="0" i="0" u="none" strike="noStrike">
                        <a:solidFill>
                          <a:srgbClr val="000000"/>
                        </a:solidFill>
                        <a:effectLst/>
                        <a:latin typeface="Calibri" panose="020F0502020204030204" pitchFamily="34" charset="0"/>
                      </a:endParaRPr>
                    </a:p>
                  </a:txBody>
                  <a:tcPr marL="5772" marR="5772" marT="5772" marB="0"/>
                </a:tc>
                <a:tc>
                  <a:txBody>
                    <a:bodyPr/>
                    <a:lstStyle/>
                    <a:p>
                      <a:pPr algn="l" rtl="0" fontAlgn="t"/>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ctr"/>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algn="ctr" rtl="0" fontAlgn="ctr"/>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algn="ctr" rtl="0" fontAlgn="ctr"/>
                      <a:r>
                        <a:rPr lang="lt-LT" sz="1200" u="none" strike="noStrike" dirty="0">
                          <a:effectLst/>
                        </a:rPr>
                        <a:t> </a:t>
                      </a:r>
                      <a:endParaRPr lang="lt-LT" sz="1200" b="0" i="0" u="none" strike="noStrike" dirty="0">
                        <a:solidFill>
                          <a:srgbClr val="FF000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marL="171450" marR="0" lvl="0" indent="-171450" algn="ctr" defTabSz="914400" rtl="0" eaLnBrk="1" fontAlgn="ctr" latinLnBrk="0" hangingPunct="1">
                        <a:lnSpc>
                          <a:spcPct val="100000"/>
                        </a:lnSpc>
                        <a:spcBef>
                          <a:spcPts val="0"/>
                        </a:spcBef>
                        <a:spcAft>
                          <a:spcPts val="0"/>
                        </a:spcAft>
                        <a:buClrTx/>
                        <a:buSzTx/>
                        <a:buFont typeface="Wingdings" panose="05000000000000000000" pitchFamily="2" charset="2"/>
                        <a:buChar char="Ø"/>
                        <a:tabLst/>
                        <a:defRPr/>
                      </a:pPr>
                      <a:r>
                        <a:rPr lang="lt-LT" sz="1200" u="none" strike="noStrike" dirty="0">
                          <a:effectLst/>
                        </a:rPr>
                        <a:t> </a:t>
                      </a:r>
                      <a:endParaRPr lang="lt-LT" sz="1200" b="0" i="0" u="none" strike="noStrike" dirty="0">
                        <a:solidFill>
                          <a:srgbClr val="2F75B5"/>
                        </a:solidFill>
                        <a:effectLst/>
                        <a:latin typeface="Wingdings" panose="05000000000000000000" pitchFamily="2" charset="2"/>
                      </a:endParaRPr>
                    </a:p>
                    <a:p>
                      <a:pPr marL="171450" indent="-171450" algn="ctr" rtl="0" fontAlgn="ctr">
                        <a:buFont typeface="Wingdings" panose="05000000000000000000" pitchFamily="2" charset="2"/>
                        <a:buChar char="Ø"/>
                      </a:pPr>
                      <a:endParaRPr lang="lt-LT" sz="1200" b="1" i="0" u="none" strike="noStrike" dirty="0">
                        <a:pattFill prst="wdUpDiag">
                          <a:fgClr>
                            <a:schemeClr val="accent1">
                              <a:tint val="20000"/>
                            </a:schemeClr>
                          </a:fgClr>
                          <a:bgClr>
                            <a:schemeClr val="accent5">
                              <a:lumMod val="60000"/>
                              <a:lumOff val="40000"/>
                            </a:schemeClr>
                          </a:bgClr>
                        </a:pattFill>
                        <a:effectLst/>
                        <a:latin typeface="Wingdings" panose="05000000000000000000" pitchFamily="2" charset="2"/>
                      </a:endParaRPr>
                    </a:p>
                  </a:txBody>
                  <a:tcPr marL="5772" marR="5772" marT="5772" marB="0" anchor="ctr">
                    <a:blipFill>
                      <a:blip r:embed="rId3"/>
                      <a:tile tx="0" ty="0" sx="100000" sy="100000" flip="none" algn="tl"/>
                    </a:blipFill>
                  </a:tcPr>
                </a:tc>
                <a:tc>
                  <a:txBody>
                    <a:bodyPr/>
                    <a:lstStyle/>
                    <a:p>
                      <a:pPr algn="ctr" rtl="0" fontAlgn="ctr"/>
                      <a:r>
                        <a:rPr lang="lt-LT" sz="1200" u="none" strike="noStrike" dirty="0">
                          <a:effectLst/>
                        </a:rPr>
                        <a:t> </a:t>
                      </a:r>
                      <a:endParaRPr lang="lt-LT" sz="1200" b="0" i="0" u="none" strike="noStrike" dirty="0">
                        <a:solidFill>
                          <a:srgbClr val="FF000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algn="ctr" rtl="0" fontAlgn="ctr"/>
                      <a:r>
                        <a:rPr lang="lt-LT" sz="1200" u="none" strike="noStrike" dirty="0">
                          <a:effectLst/>
                        </a:rPr>
                        <a:t> </a:t>
                      </a:r>
                      <a:endParaRPr lang="lt-LT" sz="1200" b="0" i="0" u="none" strike="noStrike" dirty="0">
                        <a:solidFill>
                          <a:srgbClr val="FF000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algn="ctr" rtl="0" fontAlgn="t"/>
                      <a:r>
                        <a:rPr lang="lt-LT" sz="1200" u="none" strike="noStrike">
                          <a:effectLst/>
                        </a:rPr>
                        <a:t> </a:t>
                      </a:r>
                      <a:endParaRPr lang="lt-LT" sz="1200" b="0" i="0" u="none" strike="noStrike">
                        <a:solidFill>
                          <a:srgbClr val="FF0000"/>
                        </a:solidFill>
                        <a:effectLst/>
                        <a:latin typeface="Calibri" panose="020F0502020204030204" pitchFamily="34" charset="0"/>
                      </a:endParaRPr>
                    </a:p>
                  </a:txBody>
                  <a:tcPr marL="5772" marR="5772" marT="5772" marB="0">
                    <a:solidFill>
                      <a:srgbClr val="92D050"/>
                    </a:solidFill>
                  </a:tcPr>
                </a:tc>
                <a:tc>
                  <a:txBody>
                    <a:bodyPr/>
                    <a:lstStyle/>
                    <a:p>
                      <a:pPr algn="ctr" rtl="0" fontAlgn="t"/>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5772" marR="5772" marT="5772" marB="0">
                    <a:solidFill>
                      <a:srgbClr val="92D050"/>
                    </a:solidFill>
                  </a:tcPr>
                </a:tc>
                <a:tc>
                  <a:txBody>
                    <a:bodyPr/>
                    <a:lstStyle/>
                    <a:p>
                      <a:pPr algn="ctr" rtl="0" fontAlgn="t"/>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5772" marR="5772" marT="5772" marB="0">
                    <a:solidFill>
                      <a:srgbClr val="92D050"/>
                    </a:solidFill>
                  </a:tcPr>
                </a:tc>
                <a:tc>
                  <a:txBody>
                    <a:bodyPr/>
                    <a:lstStyle/>
                    <a:p>
                      <a:pPr algn="ctr" rtl="0" fontAlgn="t"/>
                      <a:r>
                        <a:rPr lang="lt-LT" sz="1200" u="none" strike="noStrike" dirty="0">
                          <a:effectLst/>
                        </a:rPr>
                        <a:t> </a:t>
                      </a:r>
                      <a:endParaRPr lang="lt-LT" sz="1200" b="0" i="0" u="none" strike="noStrike" dirty="0">
                        <a:solidFill>
                          <a:srgbClr val="FF0000"/>
                        </a:solidFill>
                        <a:effectLst/>
                        <a:latin typeface="Calibri" panose="020F0502020204030204" pitchFamily="34" charset="0"/>
                      </a:endParaRPr>
                    </a:p>
                  </a:txBody>
                  <a:tcPr marL="5772" marR="5772" marT="5772" marB="0">
                    <a:solidFill>
                      <a:srgbClr val="92D050"/>
                    </a:solidFill>
                  </a:tcPr>
                </a:tc>
                <a:extLst>
                  <a:ext uri="{0D108BD9-81ED-4DB2-BD59-A6C34878D82A}">
                    <a16:rowId xmlns:a16="http://schemas.microsoft.com/office/drawing/2014/main" val="3883671469"/>
                  </a:ext>
                </a:extLst>
              </a:tr>
              <a:tr h="411862">
                <a:tc>
                  <a:txBody>
                    <a:bodyPr/>
                    <a:lstStyle/>
                    <a:p>
                      <a:pPr algn="ctr" rtl="0" fontAlgn="t"/>
                      <a:r>
                        <a:rPr lang="lt-LT" sz="1100" u="none" strike="noStrike" dirty="0">
                          <a:effectLst/>
                        </a:rPr>
                        <a:t>3.</a:t>
                      </a:r>
                      <a:endParaRPr lang="lt-LT" sz="1100" b="0" i="0" u="none" strike="noStrike" dirty="0">
                        <a:solidFill>
                          <a:srgbClr val="000000"/>
                        </a:solidFill>
                        <a:effectLst/>
                        <a:latin typeface="Calibri" panose="020F0502020204030204" pitchFamily="34" charset="0"/>
                      </a:endParaRPr>
                    </a:p>
                  </a:txBody>
                  <a:tcPr marL="5772" marR="5772" marT="5772" marB="0"/>
                </a:tc>
                <a:tc>
                  <a:txBody>
                    <a:bodyPr/>
                    <a:lstStyle/>
                    <a:p>
                      <a:pPr algn="l" rtl="0" fontAlgn="t"/>
                      <a:r>
                        <a:rPr lang="lt-LT" sz="1200" u="none" strike="noStrike">
                          <a:effectLst/>
                        </a:rPr>
                        <a:t>Rokiškio Rudolfo Lymano muzikos mokykla</a:t>
                      </a:r>
                      <a:endParaRPr lang="lt-LT" sz="1200" b="0" i="0" u="none" strike="noStrike">
                        <a:solidFill>
                          <a:srgbClr val="000000"/>
                        </a:solidFill>
                        <a:effectLst/>
                        <a:latin typeface="Calibri" panose="020F0502020204030204" pitchFamily="34" charset="0"/>
                      </a:endParaRPr>
                    </a:p>
                  </a:txBody>
                  <a:tcPr marL="5772" marR="5772" marT="5772" marB="0"/>
                </a:tc>
                <a:tc>
                  <a:txBody>
                    <a:bodyPr/>
                    <a:lstStyle/>
                    <a:p>
                      <a:pPr algn="l" rtl="0" fontAlgn="t"/>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ctr"/>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algn="ctr" rtl="0" fontAlgn="ctr"/>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algn="ctr" rtl="0" fontAlgn="ctr"/>
                      <a:r>
                        <a:rPr lang="lt-LT" sz="1200" u="none" strike="noStrike">
                          <a:effectLst/>
                        </a:rPr>
                        <a:t> </a:t>
                      </a:r>
                      <a:endParaRPr lang="lt-LT" sz="1200" b="0" i="0" u="none" strike="noStrike">
                        <a:solidFill>
                          <a:srgbClr val="FF000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marL="171450" indent="-171450" algn="ctr" rtl="0" fontAlgn="ctr">
                        <a:buFont typeface="Wingdings" panose="05000000000000000000" pitchFamily="2" charset="2"/>
                        <a:buChar char="Ø"/>
                      </a:pPr>
                      <a:r>
                        <a:rPr lang="lt-LT" sz="1200" u="none" strike="noStrike" dirty="0">
                          <a:effectLst/>
                        </a:rPr>
                        <a:t> </a:t>
                      </a:r>
                      <a:endParaRPr lang="lt-LT" sz="1200" b="0" i="0" u="none" strike="noStrike" dirty="0">
                        <a:solidFill>
                          <a:srgbClr val="2F75B5"/>
                        </a:solidFill>
                        <a:effectLst/>
                        <a:latin typeface="Wingdings" panose="05000000000000000000" pitchFamily="2" charset="2"/>
                      </a:endParaRPr>
                    </a:p>
                  </a:txBody>
                  <a:tcPr marL="5772" marR="5772" marT="5772" marB="0" anchor="ctr">
                    <a:blipFill>
                      <a:blip r:embed="rId3"/>
                      <a:tile tx="0" ty="0" sx="100000" sy="100000" flip="none" algn="tl"/>
                    </a:blipFill>
                  </a:tcPr>
                </a:tc>
                <a:tc>
                  <a:txBody>
                    <a:bodyPr/>
                    <a:lstStyle/>
                    <a:p>
                      <a:pPr algn="ctr" rtl="0" fontAlgn="ctr"/>
                      <a:r>
                        <a:rPr lang="lt-LT" sz="1200" u="none" strike="noStrike" dirty="0">
                          <a:effectLst/>
                        </a:rPr>
                        <a:t> </a:t>
                      </a:r>
                      <a:endParaRPr lang="lt-LT" sz="1200" b="0" i="0" u="none" strike="noStrike" dirty="0">
                        <a:solidFill>
                          <a:srgbClr val="FF000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algn="ctr" rtl="0" fontAlgn="ctr"/>
                      <a:r>
                        <a:rPr lang="lt-LT" sz="1200" u="none" strike="noStrike" dirty="0">
                          <a:effectLst/>
                        </a:rPr>
                        <a:t> </a:t>
                      </a:r>
                      <a:endParaRPr lang="lt-LT" sz="1200" b="0" i="0" u="none" strike="noStrike" dirty="0">
                        <a:solidFill>
                          <a:srgbClr val="FF000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algn="ctr" rtl="0" fontAlgn="t"/>
                      <a:r>
                        <a:rPr lang="lt-LT" sz="1200" u="none" strike="noStrike" dirty="0">
                          <a:effectLst/>
                        </a:rPr>
                        <a:t> </a:t>
                      </a:r>
                      <a:endParaRPr lang="lt-LT" sz="1200" b="0" i="0" u="none" strike="noStrike" dirty="0">
                        <a:solidFill>
                          <a:srgbClr val="FF0000"/>
                        </a:solidFill>
                        <a:effectLst/>
                        <a:latin typeface="Calibri" panose="020F0502020204030204" pitchFamily="34" charset="0"/>
                      </a:endParaRPr>
                    </a:p>
                  </a:txBody>
                  <a:tcPr marL="5772" marR="5772" marT="5772" marB="0">
                    <a:solidFill>
                      <a:srgbClr val="92D050"/>
                    </a:solidFill>
                  </a:tcPr>
                </a:tc>
                <a:tc>
                  <a:txBody>
                    <a:bodyPr/>
                    <a:lstStyle/>
                    <a:p>
                      <a:pPr algn="ctr" rtl="0" fontAlgn="t"/>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solidFill>
                      <a:srgbClr val="92D050"/>
                    </a:solidFill>
                  </a:tcPr>
                </a:tc>
                <a:tc>
                  <a:txBody>
                    <a:bodyPr/>
                    <a:lstStyle/>
                    <a:p>
                      <a:pPr algn="ctr" rtl="0" fontAlgn="t"/>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5772" marR="5772" marT="5772" marB="0">
                    <a:solidFill>
                      <a:srgbClr val="92D050"/>
                    </a:solidFill>
                  </a:tcPr>
                </a:tc>
                <a:tc>
                  <a:txBody>
                    <a:bodyPr/>
                    <a:lstStyle/>
                    <a:p>
                      <a:pPr marL="171450" marR="0" lvl="0" indent="-171450" algn="ctr" defTabSz="914400" rtl="0" eaLnBrk="1" fontAlgn="t" latinLnBrk="0" hangingPunct="1">
                        <a:lnSpc>
                          <a:spcPct val="100000"/>
                        </a:lnSpc>
                        <a:spcBef>
                          <a:spcPts val="0"/>
                        </a:spcBef>
                        <a:spcAft>
                          <a:spcPts val="0"/>
                        </a:spcAft>
                        <a:buClrTx/>
                        <a:buSzTx/>
                        <a:buFont typeface="Wingdings" panose="05000000000000000000" pitchFamily="2" charset="2"/>
                        <a:buChar char="Ø"/>
                        <a:tabLst/>
                        <a:defRPr/>
                      </a:pPr>
                      <a:r>
                        <a:rPr lang="lt-LT" sz="1200" b="0" i="0" u="none" strike="noStrike" dirty="0">
                          <a:solidFill>
                            <a:schemeClr val="tx1"/>
                          </a:solidFill>
                          <a:effectLst/>
                          <a:latin typeface="Calibri" panose="020F0502020204030204" pitchFamily="34" charset="0"/>
                          <a:sym typeface="Wingdings" panose="05000000000000000000" pitchFamily="2" charset="2"/>
                        </a:rPr>
                        <a:t></a:t>
                      </a:r>
                      <a:endParaRPr lang="lt-LT" sz="1200" b="0" i="0" u="none" strike="noStrike" dirty="0">
                        <a:solidFill>
                          <a:schemeClr val="tx1"/>
                        </a:solidFill>
                        <a:effectLst/>
                        <a:latin typeface="Calibri" panose="020F0502020204030204" pitchFamily="34" charset="0"/>
                      </a:endParaRPr>
                    </a:p>
                  </a:txBody>
                  <a:tcPr marL="5772" marR="5772" marT="5772" marB="0">
                    <a:solidFill>
                      <a:srgbClr val="92D050"/>
                    </a:solidFill>
                  </a:tcPr>
                </a:tc>
                <a:extLst>
                  <a:ext uri="{0D108BD9-81ED-4DB2-BD59-A6C34878D82A}">
                    <a16:rowId xmlns:a16="http://schemas.microsoft.com/office/drawing/2014/main" val="4152477600"/>
                  </a:ext>
                </a:extLst>
              </a:tr>
              <a:tr h="332994">
                <a:tc>
                  <a:txBody>
                    <a:bodyPr/>
                    <a:lstStyle/>
                    <a:p>
                      <a:pPr algn="ctr" rtl="0" fontAlgn="t"/>
                      <a:r>
                        <a:rPr lang="lt-LT" sz="1100" u="none" strike="noStrike" dirty="0">
                          <a:effectLst/>
                        </a:rPr>
                        <a:t>4.</a:t>
                      </a:r>
                      <a:endParaRPr lang="lt-LT" sz="1100" b="0" i="0" u="none" strike="noStrike" dirty="0">
                        <a:solidFill>
                          <a:srgbClr val="000000"/>
                        </a:solidFill>
                        <a:effectLst/>
                        <a:latin typeface="Calibri" panose="020F0502020204030204" pitchFamily="34" charset="0"/>
                      </a:endParaRPr>
                    </a:p>
                  </a:txBody>
                  <a:tcPr marL="5772" marR="5772" marT="5772" marB="0"/>
                </a:tc>
                <a:tc>
                  <a:txBody>
                    <a:bodyPr/>
                    <a:lstStyle/>
                    <a:p>
                      <a:pPr algn="l" rtl="0" fontAlgn="t"/>
                      <a:r>
                        <a:rPr lang="lt-LT" sz="1200" u="none" strike="noStrike">
                          <a:effectLst/>
                        </a:rPr>
                        <a:t>Rokiškio r. Obelių gimnazijos Neformaliojo švietimo skyrius</a:t>
                      </a:r>
                      <a:endParaRPr lang="lt-LT" sz="1200" b="0" i="0" u="none" strike="noStrike">
                        <a:solidFill>
                          <a:srgbClr val="000000"/>
                        </a:solidFill>
                        <a:effectLst/>
                        <a:latin typeface="Calibri" panose="020F0502020204030204" pitchFamily="34" charset="0"/>
                      </a:endParaRPr>
                    </a:p>
                  </a:txBody>
                  <a:tcPr marL="5772" marR="5772" marT="5772" marB="0"/>
                </a:tc>
                <a:tc>
                  <a:txBody>
                    <a:bodyPr/>
                    <a:lstStyle/>
                    <a:p>
                      <a:pPr algn="l" rtl="0" fontAlgn="t"/>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t"/>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t"/>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marL="171450" indent="-171450" algn="ctr" rtl="0" fontAlgn="t">
                        <a:buFont typeface="Wingdings" panose="05000000000000000000" pitchFamily="2" charset="2"/>
                        <a:buChar char="Ø"/>
                      </a:pPr>
                      <a:r>
                        <a:rPr lang="lt-LT" sz="1200" u="none" strike="noStrike" dirty="0">
                          <a:effectLst/>
                        </a:rPr>
                        <a:t> </a:t>
                      </a:r>
                      <a:endParaRPr lang="lt-LT" sz="1200" b="0" i="0" u="none" strike="noStrike" dirty="0">
                        <a:solidFill>
                          <a:srgbClr val="2F75B5"/>
                        </a:solidFill>
                        <a:effectLst/>
                        <a:latin typeface="Wingdings" panose="05000000000000000000" pitchFamily="2" charset="2"/>
                      </a:endParaRPr>
                    </a:p>
                  </a:txBody>
                  <a:tcPr marL="5772" marR="5772" marT="5772" marB="0">
                    <a:blipFill>
                      <a:blip r:embed="rId3"/>
                      <a:tile tx="0" ty="0" sx="100000" sy="100000" flip="none" algn="tl"/>
                    </a:blipFill>
                  </a:tcPr>
                </a:tc>
                <a:tc>
                  <a:txBody>
                    <a:bodyPr/>
                    <a:lstStyle/>
                    <a:p>
                      <a:pPr algn="ctr" rtl="0" fontAlgn="t"/>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t"/>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t"/>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t"/>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5772" marR="5772" marT="5772" marB="0">
                    <a:solidFill>
                      <a:srgbClr val="92D050"/>
                    </a:solidFill>
                  </a:tcPr>
                </a:tc>
                <a:tc>
                  <a:txBody>
                    <a:bodyPr/>
                    <a:lstStyle/>
                    <a:p>
                      <a:pPr algn="ctr" rtl="0" fontAlgn="t"/>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5772" marR="5772" marT="5772" marB="0">
                    <a:solidFill>
                      <a:srgbClr val="92D050"/>
                    </a:solidFill>
                  </a:tcPr>
                </a:tc>
                <a:tc>
                  <a:txBody>
                    <a:bodyPr/>
                    <a:lstStyle/>
                    <a:p>
                      <a:pPr algn="ctr" rtl="0" fontAlgn="t"/>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5772" marR="5772" marT="5772" marB="0">
                    <a:solidFill>
                      <a:srgbClr val="92D050"/>
                    </a:solidFill>
                  </a:tcPr>
                </a:tc>
                <a:tc>
                  <a:txBody>
                    <a:bodyPr/>
                    <a:lstStyle/>
                    <a:p>
                      <a:pPr algn="ctr" rtl="0" fontAlgn="t"/>
                      <a:r>
                        <a:rPr lang="lt-LT" sz="1200" u="none" strike="noStrike" dirty="0">
                          <a:effectLst/>
                        </a:rPr>
                        <a:t> </a:t>
                      </a:r>
                      <a:endParaRPr lang="lt-LT" sz="1200" b="0" i="0" u="none" strike="noStrike" dirty="0">
                        <a:solidFill>
                          <a:srgbClr val="FF0000"/>
                        </a:solidFill>
                        <a:effectLst/>
                        <a:latin typeface="Calibri" panose="020F0502020204030204" pitchFamily="34" charset="0"/>
                      </a:endParaRPr>
                    </a:p>
                  </a:txBody>
                  <a:tcPr marL="5772" marR="5772" marT="5772" marB="0">
                    <a:solidFill>
                      <a:srgbClr val="92D050"/>
                    </a:solidFill>
                  </a:tcPr>
                </a:tc>
                <a:extLst>
                  <a:ext uri="{0D108BD9-81ED-4DB2-BD59-A6C34878D82A}">
                    <a16:rowId xmlns:a16="http://schemas.microsoft.com/office/drawing/2014/main" val="3361334032"/>
                  </a:ext>
                </a:extLst>
              </a:tr>
              <a:tr h="368046">
                <a:tc>
                  <a:txBody>
                    <a:bodyPr/>
                    <a:lstStyle/>
                    <a:p>
                      <a:pPr algn="ctr" rtl="0" fontAlgn="t"/>
                      <a:r>
                        <a:rPr lang="lt-LT" sz="1100" u="none" strike="noStrike" dirty="0">
                          <a:effectLst/>
                        </a:rPr>
                        <a:t>5.</a:t>
                      </a:r>
                      <a:endParaRPr lang="lt-LT" sz="1100" b="0" i="0" u="none" strike="noStrike" dirty="0">
                        <a:solidFill>
                          <a:srgbClr val="000000"/>
                        </a:solidFill>
                        <a:effectLst/>
                        <a:latin typeface="Calibri" panose="020F0502020204030204" pitchFamily="34" charset="0"/>
                      </a:endParaRPr>
                    </a:p>
                  </a:txBody>
                  <a:tcPr marL="5772" marR="5772" marT="5772" marB="0"/>
                </a:tc>
                <a:tc>
                  <a:txBody>
                    <a:bodyPr/>
                    <a:lstStyle/>
                    <a:p>
                      <a:pPr algn="l" rtl="0" fontAlgn="t"/>
                      <a:r>
                        <a:rPr lang="lt-LT" sz="1200" u="none" strike="noStrike">
                          <a:effectLst/>
                        </a:rPr>
                        <a:t>Rokiškio r. Juodupės gimnazijos neformaliojo švietimo skyrius</a:t>
                      </a:r>
                      <a:endParaRPr lang="lt-LT" sz="1200" b="0" i="0" u="none" strike="noStrike">
                        <a:solidFill>
                          <a:srgbClr val="000000"/>
                        </a:solidFill>
                        <a:effectLst/>
                        <a:latin typeface="Calibri" panose="020F0502020204030204" pitchFamily="34" charset="0"/>
                      </a:endParaRPr>
                    </a:p>
                  </a:txBody>
                  <a:tcPr marL="5772" marR="5772" marT="5772" marB="0"/>
                </a:tc>
                <a:tc>
                  <a:txBody>
                    <a:bodyPr/>
                    <a:lstStyle/>
                    <a:p>
                      <a:pPr algn="l" rtl="0" fontAlgn="t"/>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ctr"/>
                      <a:r>
                        <a:rPr lang="lt-LT" sz="1200" u="none" strike="noStrike">
                          <a:effectLst/>
                        </a:rPr>
                        <a:t> </a:t>
                      </a:r>
                      <a:endParaRPr lang="lt-LT" sz="1200" b="0" i="0" u="none" strike="noStrike">
                        <a:solidFill>
                          <a:srgbClr val="FF000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algn="ctr" rtl="0" fontAlgn="ctr"/>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algn="ctr" rtl="0" fontAlgn="ctr"/>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algn="ctr" rtl="0" fontAlgn="ctr"/>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marL="171450" indent="-171450" algn="ctr" rtl="0" fontAlgn="ctr">
                        <a:buFont typeface="Wingdings" panose="05000000000000000000" pitchFamily="2" charset="2"/>
                        <a:buChar char="Ø"/>
                      </a:pPr>
                      <a:r>
                        <a:rPr lang="lt-LT" sz="1200" u="none" strike="noStrike" dirty="0">
                          <a:effectLst/>
                        </a:rPr>
                        <a:t> </a:t>
                      </a:r>
                      <a:endParaRPr lang="lt-LT" sz="1200" b="0" i="0" u="none" strike="noStrike" dirty="0">
                        <a:solidFill>
                          <a:srgbClr val="2F75B5"/>
                        </a:solidFill>
                        <a:effectLst/>
                        <a:latin typeface="Wingdings" panose="05000000000000000000" pitchFamily="2" charset="2"/>
                      </a:endParaRPr>
                    </a:p>
                  </a:txBody>
                  <a:tcPr marL="5772" marR="5772" marT="5772" marB="0" anchor="ctr">
                    <a:blipFill>
                      <a:blip r:embed="rId3"/>
                      <a:tile tx="0" ty="0" sx="100000" sy="100000" flip="none" algn="tl"/>
                    </a:blipFill>
                  </a:tcPr>
                </a:tc>
                <a:tc>
                  <a:txBody>
                    <a:bodyPr/>
                    <a:lstStyle/>
                    <a:p>
                      <a:pPr algn="ctr" rtl="0" fontAlgn="ctr"/>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algn="ctr" rtl="0" fontAlgn="t"/>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5772" marR="5772" marT="5772" marB="0">
                    <a:solidFill>
                      <a:srgbClr val="92D050"/>
                    </a:solidFill>
                  </a:tcPr>
                </a:tc>
                <a:tc>
                  <a:txBody>
                    <a:bodyPr/>
                    <a:lstStyle/>
                    <a:p>
                      <a:pPr algn="ctr" rtl="0" fontAlgn="t"/>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5772" marR="5772" marT="5772" marB="0">
                    <a:solidFill>
                      <a:srgbClr val="92D050"/>
                    </a:solidFill>
                  </a:tcPr>
                </a:tc>
                <a:tc>
                  <a:txBody>
                    <a:bodyPr/>
                    <a:lstStyle/>
                    <a:p>
                      <a:pPr algn="ctr" rtl="0" fontAlgn="t"/>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5772" marR="5772" marT="5772" marB="0">
                    <a:solidFill>
                      <a:srgbClr val="92D050"/>
                    </a:solidFill>
                  </a:tcPr>
                </a:tc>
                <a:tc>
                  <a:txBody>
                    <a:bodyPr/>
                    <a:lstStyle/>
                    <a:p>
                      <a:pPr algn="ctr" rtl="0" fontAlgn="t"/>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5772" marR="5772" marT="5772" marB="0">
                    <a:solidFill>
                      <a:srgbClr val="92D050"/>
                    </a:solidFill>
                  </a:tcPr>
                </a:tc>
                <a:extLst>
                  <a:ext uri="{0D108BD9-81ED-4DB2-BD59-A6C34878D82A}">
                    <a16:rowId xmlns:a16="http://schemas.microsoft.com/office/drawing/2014/main" val="2893769579"/>
                  </a:ext>
                </a:extLst>
              </a:tr>
              <a:tr h="192786">
                <a:tc>
                  <a:txBody>
                    <a:bodyPr/>
                    <a:lstStyle/>
                    <a:p>
                      <a:pPr algn="ctr" rtl="0" fontAlgn="t"/>
                      <a:r>
                        <a:rPr lang="lt-LT" sz="1100" u="none" strike="noStrike" dirty="0">
                          <a:effectLst/>
                        </a:rPr>
                        <a:t>6.</a:t>
                      </a:r>
                      <a:endParaRPr lang="lt-LT" sz="1100" b="0" i="0" u="none" strike="noStrike" dirty="0">
                        <a:solidFill>
                          <a:srgbClr val="000000"/>
                        </a:solidFill>
                        <a:effectLst/>
                        <a:latin typeface="Calibri" panose="020F0502020204030204" pitchFamily="34" charset="0"/>
                      </a:endParaRPr>
                    </a:p>
                  </a:txBody>
                  <a:tcPr marL="5772" marR="5772" marT="5772" marB="0"/>
                </a:tc>
                <a:tc>
                  <a:txBody>
                    <a:bodyPr/>
                    <a:lstStyle/>
                    <a:p>
                      <a:pPr algn="l" rtl="0" fontAlgn="t"/>
                      <a:r>
                        <a:rPr lang="lt-LT" sz="1200" u="none" strike="noStrike">
                          <a:effectLst/>
                        </a:rPr>
                        <a:t>Rokiškio jaunimo centras</a:t>
                      </a:r>
                      <a:endParaRPr lang="lt-LT" sz="1200" b="0" i="0" u="none" strike="noStrike">
                        <a:solidFill>
                          <a:srgbClr val="000000"/>
                        </a:solidFill>
                        <a:effectLst/>
                        <a:latin typeface="Calibri" panose="020F0502020204030204" pitchFamily="34" charset="0"/>
                      </a:endParaRPr>
                    </a:p>
                  </a:txBody>
                  <a:tcPr marL="5772" marR="5772" marT="5772" marB="0"/>
                </a:tc>
                <a:tc>
                  <a:txBody>
                    <a:bodyPr/>
                    <a:lstStyle/>
                    <a:p>
                      <a:pPr algn="l" rtl="0" fontAlgn="t"/>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t"/>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t"/>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t"/>
                      <a:r>
                        <a:rPr lang="lt-LT" sz="1200" u="none" strike="noStrike">
                          <a:effectLst/>
                        </a:rPr>
                        <a:t> </a:t>
                      </a:r>
                      <a:endParaRPr lang="lt-LT" sz="1200" b="0" i="0" u="none" strike="noStrike">
                        <a:solidFill>
                          <a:srgbClr val="FF0000"/>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t"/>
                      <a:r>
                        <a:rPr lang="lt-LT" sz="1200" u="none" strike="noStrike">
                          <a:effectLst/>
                        </a:rPr>
                        <a:t> </a:t>
                      </a:r>
                      <a:endParaRPr lang="lt-LT" sz="1200" b="0" i="0" u="none" strike="noStrike">
                        <a:solidFill>
                          <a:srgbClr val="FF0000"/>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t"/>
                      <a:r>
                        <a:rPr lang="lt-LT" sz="1200" u="none" strike="noStrike" dirty="0">
                          <a:effectLst/>
                        </a:rPr>
                        <a:t> </a:t>
                      </a:r>
                      <a:endParaRPr lang="lt-LT" sz="1200" b="0" i="0" u="none" strike="noStrike" dirty="0">
                        <a:solidFill>
                          <a:srgbClr val="FF0000"/>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marL="171450" indent="-171450" algn="ctr" rtl="0" fontAlgn="t">
                        <a:buFont typeface="Wingdings" panose="05000000000000000000" pitchFamily="2" charset="2"/>
                        <a:buChar char="Ø"/>
                      </a:pPr>
                      <a:r>
                        <a:rPr lang="lt-LT" sz="1200" u="none" strike="noStrike" dirty="0">
                          <a:effectLst/>
                        </a:rPr>
                        <a:t> </a:t>
                      </a:r>
                      <a:endParaRPr lang="lt-LT" sz="1200" b="0" i="0" u="none" strike="noStrike" dirty="0">
                        <a:solidFill>
                          <a:srgbClr val="2F75B5"/>
                        </a:solidFill>
                        <a:effectLst/>
                        <a:latin typeface="Wingdings" panose="05000000000000000000" pitchFamily="2" charset="2"/>
                      </a:endParaRPr>
                    </a:p>
                  </a:txBody>
                  <a:tcPr marL="5772" marR="5772" marT="5772" marB="0">
                    <a:blipFill>
                      <a:blip r:embed="rId3"/>
                      <a:tile tx="0" ty="0" sx="100000" sy="100000" flip="none" algn="tl"/>
                    </a:blipFill>
                  </a:tcPr>
                </a:tc>
                <a:tc>
                  <a:txBody>
                    <a:bodyPr/>
                    <a:lstStyle/>
                    <a:p>
                      <a:pPr algn="ctr" rtl="0" fontAlgn="t"/>
                      <a:r>
                        <a:rPr lang="lt-LT" sz="1200" u="none" strike="noStrike">
                          <a:effectLst/>
                        </a:rPr>
                        <a:t> </a:t>
                      </a:r>
                      <a:endParaRPr lang="lt-LT" sz="1200" b="0" i="0" u="none" strike="noStrike">
                        <a:solidFill>
                          <a:srgbClr val="FF0000"/>
                        </a:solidFill>
                        <a:effectLst/>
                        <a:latin typeface="Calibri" panose="020F0502020204030204" pitchFamily="34" charset="0"/>
                      </a:endParaRPr>
                    </a:p>
                  </a:txBody>
                  <a:tcPr marL="5772" marR="5772" marT="5772" marB="0">
                    <a:solidFill>
                      <a:srgbClr val="92D050"/>
                    </a:solidFill>
                  </a:tcPr>
                </a:tc>
                <a:tc>
                  <a:txBody>
                    <a:bodyPr/>
                    <a:lstStyle/>
                    <a:p>
                      <a:pPr algn="ctr" rtl="0" fontAlgn="t"/>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solidFill>
                      <a:srgbClr val="92D050"/>
                    </a:solidFill>
                  </a:tcPr>
                </a:tc>
                <a:tc>
                  <a:txBody>
                    <a:bodyPr/>
                    <a:lstStyle/>
                    <a:p>
                      <a:pPr algn="ctr" rtl="0" fontAlgn="t"/>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5772" marR="5772" marT="5772" marB="0">
                    <a:solidFill>
                      <a:srgbClr val="92D050"/>
                    </a:solidFill>
                  </a:tcPr>
                </a:tc>
                <a:tc>
                  <a:txBody>
                    <a:bodyPr/>
                    <a:lstStyle/>
                    <a:p>
                      <a:pPr algn="ctr" rtl="0" fontAlgn="t"/>
                      <a:r>
                        <a:rPr lang="lt-LT" sz="1200" u="none" strike="noStrike" dirty="0">
                          <a:effectLst/>
                        </a:rPr>
                        <a:t> </a:t>
                      </a:r>
                      <a:endParaRPr lang="lt-LT" sz="1200" b="0" i="0" u="none" strike="noStrike" dirty="0">
                        <a:solidFill>
                          <a:srgbClr val="FF0000"/>
                        </a:solidFill>
                        <a:effectLst/>
                        <a:latin typeface="Calibri" panose="020F0502020204030204" pitchFamily="34" charset="0"/>
                      </a:endParaRPr>
                    </a:p>
                  </a:txBody>
                  <a:tcPr marL="5772" marR="5772" marT="5772" marB="0">
                    <a:solidFill>
                      <a:srgbClr val="92D050"/>
                    </a:solidFill>
                  </a:tcPr>
                </a:tc>
                <a:extLst>
                  <a:ext uri="{0D108BD9-81ED-4DB2-BD59-A6C34878D82A}">
                    <a16:rowId xmlns:a16="http://schemas.microsoft.com/office/drawing/2014/main" val="322219170"/>
                  </a:ext>
                </a:extLst>
              </a:tr>
              <a:tr h="368046">
                <a:tc>
                  <a:txBody>
                    <a:bodyPr/>
                    <a:lstStyle/>
                    <a:p>
                      <a:pPr algn="ctr" rtl="0" fontAlgn="t"/>
                      <a:r>
                        <a:rPr lang="lt-LT" sz="1100" u="none" strike="noStrike" dirty="0">
                          <a:effectLst/>
                        </a:rPr>
                        <a:t>7.</a:t>
                      </a:r>
                      <a:endParaRPr lang="lt-LT" sz="1100" b="0" i="0" u="none" strike="noStrike" dirty="0">
                        <a:solidFill>
                          <a:srgbClr val="000000"/>
                        </a:solidFill>
                        <a:effectLst/>
                        <a:latin typeface="Calibri" panose="020F0502020204030204" pitchFamily="34" charset="0"/>
                      </a:endParaRPr>
                    </a:p>
                  </a:txBody>
                  <a:tcPr marL="5772" marR="5772" marT="5772" marB="0"/>
                </a:tc>
                <a:tc>
                  <a:txBody>
                    <a:bodyPr/>
                    <a:lstStyle/>
                    <a:p>
                      <a:pPr algn="l" rtl="0" fontAlgn="t"/>
                      <a:r>
                        <a:rPr lang="lt-LT" sz="1200" u="none" strike="noStrike">
                          <a:effectLst/>
                        </a:rPr>
                        <a:t>Rokiškio rajono kūno kultūros ir sporto centras</a:t>
                      </a:r>
                      <a:endParaRPr lang="lt-LT" sz="1200" b="0" i="0" u="none" strike="noStrike">
                        <a:solidFill>
                          <a:srgbClr val="000000"/>
                        </a:solidFill>
                        <a:effectLst/>
                        <a:latin typeface="Calibri" panose="020F0502020204030204" pitchFamily="34" charset="0"/>
                      </a:endParaRPr>
                    </a:p>
                  </a:txBody>
                  <a:tcPr marL="5772" marR="5772" marT="5772" marB="0"/>
                </a:tc>
                <a:tc>
                  <a:txBody>
                    <a:bodyPr/>
                    <a:lstStyle/>
                    <a:p>
                      <a:pPr algn="l" rtl="0" fontAlgn="t"/>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ctr"/>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algn="ctr" rtl="0" fontAlgn="ctr"/>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algn="ctr" rtl="0" fontAlgn="ctr"/>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algn="ctr" rtl="0" fontAlgn="ctr"/>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nchor="ctr">
                    <a:blipFill>
                      <a:blip r:embed="rId3"/>
                      <a:tile tx="0" ty="0" sx="100000" sy="100000" flip="none" algn="tl"/>
                    </a:blipFill>
                  </a:tcPr>
                </a:tc>
                <a:tc>
                  <a:txBody>
                    <a:bodyPr/>
                    <a:lstStyle/>
                    <a:p>
                      <a:pPr marL="171450" indent="-171450" algn="ctr" rtl="0" fontAlgn="ctr">
                        <a:buFont typeface="Wingdings" panose="05000000000000000000" pitchFamily="2" charset="2"/>
                        <a:buChar char="Ø"/>
                      </a:pPr>
                      <a:r>
                        <a:rPr lang="lt-LT" sz="1200" u="none" strike="noStrike" dirty="0">
                          <a:effectLst/>
                        </a:rPr>
                        <a:t> </a:t>
                      </a:r>
                      <a:endParaRPr lang="lt-LT" sz="1200" b="0" i="0" u="none" strike="noStrike" dirty="0">
                        <a:solidFill>
                          <a:srgbClr val="2F75B5"/>
                        </a:solidFill>
                        <a:effectLst/>
                        <a:latin typeface="Wingdings" panose="05000000000000000000" pitchFamily="2" charset="2"/>
                      </a:endParaRPr>
                    </a:p>
                  </a:txBody>
                  <a:tcPr marL="5772" marR="5772" marT="5772" marB="0" anchor="ctr">
                    <a:blipFill>
                      <a:blip r:embed="rId3"/>
                      <a:tile tx="0" ty="0" sx="100000" sy="100000" flip="none" algn="tl"/>
                    </a:blipFill>
                  </a:tcPr>
                </a:tc>
                <a:tc>
                  <a:txBody>
                    <a:bodyPr/>
                    <a:lstStyle/>
                    <a:p>
                      <a:pPr marL="171450" indent="-171450" algn="ctr" rtl="0" fontAlgn="ctr">
                        <a:buFont typeface="Wingdings" panose="05000000000000000000" pitchFamily="2" charset="2"/>
                        <a:buChar char="Ø"/>
                      </a:pPr>
                      <a:r>
                        <a:rPr lang="lt-LT" sz="1200" u="none" strike="noStrike" dirty="0">
                          <a:effectLst/>
                        </a:rPr>
                        <a:t> </a:t>
                      </a:r>
                      <a:endParaRPr lang="lt-LT" sz="1200" b="0" i="0" u="none" strike="noStrike" dirty="0">
                        <a:solidFill>
                          <a:srgbClr val="2F75B5"/>
                        </a:solidFill>
                        <a:effectLst/>
                        <a:latin typeface="Wingdings" panose="05000000000000000000" pitchFamily="2" charset="2"/>
                      </a:endParaRPr>
                    </a:p>
                  </a:txBody>
                  <a:tcPr marL="5772" marR="5772" marT="5772" marB="0" anchor="ctr">
                    <a:blipFill>
                      <a:blip r:embed="rId3"/>
                      <a:tile tx="0" ty="0" sx="100000" sy="100000" flip="none" algn="tl"/>
                    </a:blipFill>
                  </a:tcPr>
                </a:tc>
                <a:tc>
                  <a:txBody>
                    <a:bodyPr/>
                    <a:lstStyle/>
                    <a:p>
                      <a:pPr algn="ctr" rtl="0" fontAlgn="t"/>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solidFill>
                      <a:srgbClr val="92D050"/>
                    </a:solidFill>
                  </a:tcPr>
                </a:tc>
                <a:tc>
                  <a:txBody>
                    <a:bodyPr/>
                    <a:lstStyle/>
                    <a:p>
                      <a:pPr algn="ctr" rtl="0" fontAlgn="t"/>
                      <a:r>
                        <a:rPr lang="lt-LT" sz="1200" u="none" strike="noStrike">
                          <a:effectLst/>
                        </a:rPr>
                        <a:t> </a:t>
                      </a:r>
                      <a:endParaRPr lang="lt-LT" sz="1200" b="0" i="0" u="none" strike="noStrike">
                        <a:solidFill>
                          <a:srgbClr val="000000"/>
                        </a:solidFill>
                        <a:effectLst/>
                        <a:latin typeface="Calibri" panose="020F0502020204030204" pitchFamily="34" charset="0"/>
                      </a:endParaRPr>
                    </a:p>
                  </a:txBody>
                  <a:tcPr marL="5772" marR="5772" marT="5772" marB="0">
                    <a:solidFill>
                      <a:srgbClr val="92D050"/>
                    </a:solidFill>
                  </a:tcPr>
                </a:tc>
                <a:tc>
                  <a:txBody>
                    <a:bodyPr/>
                    <a:lstStyle/>
                    <a:p>
                      <a:pPr algn="ctr" rtl="0" fontAlgn="t"/>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5772" marR="5772" marT="5772" marB="0">
                    <a:solidFill>
                      <a:srgbClr val="92D050"/>
                    </a:solidFill>
                  </a:tcPr>
                </a:tc>
                <a:tc>
                  <a:txBody>
                    <a:bodyPr/>
                    <a:lstStyle/>
                    <a:p>
                      <a:pPr algn="ctr" rtl="0" fontAlgn="t"/>
                      <a:r>
                        <a:rPr lang="lt-LT" sz="1200" u="none" strike="noStrike" dirty="0">
                          <a:effectLst/>
                        </a:rPr>
                        <a:t> </a:t>
                      </a:r>
                      <a:endParaRPr lang="lt-LT" sz="1200" b="0" i="0" u="none" strike="noStrike" dirty="0">
                        <a:solidFill>
                          <a:srgbClr val="000000"/>
                        </a:solidFill>
                        <a:effectLst/>
                        <a:latin typeface="Calibri" panose="020F0502020204030204" pitchFamily="34" charset="0"/>
                      </a:endParaRPr>
                    </a:p>
                  </a:txBody>
                  <a:tcPr marL="5772" marR="5772" marT="5772" marB="0">
                    <a:solidFill>
                      <a:srgbClr val="92D050"/>
                    </a:solidFill>
                  </a:tcPr>
                </a:tc>
                <a:extLst>
                  <a:ext uri="{0D108BD9-81ED-4DB2-BD59-A6C34878D82A}">
                    <a16:rowId xmlns:a16="http://schemas.microsoft.com/office/drawing/2014/main" val="2396745053"/>
                  </a:ext>
                </a:extLst>
              </a:tr>
              <a:tr h="534543">
                <a:tc gridSpan="2">
                  <a:txBody>
                    <a:bodyPr/>
                    <a:lstStyle/>
                    <a:p>
                      <a:pPr algn="ctr" rtl="0" fontAlgn="t"/>
                      <a:r>
                        <a:rPr lang="lt-LT" sz="1200" b="1" u="none" strike="noStrike" dirty="0">
                          <a:effectLst/>
                        </a:rPr>
                        <a:t>Mokyklų, planuojančių išorės vertinimą/kuriose atliktas išorės vertinimas skaičius:</a:t>
                      </a:r>
                      <a:endParaRPr lang="lt-LT" sz="1200" b="1" i="0" u="none" strike="noStrike" dirty="0">
                        <a:solidFill>
                          <a:srgbClr val="000000"/>
                        </a:solidFill>
                        <a:effectLst/>
                        <a:latin typeface="Calibri" panose="020F0502020204030204" pitchFamily="34" charset="0"/>
                      </a:endParaRPr>
                    </a:p>
                  </a:txBody>
                  <a:tcPr marL="5772" marR="5772" marT="5772" marB="0"/>
                </a:tc>
                <a:tc hMerge="1">
                  <a:txBody>
                    <a:bodyPr/>
                    <a:lstStyle/>
                    <a:p>
                      <a:endParaRPr lang="lt-LT"/>
                    </a:p>
                  </a:txBody>
                  <a:tcPr/>
                </a:tc>
                <a:tc>
                  <a:txBody>
                    <a:bodyPr/>
                    <a:lstStyle/>
                    <a:p>
                      <a:pPr algn="ctr" rtl="0" fontAlgn="t"/>
                      <a:r>
                        <a:rPr lang="lt-LT" sz="1200" u="none" strike="noStrike">
                          <a:effectLst/>
                        </a:rPr>
                        <a:t>0</a:t>
                      </a:r>
                      <a:endParaRPr lang="lt-LT" sz="1200" b="1" i="0" u="none" strike="noStrike">
                        <a:solidFill>
                          <a:srgbClr val="2F75B5"/>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t"/>
                      <a:r>
                        <a:rPr lang="lt-LT" sz="1200" u="none" strike="noStrike">
                          <a:effectLst/>
                        </a:rPr>
                        <a:t>0</a:t>
                      </a:r>
                      <a:endParaRPr lang="lt-LT" sz="1200" b="1" i="0" u="none" strike="noStrike">
                        <a:solidFill>
                          <a:srgbClr val="2F75B5"/>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t"/>
                      <a:r>
                        <a:rPr lang="lt-LT" sz="1200" u="none" strike="noStrike">
                          <a:effectLst/>
                        </a:rPr>
                        <a:t>0</a:t>
                      </a:r>
                      <a:endParaRPr lang="lt-LT" sz="1200" b="1" i="0" u="none" strike="noStrike">
                        <a:solidFill>
                          <a:srgbClr val="2F75B5"/>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t"/>
                      <a:r>
                        <a:rPr lang="lt-LT" sz="1200" u="none" strike="noStrike">
                          <a:effectLst/>
                        </a:rPr>
                        <a:t>1</a:t>
                      </a:r>
                      <a:endParaRPr lang="lt-LT" sz="1200" b="1" i="0" u="none" strike="noStrike">
                        <a:solidFill>
                          <a:srgbClr val="2F75B5"/>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t"/>
                      <a:r>
                        <a:rPr lang="lt-LT" sz="1200" u="none" strike="noStrike">
                          <a:effectLst/>
                        </a:rPr>
                        <a:t>2</a:t>
                      </a:r>
                      <a:endParaRPr lang="lt-LT" sz="1200" b="1" i="0" u="none" strike="noStrike">
                        <a:solidFill>
                          <a:srgbClr val="2F75B5"/>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t"/>
                      <a:r>
                        <a:rPr lang="lt-LT" sz="1200" u="none" strike="noStrike" dirty="0">
                          <a:effectLst/>
                        </a:rPr>
                        <a:t>2</a:t>
                      </a:r>
                      <a:endParaRPr lang="lt-LT" sz="1200" b="1" i="0" u="none" strike="noStrike" dirty="0">
                        <a:solidFill>
                          <a:srgbClr val="2F75B5"/>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t"/>
                      <a:r>
                        <a:rPr lang="lt-LT" sz="1200" u="none" strike="noStrike" dirty="0">
                          <a:effectLst/>
                        </a:rPr>
                        <a:t>2</a:t>
                      </a:r>
                      <a:endParaRPr lang="lt-LT" sz="1200" b="1" i="0" u="none" strike="noStrike" dirty="0">
                        <a:solidFill>
                          <a:srgbClr val="2F75B5"/>
                        </a:solidFill>
                        <a:effectLst/>
                        <a:latin typeface="Calibri" panose="020F0502020204030204" pitchFamily="34" charset="0"/>
                      </a:endParaRPr>
                    </a:p>
                  </a:txBody>
                  <a:tcPr marL="5772" marR="5772" marT="5772" marB="0">
                    <a:blipFill>
                      <a:blip r:embed="rId3"/>
                      <a:tile tx="0" ty="0" sx="100000" sy="100000" flip="none" algn="tl"/>
                    </a:blipFill>
                  </a:tcPr>
                </a:tc>
                <a:tc>
                  <a:txBody>
                    <a:bodyPr/>
                    <a:lstStyle/>
                    <a:p>
                      <a:pPr algn="ctr" rtl="0" fontAlgn="ctr"/>
                      <a:r>
                        <a:rPr lang="lt-LT" sz="1200" u="none" strike="noStrike" dirty="0">
                          <a:effectLst/>
                        </a:rPr>
                        <a:t>1</a:t>
                      </a:r>
                      <a:endParaRPr lang="lt-LT" sz="1200" b="1" i="0" u="none" strike="noStrike" dirty="0">
                        <a:solidFill>
                          <a:srgbClr val="548235"/>
                        </a:solidFill>
                        <a:effectLst/>
                        <a:latin typeface="Calibri" panose="020F0502020204030204" pitchFamily="34" charset="0"/>
                      </a:endParaRPr>
                    </a:p>
                  </a:txBody>
                  <a:tcPr marL="5772" marR="5772" marT="5772" marB="0" anchor="ctr">
                    <a:solidFill>
                      <a:srgbClr val="92D050"/>
                    </a:solidFill>
                  </a:tcPr>
                </a:tc>
                <a:tc>
                  <a:txBody>
                    <a:bodyPr/>
                    <a:lstStyle/>
                    <a:p>
                      <a:pPr algn="ctr" rtl="0" fontAlgn="ctr"/>
                      <a:r>
                        <a:rPr lang="lt-LT" sz="1200" u="none" strike="noStrike" dirty="0">
                          <a:effectLst/>
                        </a:rPr>
                        <a:t>0</a:t>
                      </a:r>
                      <a:endParaRPr lang="lt-LT" sz="1200" b="1" i="0" u="none" strike="noStrike" dirty="0">
                        <a:solidFill>
                          <a:srgbClr val="548235"/>
                        </a:solidFill>
                        <a:effectLst/>
                        <a:latin typeface="Calibri" panose="020F0502020204030204" pitchFamily="34" charset="0"/>
                      </a:endParaRPr>
                    </a:p>
                  </a:txBody>
                  <a:tcPr marL="5772" marR="5772" marT="5772" marB="0" anchor="ctr">
                    <a:solidFill>
                      <a:srgbClr val="92D050"/>
                    </a:solidFill>
                  </a:tcPr>
                </a:tc>
                <a:tc>
                  <a:txBody>
                    <a:bodyPr/>
                    <a:lstStyle/>
                    <a:p>
                      <a:pPr algn="ctr" rtl="0" fontAlgn="ctr"/>
                      <a:r>
                        <a:rPr lang="lt-LT" sz="1200" u="none" strike="noStrike" dirty="0">
                          <a:effectLst/>
                        </a:rPr>
                        <a:t>0</a:t>
                      </a:r>
                      <a:endParaRPr lang="lt-LT" sz="1200" b="1" i="0" u="none" strike="noStrike" dirty="0">
                        <a:solidFill>
                          <a:srgbClr val="548235"/>
                        </a:solidFill>
                        <a:effectLst/>
                        <a:latin typeface="Calibri" panose="020F0502020204030204" pitchFamily="34" charset="0"/>
                      </a:endParaRPr>
                    </a:p>
                  </a:txBody>
                  <a:tcPr marL="5772" marR="5772" marT="5772" marB="0" anchor="ctr">
                    <a:solidFill>
                      <a:srgbClr val="92D050"/>
                    </a:solidFill>
                  </a:tcPr>
                </a:tc>
                <a:tc>
                  <a:txBody>
                    <a:bodyPr/>
                    <a:lstStyle/>
                    <a:p>
                      <a:pPr algn="ctr" rtl="0" fontAlgn="ctr"/>
                      <a:r>
                        <a:rPr lang="lt-LT" sz="1200" u="none" strike="noStrike" dirty="0">
                          <a:effectLst/>
                        </a:rPr>
                        <a:t>1</a:t>
                      </a:r>
                      <a:endParaRPr lang="lt-LT" sz="1200" b="1" i="0" u="none" strike="noStrike" dirty="0">
                        <a:solidFill>
                          <a:srgbClr val="548235"/>
                        </a:solidFill>
                        <a:effectLst/>
                        <a:latin typeface="Calibri" panose="020F0502020204030204" pitchFamily="34" charset="0"/>
                      </a:endParaRPr>
                    </a:p>
                  </a:txBody>
                  <a:tcPr marL="5772" marR="5772" marT="5772" marB="0" anchor="ctr">
                    <a:solidFill>
                      <a:srgbClr val="92D050"/>
                    </a:solidFill>
                  </a:tcPr>
                </a:tc>
                <a:extLst>
                  <a:ext uri="{0D108BD9-81ED-4DB2-BD59-A6C34878D82A}">
                    <a16:rowId xmlns:a16="http://schemas.microsoft.com/office/drawing/2014/main" val="3836712053"/>
                  </a:ext>
                </a:extLst>
              </a:tr>
            </a:tbl>
          </a:graphicData>
        </a:graphic>
      </p:graphicFrame>
    </p:spTree>
    <p:extLst>
      <p:ext uri="{BB962C8B-B14F-4D97-AF65-F5344CB8AC3E}">
        <p14:creationId xmlns:p14="http://schemas.microsoft.com/office/powerpoint/2010/main" val="511672604"/>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1588</TotalTime>
  <Words>2252</Words>
  <Application>Microsoft Office PowerPoint</Application>
  <PresentationFormat>Demonstracija ekrane (4:3)</PresentationFormat>
  <Paragraphs>644</Paragraphs>
  <Slides>13</Slides>
  <Notes>4</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13</vt:i4>
      </vt:variant>
    </vt:vector>
  </HeadingPairs>
  <TitlesOfParts>
    <vt:vector size="18" baseType="lpstr">
      <vt:lpstr>Arial</vt:lpstr>
      <vt:lpstr>Calibri</vt:lpstr>
      <vt:lpstr>Raleway</vt:lpstr>
      <vt:lpstr>Wingdings</vt:lpstr>
      <vt:lpstr>Office tema</vt:lpstr>
      <vt:lpstr>Neformaliojo vaikų švietimo kokybės rodiklių  įsivertinimo  2020-2023 m. stebėsenos lyginamoji suvestinė</vt:lpstr>
      <vt:lpstr>NVŠ stebėsena ir apklausos tikslas</vt:lpstr>
      <vt:lpstr>Apklausos dalyviai</vt:lpstr>
      <vt:lpstr>Mokyklų įsivertinimas pagal  sritis 2020-2023 m:</vt:lpstr>
      <vt:lpstr>5 stiprių Mokyklų   veiklos aspektų skaičius pagal įsivertinimo sritis 2021- 2023 m. </vt:lpstr>
      <vt:lpstr>3 tobulintinų   Mokyklų   veiklos aspektų skaičius pagal įsivertinimo sritis 2021-2023 m. </vt:lpstr>
      <vt:lpstr>Kokios pagalbos Jums reikėtų, ateityje siekiant palengvinti visus įsivertinimo (pasirengimo, įsivertinimo, atsiskaitymo ir kt. ) etapus?</vt:lpstr>
      <vt:lpstr>Kaip įsivertinimas, įsivertinimo metu gauti duomenys įtakojo / prisidėjo prie Jūsų mokyklos veiklos tobulinimo? (pažymėkite 3 svarbiausius)</vt:lpstr>
      <vt:lpstr>Išorės vertinimo planavimas, vykdymas iki 2026 m.</vt:lpstr>
      <vt:lpstr>Išvados</vt:lpstr>
      <vt:lpstr>„PowerPoint“ pateiktis</vt:lpstr>
      <vt:lpstr>Rekomendacijos</vt:lpstr>
      <vt:lpstr>Dėkojame už dėmesį ir skirtą laiką pildant klausimynus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Apklausa dėl Neformaliojo vaikų švietimo kokybės rodiklių  įsivertinimo  2020 ir 2021 m. stebėsenos</dc:title>
  <dc:creator>Danutė Kniazytė</dc:creator>
  <cp:lastModifiedBy>Danutė Kniazytė</cp:lastModifiedBy>
  <cp:revision>405</cp:revision>
  <dcterms:created xsi:type="dcterms:W3CDTF">2022-02-10T15:13:40Z</dcterms:created>
  <dcterms:modified xsi:type="dcterms:W3CDTF">2024-02-02T09:58:24Z</dcterms:modified>
</cp:coreProperties>
</file>