
<file path=[Content_Types].xml><?xml version="1.0" encoding="utf-8"?>
<Types xmlns="http://schemas.openxmlformats.org/package/2006/content-types">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 id="2147483672" r:id="rId2"/>
    <p:sldMasterId id="2147483692" r:id="rId3"/>
  </p:sldMasterIdLst>
  <p:sldIdLst>
    <p:sldId id="256" r:id="rId4"/>
    <p:sldId id="259" r:id="rId5"/>
    <p:sldId id="257" r:id="rId6"/>
  </p:sldIdLst>
  <p:sldSz cx="9906000" cy="6858000" type="A4"/>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7D6F6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867" autoAdjust="0"/>
    <p:restoredTop sz="94660"/>
  </p:normalViewPr>
  <p:slideViewPr>
    <p:cSldViewPr snapToGrid="0">
      <p:cViewPr>
        <p:scale>
          <a:sx n="125" d="100"/>
          <a:sy n="125" d="100"/>
        </p:scale>
        <p:origin x="504" y="696"/>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inis">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804862" y="2115239"/>
            <a:ext cx="3950018" cy="367188"/>
          </a:xfrm>
          <a:prstGeom prst="rect">
            <a:avLst/>
          </a:prstGeom>
        </p:spPr>
        <p:txBody>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smtClean="0"/>
              <a:t>Paan</a:t>
            </a:r>
            <a:r>
              <a:rPr lang="lt-LT" dirty="0" err="1" smtClean="0"/>
              <a:t>traštė</a:t>
            </a:r>
            <a:endParaRPr lang="en-US" dirty="0"/>
          </a:p>
        </p:txBody>
      </p:sp>
      <p:sp>
        <p:nvSpPr>
          <p:cNvPr id="7" name="Title 6"/>
          <p:cNvSpPr>
            <a:spLocks noGrp="1"/>
          </p:cNvSpPr>
          <p:nvPr>
            <p:ph type="title" hasCustomPrompt="1"/>
          </p:nvPr>
        </p:nvSpPr>
        <p:spPr>
          <a:xfrm>
            <a:off x="804863" y="1190759"/>
            <a:ext cx="4666368" cy="1108074"/>
          </a:xfrm>
        </p:spPr>
        <p:txBody>
          <a:bodyPr/>
          <a:lstStyle>
            <a:lvl1pPr>
              <a:defRPr/>
            </a:lvl1pPr>
          </a:lstStyle>
          <a:p>
            <a:r>
              <a:rPr lang="en-US" dirty="0" smtClean="0"/>
              <a:t>P</a:t>
            </a:r>
            <a:r>
              <a:rPr lang="lt-LT" dirty="0" err="1" smtClean="0"/>
              <a:t>ristatymo</a:t>
            </a:r>
            <a:r>
              <a:rPr lang="lt-LT" dirty="0" smtClean="0"/>
              <a:t> p</a:t>
            </a:r>
            <a:r>
              <a:rPr lang="en-US" dirty="0" err="1" smtClean="0"/>
              <a:t>avadinimas</a:t>
            </a:r>
            <a:r>
              <a:rPr lang="lt-LT" dirty="0" smtClean="0"/>
              <a:t/>
            </a:r>
            <a:br>
              <a:rPr lang="lt-LT" dirty="0" smtClean="0"/>
            </a:br>
            <a:endParaRPr lang="lt-LT" dirty="0"/>
          </a:p>
        </p:txBody>
      </p:sp>
    </p:spTree>
    <p:extLst>
      <p:ext uri="{BB962C8B-B14F-4D97-AF65-F5344CB8AC3E}">
        <p14:creationId xmlns:p14="http://schemas.microsoft.com/office/powerpoint/2010/main" xmlns="" val="518029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straipos skaidrė">
    <p:spTree>
      <p:nvGrpSpPr>
        <p:cNvPr id="1" name=""/>
        <p:cNvGrpSpPr/>
        <p:nvPr/>
      </p:nvGrpSpPr>
      <p:grpSpPr>
        <a:xfrm>
          <a:off x="0" y="0"/>
          <a:ext cx="0" cy="0"/>
          <a:chOff x="0" y="0"/>
          <a:chExt cx="0" cy="0"/>
        </a:xfrm>
      </p:grpSpPr>
      <p:sp>
        <p:nvSpPr>
          <p:cNvPr id="7" name="Title 6"/>
          <p:cNvSpPr>
            <a:spLocks noGrp="1"/>
          </p:cNvSpPr>
          <p:nvPr>
            <p:ph type="title" hasCustomPrompt="1"/>
          </p:nvPr>
        </p:nvSpPr>
        <p:spPr/>
        <p:txBody>
          <a:bodyPr/>
          <a:lstStyle>
            <a:lvl1pPr>
              <a:defRPr baseline="0"/>
            </a:lvl1pPr>
          </a:lstStyle>
          <a:p>
            <a:r>
              <a:rPr lang="en-US" dirty="0" err="1" smtClean="0"/>
              <a:t>Temos</a:t>
            </a:r>
            <a:r>
              <a:rPr lang="en-US" dirty="0" smtClean="0"/>
              <a:t> </a:t>
            </a:r>
            <a:r>
              <a:rPr lang="en-US" dirty="0" err="1" smtClean="0"/>
              <a:t>pavadinimas</a:t>
            </a:r>
            <a:endParaRPr lang="lt-LT" dirty="0"/>
          </a:p>
        </p:txBody>
      </p:sp>
      <p:sp>
        <p:nvSpPr>
          <p:cNvPr id="9" name="Text Placeholder 8"/>
          <p:cNvSpPr>
            <a:spLocks noGrp="1"/>
          </p:cNvSpPr>
          <p:nvPr>
            <p:ph type="body" sz="quarter" idx="10" hasCustomPrompt="1"/>
          </p:nvPr>
        </p:nvSpPr>
        <p:spPr>
          <a:xfrm>
            <a:off x="681039" y="1320800"/>
            <a:ext cx="8543925" cy="3352800"/>
          </a:xfrm>
        </p:spPr>
        <p:txBody>
          <a:bodyPr/>
          <a:lstStyle>
            <a:lvl1pPr marL="0" indent="0">
              <a:buNone/>
              <a:defRPr/>
            </a:lvl1pPr>
            <a:lvl2pPr marL="457200" indent="0">
              <a:buNone/>
              <a:defRPr baseline="0"/>
            </a:lvl2pPr>
          </a:lstStyle>
          <a:p>
            <a:pPr defTabSz="496888" fontAlgn="base">
              <a:spcBef>
                <a:spcPct val="0"/>
              </a:spcBef>
              <a:spcAft>
                <a:spcPct val="0"/>
              </a:spcAft>
            </a:pPr>
            <a:r>
              <a:rPr lang="lt-LT" altLang="lt-LT" sz="1800" dirty="0" smtClean="0">
                <a:solidFill>
                  <a:srgbClr val="767676"/>
                </a:solidFill>
                <a:latin typeface="Calibri" pitchFamily="34" charset="0"/>
                <a:ea typeface="MS PGothic" pitchFamily="34" charset="-128"/>
              </a:rPr>
              <a:t>Tekstas</a:t>
            </a:r>
          </a:p>
          <a:p>
            <a:pPr defTabSz="496888" fontAlgn="base">
              <a:spcBef>
                <a:spcPct val="0"/>
              </a:spcBef>
              <a:spcAft>
                <a:spcPct val="0"/>
              </a:spcAft>
            </a:pPr>
            <a:endParaRPr lang="lt-LT" altLang="lt-LT" sz="1800" dirty="0" smtClean="0">
              <a:solidFill>
                <a:srgbClr val="767676"/>
              </a:solidFill>
              <a:latin typeface="Calibri" pitchFamily="34" charset="0"/>
              <a:ea typeface="MS PGothic" pitchFamily="34" charset="-128"/>
            </a:endParaRPr>
          </a:p>
          <a:p>
            <a:pPr defTabSz="496888" fontAlgn="base">
              <a:spcBef>
                <a:spcPct val="0"/>
              </a:spcBef>
              <a:spcAft>
                <a:spcPct val="0"/>
              </a:spcAft>
            </a:pPr>
            <a:r>
              <a:rPr lang="en-US" altLang="lt-LT" sz="1800" dirty="0" err="1" smtClean="0">
                <a:solidFill>
                  <a:srgbClr val="767676"/>
                </a:solidFill>
                <a:latin typeface="Calibri" pitchFamily="34" charset="0"/>
                <a:ea typeface="MS PGothic" pitchFamily="34" charset="-128"/>
              </a:rPr>
              <a:t>Šrifto</a:t>
            </a:r>
            <a:r>
              <a:rPr lang="en-US" altLang="lt-LT" sz="1800" dirty="0" smtClean="0">
                <a:solidFill>
                  <a:srgbClr val="767676"/>
                </a:solidFill>
                <a:latin typeface="Calibri" pitchFamily="34" charset="0"/>
                <a:ea typeface="MS PGothic" pitchFamily="34" charset="-128"/>
              </a:rPr>
              <a:t> </a:t>
            </a:r>
            <a:r>
              <a:rPr lang="en-US" altLang="lt-LT" sz="1800" dirty="0" err="1" smtClean="0">
                <a:solidFill>
                  <a:srgbClr val="767676"/>
                </a:solidFill>
                <a:latin typeface="Calibri" pitchFamily="34" charset="0"/>
                <a:ea typeface="MS PGothic" pitchFamily="34" charset="-128"/>
              </a:rPr>
              <a:t>dydžiai</a:t>
            </a:r>
            <a:r>
              <a:rPr lang="en-US" altLang="lt-LT" sz="1800" dirty="0" smtClean="0">
                <a:solidFill>
                  <a:srgbClr val="767676"/>
                </a:solidFill>
                <a:latin typeface="Calibri" pitchFamily="34" charset="0"/>
                <a:ea typeface="MS PGothic" pitchFamily="34" charset="-128"/>
              </a:rPr>
              <a:t>:</a:t>
            </a:r>
          </a:p>
          <a:p>
            <a:pPr defTabSz="496888" fontAlgn="base">
              <a:spcBef>
                <a:spcPct val="0"/>
              </a:spcBef>
              <a:spcAft>
                <a:spcPct val="0"/>
              </a:spcAft>
            </a:pPr>
            <a:r>
              <a:rPr lang="en-US" altLang="lt-LT" sz="1800" dirty="0" smtClean="0">
                <a:solidFill>
                  <a:srgbClr val="767676"/>
                </a:solidFill>
                <a:latin typeface="Calibri" pitchFamily="34" charset="0"/>
                <a:ea typeface="MS PGothic" pitchFamily="34" charset="-128"/>
              </a:rPr>
              <a:t>-</a:t>
            </a:r>
            <a:r>
              <a:rPr lang="en-US" altLang="lt-LT" sz="1800" dirty="0" err="1" smtClean="0">
                <a:solidFill>
                  <a:srgbClr val="767676"/>
                </a:solidFill>
                <a:latin typeface="Calibri" pitchFamily="34" charset="0"/>
                <a:ea typeface="MS PGothic" pitchFamily="34" charset="-128"/>
              </a:rPr>
              <a:t>pavadinimui</a:t>
            </a:r>
            <a:r>
              <a:rPr lang="en-US" altLang="lt-LT" sz="1800" dirty="0" smtClean="0">
                <a:solidFill>
                  <a:srgbClr val="767676"/>
                </a:solidFill>
                <a:latin typeface="Calibri" pitchFamily="34" charset="0"/>
                <a:ea typeface="MS PGothic" pitchFamily="34" charset="-128"/>
              </a:rPr>
              <a:t>/</a:t>
            </a:r>
            <a:r>
              <a:rPr lang="en-US" altLang="lt-LT" sz="1800" dirty="0" err="1" smtClean="0">
                <a:solidFill>
                  <a:srgbClr val="767676"/>
                </a:solidFill>
                <a:latin typeface="Calibri" pitchFamily="34" charset="0"/>
                <a:ea typeface="MS PGothic" pitchFamily="34" charset="-128"/>
              </a:rPr>
              <a:t>temai</a:t>
            </a:r>
            <a:r>
              <a:rPr lang="en-US" altLang="lt-LT" sz="1800" dirty="0" smtClean="0">
                <a:solidFill>
                  <a:srgbClr val="767676"/>
                </a:solidFill>
                <a:latin typeface="Calibri" pitchFamily="34" charset="0"/>
                <a:ea typeface="MS PGothic" pitchFamily="34" charset="-128"/>
              </a:rPr>
              <a:t> – Calibri Bold 24pt.</a:t>
            </a:r>
          </a:p>
          <a:p>
            <a:pPr defTabSz="496888" fontAlgn="base">
              <a:spcBef>
                <a:spcPct val="0"/>
              </a:spcBef>
              <a:spcAft>
                <a:spcPct val="0"/>
              </a:spcAft>
            </a:pPr>
            <a:r>
              <a:rPr lang="en-US" altLang="lt-LT" sz="1800" dirty="0" smtClean="0">
                <a:solidFill>
                  <a:srgbClr val="767676"/>
                </a:solidFill>
                <a:latin typeface="Calibri" pitchFamily="34" charset="0"/>
                <a:ea typeface="MS PGothic" pitchFamily="34" charset="-128"/>
              </a:rPr>
              <a:t>-</a:t>
            </a:r>
            <a:r>
              <a:rPr lang="en-US" altLang="lt-LT" sz="1800" dirty="0" err="1" smtClean="0">
                <a:solidFill>
                  <a:srgbClr val="767676"/>
                </a:solidFill>
                <a:latin typeface="Calibri" pitchFamily="34" charset="0"/>
                <a:ea typeface="MS PGothic" pitchFamily="34" charset="-128"/>
              </a:rPr>
              <a:t>teksto</a:t>
            </a:r>
            <a:r>
              <a:rPr lang="en-US" altLang="lt-LT" sz="1800" dirty="0" smtClean="0">
                <a:solidFill>
                  <a:srgbClr val="767676"/>
                </a:solidFill>
                <a:latin typeface="Calibri" pitchFamily="34" charset="0"/>
                <a:ea typeface="MS PGothic" pitchFamily="34" charset="-128"/>
              </a:rPr>
              <a:t> </a:t>
            </a:r>
            <a:r>
              <a:rPr lang="en-US" altLang="lt-LT" sz="1800" dirty="0" err="1" smtClean="0">
                <a:solidFill>
                  <a:srgbClr val="767676"/>
                </a:solidFill>
                <a:latin typeface="Calibri" pitchFamily="34" charset="0"/>
                <a:ea typeface="MS PGothic" pitchFamily="34" charset="-128"/>
              </a:rPr>
              <a:t>rašymui</a:t>
            </a:r>
            <a:r>
              <a:rPr lang="en-US" altLang="lt-LT" sz="1800" dirty="0" smtClean="0">
                <a:solidFill>
                  <a:srgbClr val="767676"/>
                </a:solidFill>
                <a:latin typeface="Calibri" pitchFamily="34" charset="0"/>
                <a:ea typeface="MS PGothic" pitchFamily="34" charset="-128"/>
              </a:rPr>
              <a:t> – Calibri Normal 18pt.</a:t>
            </a:r>
          </a:p>
        </p:txBody>
      </p:sp>
    </p:spTree>
    <p:extLst>
      <p:ext uri="{BB962C8B-B14F-4D97-AF65-F5344CB8AC3E}">
        <p14:creationId xmlns:p14="http://schemas.microsoft.com/office/powerpoint/2010/main" xmlns="" val="1190293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eksto stulpeliais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3" name="Content Placeholder 2"/>
          <p:cNvSpPr>
            <a:spLocks noGrp="1"/>
          </p:cNvSpPr>
          <p:nvPr>
            <p:ph sz="half" idx="1" hasCustomPrompt="1"/>
          </p:nvPr>
        </p:nvSpPr>
        <p:spPr>
          <a:xfrm>
            <a:off x="681037" y="1224492"/>
            <a:ext cx="4189413" cy="4351338"/>
          </a:xfrm>
        </p:spPr>
        <p:txBody>
          <a:bodyPr/>
          <a:lstStyle>
            <a:lvl1pPr>
              <a:defRPr/>
            </a:lvl1pPr>
            <a:lvl2pPr>
              <a:defRPr/>
            </a:lvl2p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
        <p:nvSpPr>
          <p:cNvPr id="4" name="Content Placeholder 3"/>
          <p:cNvSpPr>
            <a:spLocks noGrp="1"/>
          </p:cNvSpPr>
          <p:nvPr>
            <p:ph sz="half" idx="2" hasCustomPrompt="1"/>
          </p:nvPr>
        </p:nvSpPr>
        <p:spPr>
          <a:xfrm>
            <a:off x="5035551" y="1224492"/>
            <a:ext cx="4189413" cy="4351338"/>
          </a:xfrm>
        </p:spPr>
        <p:txBody>
          <a:body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Tree>
    <p:extLst>
      <p:ext uri="{BB962C8B-B14F-4D97-AF65-F5344CB8AC3E}">
        <p14:creationId xmlns:p14="http://schemas.microsoft.com/office/powerpoint/2010/main" xmlns="" val="1568696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otraukų skaidrė">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681038" y="1109134"/>
            <a:ext cx="4596075" cy="2967038"/>
          </a:xfrm>
        </p:spPr>
        <p:txBody>
          <a:bodyPr/>
          <a:lstStyle>
            <a:lvl1pPr marL="0" indent="0">
              <a:buNone/>
              <a:defRPr/>
            </a:lvl1pPr>
          </a:lstStyle>
          <a:p>
            <a:r>
              <a:rPr lang="en-US" dirty="0" err="1" smtClean="0"/>
              <a:t>Nuotrauka</a:t>
            </a:r>
            <a:endParaRPr lang="lt-LT" dirty="0"/>
          </a:p>
        </p:txBody>
      </p:sp>
      <p:sp>
        <p:nvSpPr>
          <p:cNvPr id="9" name="Picture Placeholder 8"/>
          <p:cNvSpPr>
            <a:spLocks noGrp="1"/>
          </p:cNvSpPr>
          <p:nvPr>
            <p:ph type="pic" sz="quarter" idx="14" hasCustomPrompt="1"/>
          </p:nvPr>
        </p:nvSpPr>
        <p:spPr>
          <a:xfrm>
            <a:off x="5413933" y="1109134"/>
            <a:ext cx="3811032" cy="4216078"/>
          </a:xfrm>
        </p:spPr>
        <p:txBody>
          <a:bodyPr/>
          <a:lstStyle>
            <a:lvl1pPr marL="0" indent="0">
              <a:buNone/>
              <a:defRPr/>
            </a:lvl1pPr>
          </a:lstStyle>
          <a:p>
            <a:r>
              <a:rPr lang="en-US" dirty="0" err="1" smtClean="0"/>
              <a:t>Nuotrauka</a:t>
            </a:r>
            <a:endParaRPr lang="lt-LT" dirty="0"/>
          </a:p>
        </p:txBody>
      </p:sp>
      <p:sp>
        <p:nvSpPr>
          <p:cNvPr id="11" name="Picture Placeholder 10"/>
          <p:cNvSpPr>
            <a:spLocks noGrp="1"/>
          </p:cNvSpPr>
          <p:nvPr>
            <p:ph type="pic" sz="quarter" idx="15" hasCustomPrompt="1"/>
          </p:nvPr>
        </p:nvSpPr>
        <p:spPr>
          <a:xfrm>
            <a:off x="681037" y="4237782"/>
            <a:ext cx="4607083" cy="2337435"/>
          </a:xfrm>
        </p:spPr>
        <p:txBody>
          <a:bodyPr/>
          <a:lstStyle>
            <a:lvl1pPr marL="0" indent="0">
              <a:buNone/>
              <a:defRPr/>
            </a:lvl1pPr>
          </a:lstStyle>
          <a:p>
            <a:r>
              <a:rPr lang="en-US" dirty="0" err="1" smtClean="0"/>
              <a:t>Nuotrauka</a:t>
            </a:r>
            <a:endParaRPr lang="lt-LT" dirty="0"/>
          </a:p>
        </p:txBody>
      </p:sp>
      <p:sp>
        <p:nvSpPr>
          <p:cNvPr id="12" name="Title 1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Tree>
    <p:extLst>
      <p:ext uri="{BB962C8B-B14F-4D97-AF65-F5344CB8AC3E}">
        <p14:creationId xmlns:p14="http://schemas.microsoft.com/office/powerpoint/2010/main" xmlns="" val="380535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o ir grafiko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7" name="Chart Placeholder 6"/>
          <p:cNvSpPr>
            <a:spLocks noGrp="1"/>
          </p:cNvSpPr>
          <p:nvPr>
            <p:ph type="chart" sz="quarter" idx="13" hasCustomPrompt="1"/>
          </p:nvPr>
        </p:nvSpPr>
        <p:spPr>
          <a:xfrm>
            <a:off x="681039" y="2162707"/>
            <a:ext cx="8543925" cy="3494087"/>
          </a:xfrm>
        </p:spPr>
        <p:txBody>
          <a:bodyPr/>
          <a:lstStyle>
            <a:lvl1pPr marL="0" indent="0" algn="l">
              <a:buNone/>
              <a:defRPr/>
            </a:lvl1pPr>
          </a:lstStyle>
          <a:p>
            <a:r>
              <a:rPr lang="en-US" dirty="0" err="1" smtClean="0"/>
              <a:t>Grafikas</a:t>
            </a:r>
            <a:endParaRPr lang="lt-LT" dirty="0"/>
          </a:p>
        </p:txBody>
      </p:sp>
      <p:sp>
        <p:nvSpPr>
          <p:cNvPr id="9" name="Text Placeholder 8"/>
          <p:cNvSpPr>
            <a:spLocks noGrp="1"/>
          </p:cNvSpPr>
          <p:nvPr>
            <p:ph type="body" sz="quarter" idx="14" hasCustomPrompt="1"/>
          </p:nvPr>
        </p:nvSpPr>
        <p:spPr>
          <a:xfrm>
            <a:off x="681038" y="1379009"/>
            <a:ext cx="6935920" cy="538162"/>
          </a:xfrm>
        </p:spPr>
        <p:txBody>
          <a:bodyPr/>
          <a:lstStyle>
            <a:lvl1pPr marL="0" indent="0">
              <a:buNone/>
              <a:defRPr/>
            </a:lvl1pPr>
          </a:lstStyle>
          <a:p>
            <a:pPr lvl="0"/>
            <a:r>
              <a:rPr lang="en-US" dirty="0" err="1" smtClean="0"/>
              <a:t>Tekstas</a:t>
            </a:r>
            <a:r>
              <a:rPr lang="en-US" dirty="0" smtClean="0"/>
              <a:t> </a:t>
            </a:r>
            <a:endParaRPr lang="lt-LT" dirty="0"/>
          </a:p>
        </p:txBody>
      </p:sp>
    </p:spTree>
    <p:extLst>
      <p:ext uri="{BB962C8B-B14F-4D97-AF65-F5344CB8AC3E}">
        <p14:creationId xmlns:p14="http://schemas.microsoft.com/office/powerpoint/2010/main" xmlns="" val="3867195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o ir nuotraukos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7" name="Picture Placeholder 6"/>
          <p:cNvSpPr>
            <a:spLocks noGrp="1"/>
          </p:cNvSpPr>
          <p:nvPr>
            <p:ph type="pic" sz="quarter" idx="13" hasCustomPrompt="1"/>
          </p:nvPr>
        </p:nvSpPr>
        <p:spPr>
          <a:xfrm>
            <a:off x="3851302" y="1227772"/>
            <a:ext cx="5373662" cy="4351761"/>
          </a:xfrm>
        </p:spPr>
        <p:txBody>
          <a:bodyPr/>
          <a:lstStyle>
            <a:lvl1pPr marL="0" indent="0">
              <a:buNone/>
              <a:defRPr/>
            </a:lvl1pPr>
          </a:lstStyle>
          <a:p>
            <a:r>
              <a:rPr lang="en-US" dirty="0" err="1" smtClean="0"/>
              <a:t>Nuotrauka</a:t>
            </a:r>
            <a:endParaRPr lang="lt-LT" dirty="0"/>
          </a:p>
        </p:txBody>
      </p:sp>
      <p:sp>
        <p:nvSpPr>
          <p:cNvPr id="9" name="Text Placeholder 8"/>
          <p:cNvSpPr>
            <a:spLocks noGrp="1"/>
          </p:cNvSpPr>
          <p:nvPr>
            <p:ph type="body" sz="quarter" idx="14" hasCustomPrompt="1"/>
          </p:nvPr>
        </p:nvSpPr>
        <p:spPr>
          <a:xfrm>
            <a:off x="681039" y="1227141"/>
            <a:ext cx="2906448" cy="4910137"/>
          </a:xfrm>
        </p:spPr>
        <p:txBody>
          <a:body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Tree>
    <p:extLst>
      <p:ext uri="{BB962C8B-B14F-4D97-AF65-F5344CB8AC3E}">
        <p14:creationId xmlns:p14="http://schemas.microsoft.com/office/powerpoint/2010/main" xmlns="" val="3353511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eksto ir grafiko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7" name="Chart Placeholder 6"/>
          <p:cNvSpPr>
            <a:spLocks noGrp="1"/>
          </p:cNvSpPr>
          <p:nvPr>
            <p:ph type="chart" sz="quarter" idx="13" hasCustomPrompt="1"/>
          </p:nvPr>
        </p:nvSpPr>
        <p:spPr>
          <a:xfrm>
            <a:off x="681039" y="2306641"/>
            <a:ext cx="6922161" cy="3494087"/>
          </a:xfrm>
        </p:spPr>
        <p:txBody>
          <a:bodyPr/>
          <a:lstStyle>
            <a:lvl1pPr marL="0" indent="0" algn="l">
              <a:buNone/>
              <a:defRPr/>
            </a:lvl1pPr>
          </a:lstStyle>
          <a:p>
            <a:r>
              <a:rPr lang="en-US" dirty="0" err="1" smtClean="0"/>
              <a:t>Grafikas</a:t>
            </a:r>
            <a:endParaRPr lang="lt-LT" dirty="0"/>
          </a:p>
        </p:txBody>
      </p:sp>
      <p:sp>
        <p:nvSpPr>
          <p:cNvPr id="9" name="Text Placeholder 8"/>
          <p:cNvSpPr>
            <a:spLocks noGrp="1"/>
          </p:cNvSpPr>
          <p:nvPr>
            <p:ph type="body" sz="quarter" idx="14" hasCustomPrompt="1"/>
          </p:nvPr>
        </p:nvSpPr>
        <p:spPr>
          <a:xfrm>
            <a:off x="681038" y="1768476"/>
            <a:ext cx="6935920" cy="538162"/>
          </a:xfrm>
        </p:spPr>
        <p:txBody>
          <a:bodyPr/>
          <a:lstStyle>
            <a:lvl1pPr marL="0" indent="0">
              <a:buNone/>
              <a:defRPr/>
            </a:lvl1pPr>
          </a:lstStyle>
          <a:p>
            <a:pPr lvl="0"/>
            <a:r>
              <a:rPr lang="en-US" dirty="0" err="1" smtClean="0"/>
              <a:t>Tekstas</a:t>
            </a:r>
            <a:r>
              <a:rPr lang="en-US" dirty="0" smtClean="0"/>
              <a:t> </a:t>
            </a:r>
            <a:endParaRPr lang="lt-LT" dirty="0"/>
          </a:p>
        </p:txBody>
      </p:sp>
    </p:spTree>
    <p:extLst>
      <p:ext uri="{BB962C8B-B14F-4D97-AF65-F5344CB8AC3E}">
        <p14:creationId xmlns:p14="http://schemas.microsoft.com/office/powerpoint/2010/main" xmlns="" val="839798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alutinė skaidrė">
    <p:spTree>
      <p:nvGrpSpPr>
        <p:cNvPr id="1" name=""/>
        <p:cNvGrpSpPr/>
        <p:nvPr/>
      </p:nvGrpSpPr>
      <p:grpSpPr>
        <a:xfrm>
          <a:off x="0" y="0"/>
          <a:ext cx="0" cy="0"/>
          <a:chOff x="0" y="0"/>
          <a:chExt cx="0" cy="0"/>
        </a:xfrm>
      </p:grpSpPr>
      <p:sp>
        <p:nvSpPr>
          <p:cNvPr id="8" name="Picture Placeholder 7"/>
          <p:cNvSpPr>
            <a:spLocks noGrp="1"/>
          </p:cNvSpPr>
          <p:nvPr>
            <p:ph type="pic" sz="quarter" idx="10" hasCustomPrompt="1"/>
          </p:nvPr>
        </p:nvSpPr>
        <p:spPr>
          <a:xfrm>
            <a:off x="5228169" y="5577840"/>
            <a:ext cx="2431785" cy="822960"/>
          </a:xfrm>
          <a:prstGeom prst="rect">
            <a:avLst/>
          </a:prstGeom>
        </p:spPr>
        <p:txBody>
          <a:bodyPr>
            <a:normAutofit/>
          </a:bodyPr>
          <a:lstStyle>
            <a:lvl1pPr marL="0" indent="0" algn="ctr">
              <a:buNone/>
              <a:defRPr sz="1800" baseline="0">
                <a:solidFill>
                  <a:srgbClr val="7D6F6C"/>
                </a:solidFill>
              </a:defRPr>
            </a:lvl1pPr>
          </a:lstStyle>
          <a:p>
            <a:r>
              <a:rPr lang="en-US" dirty="0" err="1" smtClean="0"/>
              <a:t>Organizatoriaus</a:t>
            </a:r>
            <a:r>
              <a:rPr lang="en-US" dirty="0" smtClean="0"/>
              <a:t> </a:t>
            </a:r>
            <a:r>
              <a:rPr lang="en-US" dirty="0" err="1" smtClean="0"/>
              <a:t>logotipas</a:t>
            </a:r>
            <a:endParaRPr lang="lt-LT" dirty="0"/>
          </a:p>
        </p:txBody>
      </p:sp>
    </p:spTree>
    <p:extLst>
      <p:ext uri="{BB962C8B-B14F-4D97-AF65-F5344CB8AC3E}">
        <p14:creationId xmlns:p14="http://schemas.microsoft.com/office/powerpoint/2010/main" xmlns="" val="23853594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4" descr="C:\Users\User\Desktop\FINMIN Prezentacija\ESFIVP-logotipo naudojimo vadovas-02.jpg"/>
          <p:cNvPicPr>
            <a:picLocks noChangeAspect="1" noChangeArrowheads="1"/>
          </p:cNvPicPr>
          <p:nvPr/>
        </p:nvPicPr>
        <p:blipFill>
          <a:blip r:embed="rId3" cstate="print"/>
          <a:srcRect/>
          <a:stretch>
            <a:fillRect/>
          </a:stretch>
        </p:blipFill>
        <p:spPr bwMode="auto">
          <a:xfrm>
            <a:off x="1" y="-71462"/>
            <a:ext cx="9906000" cy="6877050"/>
          </a:xfrm>
          <a:prstGeom prst="rect">
            <a:avLst/>
          </a:prstGeom>
          <a:noFill/>
        </p:spPr>
      </p:pic>
      <p:sp>
        <p:nvSpPr>
          <p:cNvPr id="2" name="Title Placeholder 1"/>
          <p:cNvSpPr>
            <a:spLocks noGrp="1"/>
          </p:cNvSpPr>
          <p:nvPr>
            <p:ph type="title"/>
          </p:nvPr>
        </p:nvSpPr>
        <p:spPr>
          <a:xfrm>
            <a:off x="681039" y="365129"/>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9"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4"/>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4BF3BB-EB1B-48D4-A124-296D8DDFE6E0}" type="datetimeFigureOut">
              <a:rPr lang="lt-LT" smtClean="0"/>
              <a:pPr/>
              <a:t>2020.12.01</a:t>
            </a:fld>
            <a:endParaRPr lang="lt-LT"/>
          </a:p>
        </p:txBody>
      </p:sp>
      <p:sp>
        <p:nvSpPr>
          <p:cNvPr id="5" name="Footer Placeholder 4"/>
          <p:cNvSpPr>
            <a:spLocks noGrp="1"/>
          </p:cNvSpPr>
          <p:nvPr>
            <p:ph type="ftr" sz="quarter" idx="3"/>
          </p:nvPr>
        </p:nvSpPr>
        <p:spPr>
          <a:xfrm>
            <a:off x="3281364" y="6356354"/>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996113" y="6356354"/>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756EC1-65C8-4B69-8E4C-90A262855C30}" type="slidenum">
              <a:rPr lang="lt-LT" smtClean="0"/>
              <a:pPr/>
              <a:t>‹#›</a:t>
            </a:fld>
            <a:endParaRPr lang="lt-LT"/>
          </a:p>
        </p:txBody>
      </p:sp>
      <p:pic>
        <p:nvPicPr>
          <p:cNvPr id="8" name="Picture 4" descr="C:\Users\User\Desktop\FINMIN Prezentacija\ESFIVP-logotipo naudojimo vadovas-02.jpg"/>
          <p:cNvPicPr>
            <a:picLocks noChangeAspect="1" noChangeArrowheads="1"/>
          </p:cNvPicPr>
          <p:nvPr userDrawn="1"/>
        </p:nvPicPr>
        <p:blipFill>
          <a:blip r:embed="rId3" cstate="print"/>
          <a:srcRect/>
          <a:stretch>
            <a:fillRect/>
          </a:stretch>
        </p:blipFill>
        <p:spPr bwMode="auto">
          <a:xfrm>
            <a:off x="1" y="-71462"/>
            <a:ext cx="9906000" cy="6877050"/>
          </a:xfrm>
          <a:prstGeom prst="rect">
            <a:avLst/>
          </a:prstGeom>
          <a:noFill/>
        </p:spPr>
      </p:pic>
    </p:spTree>
    <p:extLst>
      <p:ext uri="{BB962C8B-B14F-4D97-AF65-F5344CB8AC3E}">
        <p14:creationId xmlns:p14="http://schemas.microsoft.com/office/powerpoint/2010/main" xmlns="" val="345333127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28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8" cstate="print">
            <a:extLst>
              <a:ext uri="{28A0092B-C50C-407E-A947-70E740481C1C}">
                <a14:useLocalDpi xmlns:a14="http://schemas.microsoft.com/office/drawing/2010/main" xmlns="" val="0"/>
              </a:ext>
            </a:extLst>
          </a:blip>
          <a:stretch>
            <a:fillRect/>
          </a:stretch>
        </p:blipFill>
        <p:spPr>
          <a:xfrm>
            <a:off x="0" y="5292"/>
            <a:ext cx="9928301" cy="6859331"/>
          </a:xfrm>
          <a:prstGeom prst="rect">
            <a:avLst/>
          </a:prstGeom>
        </p:spPr>
      </p:pic>
      <p:sp>
        <p:nvSpPr>
          <p:cNvPr id="2" name="Title Placeholder 1"/>
          <p:cNvSpPr>
            <a:spLocks noGrp="1"/>
          </p:cNvSpPr>
          <p:nvPr>
            <p:ph type="title"/>
          </p:nvPr>
        </p:nvSpPr>
        <p:spPr>
          <a:xfrm>
            <a:off x="681039" y="320040"/>
            <a:ext cx="8543925" cy="538480"/>
          </a:xfrm>
          <a:prstGeom prst="rect">
            <a:avLst/>
          </a:prstGeom>
        </p:spPr>
        <p:txBody>
          <a:bodyPr vert="horz" lIns="91440" tIns="45720" rIns="91440" bIns="45720" rtlCol="0" anchor="ctr">
            <a:normAutofit/>
          </a:bodyPr>
          <a:lstStyle/>
          <a:p>
            <a:r>
              <a:rPr lang="en-US" dirty="0" err="1" smtClean="0"/>
              <a:t>Temos</a:t>
            </a:r>
            <a:r>
              <a:rPr lang="en-US" dirty="0" smtClean="0"/>
              <a:t> </a:t>
            </a:r>
            <a:r>
              <a:rPr lang="en-US" dirty="0" err="1" smtClean="0"/>
              <a:t>pavadinimas</a:t>
            </a:r>
            <a:endParaRPr lang="lt-LT" dirty="0"/>
          </a:p>
        </p:txBody>
      </p:sp>
      <p:sp>
        <p:nvSpPr>
          <p:cNvPr id="3" name="Text Placeholder 2"/>
          <p:cNvSpPr>
            <a:spLocks noGrp="1"/>
          </p:cNvSpPr>
          <p:nvPr>
            <p:ph type="body" idx="1"/>
          </p:nvPr>
        </p:nvSpPr>
        <p:spPr>
          <a:xfrm>
            <a:off x="681039" y="1203536"/>
            <a:ext cx="8543925" cy="4351338"/>
          </a:xfrm>
          <a:prstGeom prst="rect">
            <a:avLst/>
          </a:prstGeom>
        </p:spPr>
        <p:txBody>
          <a:bodyPr vert="horz" lIns="91440" tIns="45720" rIns="91440" bIns="45720" rtlCol="0">
            <a:normAutofit/>
          </a:body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
        <p:nvSpPr>
          <p:cNvPr id="4" name="Date Placeholder 3"/>
          <p:cNvSpPr>
            <a:spLocks noGrp="1"/>
          </p:cNvSpPr>
          <p:nvPr>
            <p:ph type="dt" sz="half" idx="2"/>
          </p:nvPr>
        </p:nvSpPr>
        <p:spPr>
          <a:xfrm>
            <a:off x="681038" y="6356353"/>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089D37-8DCC-4B90-9989-088660BA936B}" type="datetimeFigureOut">
              <a:rPr lang="lt-LT" smtClean="0"/>
              <a:pPr/>
              <a:t>2020.12.01</a:t>
            </a:fld>
            <a:endParaRPr lang="lt-LT"/>
          </a:p>
        </p:txBody>
      </p:sp>
      <p:sp>
        <p:nvSpPr>
          <p:cNvPr id="5" name="Footer Placeholder 4"/>
          <p:cNvSpPr>
            <a:spLocks noGrp="1"/>
          </p:cNvSpPr>
          <p:nvPr>
            <p:ph type="ftr" sz="quarter" idx="3"/>
          </p:nvPr>
        </p:nvSpPr>
        <p:spPr>
          <a:xfrm>
            <a:off x="3281364" y="6356353"/>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B68689-5B76-426F-80A9-6DBB66434ACD}" type="slidenum">
              <a:rPr lang="lt-LT" smtClean="0"/>
              <a:pPr/>
              <a:t>‹#›</a:t>
            </a:fld>
            <a:endParaRPr lang="lt-LT"/>
          </a:p>
        </p:txBody>
      </p:sp>
    </p:spTree>
    <p:extLst>
      <p:ext uri="{BB962C8B-B14F-4D97-AF65-F5344CB8AC3E}">
        <p14:creationId xmlns:p14="http://schemas.microsoft.com/office/powerpoint/2010/main" xmlns="" val="4187548981"/>
      </p:ext>
    </p:extLst>
  </p:cSld>
  <p:clrMap bg1="lt1" tx1="dk1" bg2="lt2" tx2="dk2" accent1="accent1" accent2="accent2" accent3="accent3" accent4="accent4" accent5="accent5" accent6="accent6" hlink="hlink" folHlink="folHlink"/>
  <p:sldLayoutIdLst>
    <p:sldLayoutId id="2147483673" r:id="rId1"/>
    <p:sldLayoutId id="2147483676" r:id="rId2"/>
    <p:sldLayoutId id="2147483678" r:id="rId3"/>
    <p:sldLayoutId id="2147483679" r:id="rId4"/>
    <p:sldLayoutId id="2147483704" r:id="rId5"/>
    <p:sldLayoutId id="2147483717" r:id="rId6"/>
  </p:sldLayoutIdLst>
  <p:txStyles>
    <p:titleStyle>
      <a:lvl1pPr algn="l" defTabSz="914400" rtl="0" eaLnBrk="1" latinLnBrk="0" hangingPunct="1">
        <a:lnSpc>
          <a:spcPct val="90000"/>
        </a:lnSpc>
        <a:spcBef>
          <a:spcPct val="0"/>
        </a:spcBef>
        <a:buNone/>
        <a:defRPr sz="2400" kern="1200">
          <a:solidFill>
            <a:srgbClr val="7D6F6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3048" y="9144"/>
            <a:ext cx="9899904" cy="6839712"/>
          </a:xfrm>
          <a:prstGeom prst="rect">
            <a:avLst/>
          </a:prstGeom>
        </p:spPr>
      </p:pic>
      <p:sp>
        <p:nvSpPr>
          <p:cNvPr id="8" name="Turinio vietos rezervavimo ženklas 2"/>
          <p:cNvSpPr txBox="1">
            <a:spLocks/>
          </p:cNvSpPr>
          <p:nvPr userDrawn="1"/>
        </p:nvSpPr>
        <p:spPr>
          <a:xfrm>
            <a:off x="495300" y="1600201"/>
            <a:ext cx="8915400" cy="298092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lt-LT" altLang="lt-LT" sz="2800" b="1" dirty="0" smtClean="0">
              <a:solidFill>
                <a:srgbClr val="767676"/>
              </a:solidFill>
              <a:latin typeface="Calibri" pitchFamily="34" charset="0"/>
              <a:ea typeface="MS PGothic" pitchFamily="34" charset="-128"/>
            </a:endParaRPr>
          </a:p>
          <a:p>
            <a:pPr marL="0" indent="0" algn="ctr">
              <a:buFont typeface="Arial" panose="020B0604020202020204" pitchFamily="34" charset="0"/>
              <a:buNone/>
            </a:pPr>
            <a:endParaRPr lang="lt-LT" altLang="lt-LT" sz="2800" b="1" dirty="0" smtClean="0">
              <a:solidFill>
                <a:srgbClr val="767676"/>
              </a:solidFill>
              <a:latin typeface="Calibri" pitchFamily="34" charset="0"/>
              <a:ea typeface="MS PGothic" pitchFamily="34" charset="-128"/>
            </a:endParaRPr>
          </a:p>
          <a:p>
            <a:pPr marL="0" indent="0" algn="ctr">
              <a:buFont typeface="Arial" panose="020B0604020202020204" pitchFamily="34" charset="0"/>
              <a:buNone/>
            </a:pPr>
            <a:r>
              <a:rPr lang="lt-LT" altLang="lt-LT" sz="2800" b="1" dirty="0" smtClean="0">
                <a:solidFill>
                  <a:srgbClr val="767676"/>
                </a:solidFill>
                <a:latin typeface="Calibri" pitchFamily="34" charset="0"/>
                <a:ea typeface="MS PGothic" pitchFamily="34" charset="-128"/>
              </a:rPr>
              <a:t>AČIŪ UŽ DĖMESĮ</a:t>
            </a:r>
            <a:endParaRPr lang="lt-LT" sz="2800" dirty="0"/>
          </a:p>
        </p:txBody>
      </p:sp>
    </p:spTree>
    <p:extLst>
      <p:ext uri="{BB962C8B-B14F-4D97-AF65-F5344CB8AC3E}">
        <p14:creationId xmlns:p14="http://schemas.microsoft.com/office/powerpoint/2010/main" xmlns="" val="1984658239"/>
      </p:ext>
    </p:extLst>
  </p:cSld>
  <p:clrMap bg1="lt1" tx1="dk1" bg2="lt2" tx2="dk2" accent1="accent1" accent2="accent2" accent3="accent3" accent4="accent4" accent5="accent5" accent6="accent6" hlink="hlink" folHlink="folHlink"/>
  <p:sldLayoutIdLst>
    <p:sldLayoutId id="214748369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6761" y="1726618"/>
            <a:ext cx="8581510" cy="2809301"/>
          </a:xfrm>
        </p:spPr>
        <p:txBody>
          <a:bodyPr>
            <a:normAutofit/>
          </a:bodyPr>
          <a:lstStyle/>
          <a:p>
            <a:r>
              <a:rPr lang="lt-LT" dirty="0" smtClean="0"/>
              <a:t>Bendra projekto vertė – </a:t>
            </a:r>
            <a:r>
              <a:rPr lang="en-GB" dirty="0" smtClean="0"/>
              <a:t>2</a:t>
            </a:r>
            <a:r>
              <a:rPr lang="lt-LT" dirty="0" smtClean="0"/>
              <a:t>89 216,15</a:t>
            </a:r>
            <a:r>
              <a:rPr lang="en-GB" dirty="0" err="1" smtClean="0"/>
              <a:t>Eur</a:t>
            </a:r>
            <a:endParaRPr lang="lt-LT" dirty="0" smtClean="0"/>
          </a:p>
          <a:p>
            <a:endParaRPr lang="lt-LT" dirty="0" smtClean="0"/>
          </a:p>
          <a:p>
            <a:r>
              <a:rPr lang="lt-LT" dirty="0" smtClean="0"/>
              <a:t>Finansuojama iš Europos socialinio fondo</a:t>
            </a:r>
          </a:p>
          <a:p>
            <a:endParaRPr lang="lt-LT" dirty="0" smtClean="0"/>
          </a:p>
          <a:p>
            <a:r>
              <a:rPr lang="lt-LT" dirty="0" smtClean="0"/>
              <a:t>Projekto vykdytojas - Rokiškio rajono savivaldybės administracija. Projekto partneriai: Rokiškio socialinės </a:t>
            </a:r>
            <a:r>
              <a:rPr lang="lt-LT" dirty="0"/>
              <a:t>paramos centras, </a:t>
            </a:r>
            <a:r>
              <a:rPr lang="lt-LT" dirty="0" smtClean="0"/>
              <a:t> </a:t>
            </a:r>
            <a:r>
              <a:rPr lang="lt-LT" dirty="0"/>
              <a:t>VšĮ Saviugdos </a:t>
            </a:r>
            <a:r>
              <a:rPr lang="lt-LT" dirty="0" smtClean="0"/>
              <a:t>centras.</a:t>
            </a:r>
          </a:p>
          <a:p>
            <a:endParaRPr lang="lt-LT" dirty="0" smtClean="0"/>
          </a:p>
          <a:p>
            <a:endParaRPr lang="lt-LT" dirty="0" smtClean="0"/>
          </a:p>
          <a:p>
            <a:endParaRPr lang="lt-LT" dirty="0"/>
          </a:p>
        </p:txBody>
      </p:sp>
      <p:sp>
        <p:nvSpPr>
          <p:cNvPr id="2" name="Title 1"/>
          <p:cNvSpPr>
            <a:spLocks noGrp="1"/>
          </p:cNvSpPr>
          <p:nvPr>
            <p:ph type="title"/>
          </p:nvPr>
        </p:nvSpPr>
        <p:spPr>
          <a:xfrm>
            <a:off x="711874" y="663817"/>
            <a:ext cx="8916868" cy="1108074"/>
          </a:xfrm>
        </p:spPr>
        <p:txBody>
          <a:bodyPr/>
          <a:lstStyle/>
          <a:p>
            <a:r>
              <a:rPr lang="lt-LT" dirty="0"/>
              <a:t>Kompleksinių paslaugų šeimai teikimas Rokiškio rajone</a:t>
            </a:r>
            <a:br>
              <a:rPr lang="lt-LT" dirty="0"/>
            </a:br>
            <a:r>
              <a:rPr lang="lt-LT" dirty="0"/>
              <a:t>Nr. </a:t>
            </a:r>
            <a:r>
              <a:rPr lang="lt-LT"/>
              <a:t>08.4.1-ESFA-V-416-10-0005</a:t>
            </a:r>
            <a:endParaRPr lang="lt-LT" dirty="0"/>
          </a:p>
        </p:txBody>
      </p:sp>
    </p:spTree>
    <p:extLst>
      <p:ext uri="{BB962C8B-B14F-4D97-AF65-F5344CB8AC3E}">
        <p14:creationId xmlns:p14="http://schemas.microsoft.com/office/powerpoint/2010/main" xmlns="" val="624539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Projekto tikslas ir trumpas aprašymas</a:t>
            </a:r>
            <a:endParaRPr lang="en-GB" dirty="0"/>
          </a:p>
        </p:txBody>
      </p:sp>
      <p:sp>
        <p:nvSpPr>
          <p:cNvPr id="5" name="Turinio vietos rezervavimo ženklas 2"/>
          <p:cNvSpPr txBox="1">
            <a:spLocks/>
          </p:cNvSpPr>
          <p:nvPr/>
        </p:nvSpPr>
        <p:spPr>
          <a:xfrm>
            <a:off x="457200" y="1600201"/>
            <a:ext cx="8229600" cy="36290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lt-LT" dirty="0"/>
          </a:p>
        </p:txBody>
      </p:sp>
      <p:sp>
        <p:nvSpPr>
          <p:cNvPr id="3" name="Stačiakampis 2"/>
          <p:cNvSpPr/>
          <p:nvPr/>
        </p:nvSpPr>
        <p:spPr>
          <a:xfrm>
            <a:off x="830580" y="1261647"/>
            <a:ext cx="8237220" cy="276999"/>
          </a:xfrm>
          <a:prstGeom prst="rect">
            <a:avLst/>
          </a:prstGeom>
        </p:spPr>
        <p:txBody>
          <a:bodyPr wrap="square">
            <a:spAutoFit/>
          </a:bodyPr>
          <a:lstStyle/>
          <a:p>
            <a:pPr algn="just"/>
            <a:r>
              <a:rPr lang="lt-LT" sz="1200" b="1" dirty="0"/>
              <a:t>Tikslas</a:t>
            </a:r>
            <a:r>
              <a:rPr lang="lt-LT" sz="1200" dirty="0"/>
              <a:t> - suteikti Rokiškio rajono gyventojams kokybiškas, kompleksiškai teikiamas paslaugas šeimai.</a:t>
            </a:r>
            <a:endParaRPr lang="en-GB" sz="1200" dirty="0"/>
          </a:p>
        </p:txBody>
      </p:sp>
      <p:sp>
        <p:nvSpPr>
          <p:cNvPr id="4" name="Stačiakampis 3"/>
          <p:cNvSpPr/>
          <p:nvPr/>
        </p:nvSpPr>
        <p:spPr>
          <a:xfrm>
            <a:off x="830580" y="1768128"/>
            <a:ext cx="8595360" cy="4339650"/>
          </a:xfrm>
          <a:prstGeom prst="rect">
            <a:avLst/>
          </a:prstGeom>
        </p:spPr>
        <p:txBody>
          <a:bodyPr wrap="square">
            <a:spAutoFit/>
          </a:bodyPr>
          <a:lstStyle/>
          <a:p>
            <a:pPr algn="just"/>
            <a:r>
              <a:rPr lang="lt-LT" sz="1200" b="1" dirty="0" smtClean="0"/>
              <a:t>Trumpas projekto aprašymas </a:t>
            </a:r>
          </a:p>
          <a:p>
            <a:pPr algn="just"/>
            <a:r>
              <a:rPr lang="lt-LT" sz="1200" dirty="0" smtClean="0"/>
              <a:t>Rokiškio rajono savivaldybė kompleksines paslaugas šeimai organizuoja įgyvendinama projektą ,,Kompleksinių paslaugų teikimas Rokiškio rajone’’, kuris finansuojamas  Europos socialinio fondo lėšomis. Projektas jau vykdomas treti metai, todėl galime pasidžiaugti tikrai gerai pasiektais rezultatais. Šiuo metu nemokamomis projekto paslaugomis yra pasinaudoję virš 600 asmenų, gyvenančių Rokiškio rajone. Viena pagrindinių ir didžiausio dėmesio sulaukusi teikiama paslauga –  individualios psichologo konsultacijos, šios paslaugos poreikis yra aktualus kasdien, nes šeimos patiria daug problemų šeimos santykiuose, vaikų auginime. Pasiteisino ir grupinės psichologo konsultacijos, kur sprendžiamos žmonių bendravimo, asmenų, patyrusių smurtą, asmenų, kurie susidūrė su sunkiomis ligomis, turėjo įvairių priklausomybių.  Seniūnijų administracijos suinteresuotos, kad vyktų tokie užsiėmimai, nes žmonėms yra daug problemų, o sprendimo būdų daug nėra, todėl ši paslauga labai pasiteisino seniūnijose. Šeimos terapijos taip pat  sulaukė nemažai susidomėjimo, šia paslauga pasinaudojo nemažai Rokiškio rajono gyventojų.  Pozityvios tėvystės mokymus veda prityrę psichologai, turintys patirtį su vaikų auklėjime, santykių su tėvais nagrinėjime, todėl šiuos mokymus išklausė 15 grupių. Viena iš naujovių yra </a:t>
            </a:r>
            <a:r>
              <a:rPr lang="lt-LT" sz="1200" dirty="0" err="1" smtClean="0"/>
              <a:t>mediacijos</a:t>
            </a:r>
            <a:r>
              <a:rPr lang="lt-LT" sz="1200" dirty="0" smtClean="0"/>
              <a:t> paslauga- tai procesas, kurio metu neutrali trečioji šalis siekia padėti šalims (tėvams) patiems rasti geriausią sprendimą. Tai turbūt vienas veiksmingiausių būdų sumažinti skyrybų metu ar tiesiog esant konfliktui tarp tėvų, kai nepavyksta rasti kompromiso, patiriamas traumas šeimoms, o ypač vaikams. Šia paslauga pasinaudojo virš 40 projekto  dalyvių.</a:t>
            </a:r>
          </a:p>
          <a:p>
            <a:pPr algn="just"/>
            <a:r>
              <a:rPr lang="lt-LT" sz="1200" dirty="0" smtClean="0"/>
              <a:t>Šiais metais gautas papildomas finansavimas kompleksinių paslaugų projektui  dėl asmeninio asistento paslaugos. Ši paslauga teikiama asmenims nuo 16 metų, kuriems Lietuvos Respublikos neįgaliųjų socialinės integracijos įstatymo nustatyta .  Tvarka nustatytas </a:t>
            </a:r>
            <a:r>
              <a:rPr lang="lt-LT" sz="1200" dirty="0" err="1" smtClean="0"/>
              <a:t>neįgalumo</a:t>
            </a:r>
            <a:r>
              <a:rPr lang="lt-LT" sz="1200" dirty="0" smtClean="0"/>
              <a:t> lygis arba  darbingumo lygis dėl fizinės (judėjimo, regos, klausos, vidaus organų sutrikimai ir (ar) kompleksinės negalios, visiškai arba vidutiniškai apribojančios jų veiklą, </a:t>
            </a:r>
            <a:r>
              <a:rPr lang="lt-LT" sz="1200" dirty="0" err="1" smtClean="0"/>
              <a:t>dalyvumą</a:t>
            </a:r>
            <a:r>
              <a:rPr lang="lt-LT" sz="1200" dirty="0" smtClean="0"/>
              <a:t> (orientuotis, judėti, dirbti ir savarankiškai tvarkytis asmeninį ir socialinį gyvenimą) ir kuriems reikalinga kitų asmenų pagalba. Paslaugas teikiame pagal individualius poreikius, suteikiant jam individualią pagalbą namuose ir viešoje aplinkoje, palydime į veiklas , kurios padeda jiems gyventi  bendruomenėj ir integruotis į ją, neleidžia būti izoliuotam nuo bendruomenės, skatina jo savarankiškumą, būtiną kasdieniniame gyvenime.  Šia paslauga labai džiaugiasi rajono gyventojai, kurie pirmą kartą  apsilankė įvairiuose  užimtumo būreliuose, dienos centruose.</a:t>
            </a:r>
          </a:p>
          <a:p>
            <a:pPr algn="just"/>
            <a:endParaRPr lang="lt-LT" sz="1200" dirty="0"/>
          </a:p>
        </p:txBody>
      </p:sp>
    </p:spTree>
    <p:extLst>
      <p:ext uri="{BB962C8B-B14F-4D97-AF65-F5344CB8AC3E}">
        <p14:creationId xmlns:p14="http://schemas.microsoft.com/office/powerpoint/2010/main" xmlns="" val="3768297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a:spLocks noGrp="1"/>
          </p:cNvSpPr>
          <p:nvPr>
            <p:ph type="title"/>
          </p:nvPr>
        </p:nvSpPr>
        <p:spPr/>
        <p:txBody>
          <a:bodyPr>
            <a:normAutofit fontScale="90000"/>
          </a:bodyPr>
          <a:lstStyle/>
          <a:p>
            <a:r>
              <a:rPr lang="lt-LT" dirty="0" smtClean="0"/>
              <a:t>Nuotraukos (gali būti prieš projekto įgyvendinimą, įgyvendinimo metu, po projekto įgyvendinimo)</a:t>
            </a:r>
            <a:endParaRPr lang="lt-LT" dirty="0"/>
          </a:p>
        </p:txBody>
      </p:sp>
      <p:pic>
        <p:nvPicPr>
          <p:cNvPr id="10" name="Paveikslėlio vietos rezervavimo ženklas 9" descr="nuotrauka-1.jpg"/>
          <p:cNvPicPr>
            <a:picLocks noGrp="1" noChangeAspect="1"/>
          </p:cNvPicPr>
          <p:nvPr>
            <p:ph type="pic" sz="quarter" idx="13"/>
          </p:nvPr>
        </p:nvPicPr>
        <p:blipFill>
          <a:blip r:embed="rId2" cstate="print"/>
          <a:srcRect t="6997" b="6997"/>
          <a:stretch>
            <a:fillRect/>
          </a:stretch>
        </p:blipFill>
        <p:spPr>
          <a:xfrm>
            <a:off x="681038" y="1109663"/>
            <a:ext cx="4595812" cy="2967037"/>
          </a:xfrm>
        </p:spPr>
      </p:pic>
      <p:pic>
        <p:nvPicPr>
          <p:cNvPr id="11" name="Paveikslėlio vietos rezervavimo ženklas 10" descr="NUOTRAUKA-2.jpg"/>
          <p:cNvPicPr>
            <a:picLocks noGrp="1" noChangeAspect="1"/>
          </p:cNvPicPr>
          <p:nvPr>
            <p:ph type="pic" sz="quarter" idx="14"/>
          </p:nvPr>
        </p:nvPicPr>
        <p:blipFill>
          <a:blip r:embed="rId3" cstate="print"/>
          <a:srcRect l="16088" r="16088"/>
          <a:stretch>
            <a:fillRect/>
          </a:stretch>
        </p:blipFill>
        <p:spPr/>
      </p:pic>
      <p:pic>
        <p:nvPicPr>
          <p:cNvPr id="12" name="Paveikslėlio vietos rezervavimo ženklas 11" descr="NUOTRAUKA-3jpg.jpg"/>
          <p:cNvPicPr>
            <a:picLocks noGrp="1" noChangeAspect="1"/>
          </p:cNvPicPr>
          <p:nvPr>
            <p:ph type="pic" sz="quarter" idx="15"/>
          </p:nvPr>
        </p:nvPicPr>
        <p:blipFill>
          <a:blip r:embed="rId4" cstate="print"/>
          <a:srcRect t="16161" b="16161"/>
          <a:stretch>
            <a:fillRect/>
          </a:stretch>
        </p:blipFill>
        <p:spPr/>
      </p:pic>
    </p:spTree>
    <p:extLst>
      <p:ext uri="{BB962C8B-B14F-4D97-AF65-F5344CB8AC3E}">
        <p14:creationId xmlns:p14="http://schemas.microsoft.com/office/powerpoint/2010/main" xmlns="" val="4030278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Fin MIn titulinis">
  <a:themeElements>
    <a:clrScheme name="FIMIN">
      <a:dk1>
        <a:srgbClr val="827573"/>
      </a:dk1>
      <a:lt1>
        <a:srgbClr val="FFFFFF"/>
      </a:lt1>
      <a:dk2>
        <a:srgbClr val="827573"/>
      </a:dk2>
      <a:lt2>
        <a:srgbClr val="E2DDDB"/>
      </a:lt2>
      <a:accent1>
        <a:srgbClr val="2A57A3"/>
      </a:accent1>
      <a:accent2>
        <a:srgbClr val="E2DDDB"/>
      </a:accent2>
      <a:accent3>
        <a:srgbClr val="827573"/>
      </a:accent3>
      <a:accent4>
        <a:srgbClr val="E2DDDB"/>
      </a:accent4>
      <a:accent5>
        <a:srgbClr val="FFCC00"/>
      </a:accent5>
      <a:accent6>
        <a:srgbClr val="2A57A3"/>
      </a:accent6>
      <a:hlink>
        <a:srgbClr val="827573"/>
      </a:hlink>
      <a:folHlink>
        <a:srgbClr val="2A57A3"/>
      </a:folHlink>
    </a:clrScheme>
    <a:fontScheme name="FinMIN">
      <a:majorFont>
        <a:latin typeface="Calibri"/>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Fin MIn" id="{3D01923E-6B55-45DF-A1C7-613873B7B2F0}" vid="{420D04CA-D0BA-4BA0-94CA-232FF5AB0EB0}"/>
    </a:ext>
  </a:extLst>
</a:theme>
</file>

<file path=ppt/theme/theme2.xml><?xml version="1.0" encoding="utf-8"?>
<a:theme xmlns:a="http://schemas.openxmlformats.org/drawingml/2006/main" name="Teksto skaidrė">
  <a:themeElements>
    <a:clrScheme name="FIMIN">
      <a:dk1>
        <a:srgbClr val="827573"/>
      </a:dk1>
      <a:lt1>
        <a:srgbClr val="FFFFFF"/>
      </a:lt1>
      <a:dk2>
        <a:srgbClr val="827573"/>
      </a:dk2>
      <a:lt2>
        <a:srgbClr val="E2DDDB"/>
      </a:lt2>
      <a:accent1>
        <a:srgbClr val="BFBFBF"/>
      </a:accent1>
      <a:accent2>
        <a:srgbClr val="999999"/>
      </a:accent2>
      <a:accent3>
        <a:srgbClr val="666666"/>
      </a:accent3>
      <a:accent4>
        <a:srgbClr val="2A57A3"/>
      </a:accent4>
      <a:accent5>
        <a:srgbClr val="FFCC00"/>
      </a:accent5>
      <a:accent6>
        <a:srgbClr val="6D95D9"/>
      </a:accent6>
      <a:hlink>
        <a:srgbClr val="827573"/>
      </a:hlink>
      <a:folHlink>
        <a:srgbClr val="2A57A3"/>
      </a:folHlink>
    </a:clrScheme>
    <a:fontScheme name="FinMIN">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Galtuinė skaidrė">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526</TotalTime>
  <Words>462</Words>
  <Application>Microsoft Office PowerPoint</Application>
  <PresentationFormat>A4 formatas (210x297 mm)</PresentationFormat>
  <Paragraphs>13</Paragraphs>
  <Slides>3</Slides>
  <Notes>0</Notes>
  <HiddenSlides>0</HiddenSlides>
  <MMClips>0</MMClips>
  <ScaleCrop>false</ScaleCrop>
  <HeadingPairs>
    <vt:vector size="4" baseType="variant">
      <vt:variant>
        <vt:lpstr>Tema</vt:lpstr>
      </vt:variant>
      <vt:variant>
        <vt:i4>3</vt:i4>
      </vt:variant>
      <vt:variant>
        <vt:lpstr>Skaidrių pavadinimai</vt:lpstr>
      </vt:variant>
      <vt:variant>
        <vt:i4>3</vt:i4>
      </vt:variant>
    </vt:vector>
  </HeadingPairs>
  <TitlesOfParts>
    <vt:vector size="6" baseType="lpstr">
      <vt:lpstr>Fin MIn titulinis</vt:lpstr>
      <vt:lpstr>Teksto skaidrė</vt:lpstr>
      <vt:lpstr>Galtuinė skaidrė</vt:lpstr>
      <vt:lpstr>Kompleksinių paslaugų šeimai teikimas Rokiškio rajone Nr. 08.4.1-ESFA-V-416-10-0005</vt:lpstr>
      <vt:lpstr>Projekto tikslas ir trumpas aprašymas</vt:lpstr>
      <vt:lpstr>Nuotraukos (gali būti prieš projekto įgyvendinimą, įgyvendinimo metu, po projekto įgyvendinimo)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SocP2</cp:lastModifiedBy>
  <cp:revision>44</cp:revision>
  <dcterms:created xsi:type="dcterms:W3CDTF">2015-10-26T11:19:59Z</dcterms:created>
  <dcterms:modified xsi:type="dcterms:W3CDTF">2020-12-01T10:31:09Z</dcterms:modified>
</cp:coreProperties>
</file>