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57" r:id="rId7"/>
    <p:sldId id="260" r:id="rId8"/>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varScale="1">
        <p:scale>
          <a:sx n="114" d="100"/>
          <a:sy n="114" d="100"/>
        </p:scale>
        <p:origin x="780" y="13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Paan</a:t>
            </a:r>
            <a:r>
              <a:rPr lang="lt-LT" dirty="0" err="1"/>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a:t>P</a:t>
            </a:r>
            <a:r>
              <a:rPr lang="lt-LT" dirty="0" err="1"/>
              <a:t>ristatymo</a:t>
            </a:r>
            <a:r>
              <a:rPr lang="lt-LT" dirty="0"/>
              <a:t> p</a:t>
            </a:r>
            <a:r>
              <a:rPr lang="en-US" dirty="0" err="1"/>
              <a:t>avadinimas</a:t>
            </a:r>
            <a:br>
              <a:rPr lang="lt-LT" dirty="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a:t>Temos</a:t>
            </a:r>
            <a:r>
              <a:rPr lang="en-US" dirty="0"/>
              <a:t> </a:t>
            </a:r>
            <a:r>
              <a:rPr lang="en-US" dirty="0" err="1"/>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a:solidFill>
                  <a:srgbClr val="767676"/>
                </a:solidFill>
                <a:latin typeface="Calibri" pitchFamily="34" charset="0"/>
                <a:ea typeface="MS PGothic" pitchFamily="34" charset="-128"/>
              </a:rPr>
              <a:t>Šrifto</a:t>
            </a:r>
            <a:r>
              <a:rPr lang="en-US" altLang="lt-LT" sz="1800" dirty="0">
                <a:solidFill>
                  <a:srgbClr val="767676"/>
                </a:solidFill>
                <a:latin typeface="Calibri" pitchFamily="34" charset="0"/>
                <a:ea typeface="MS PGothic" pitchFamily="34" charset="-128"/>
              </a:rPr>
              <a:t> </a:t>
            </a:r>
            <a:r>
              <a:rPr lang="en-US" altLang="lt-LT" sz="1800" dirty="0" err="1">
                <a:solidFill>
                  <a:srgbClr val="767676"/>
                </a:solidFill>
                <a:latin typeface="Calibri" pitchFamily="34" charset="0"/>
                <a:ea typeface="MS PGothic" pitchFamily="34" charset="-128"/>
              </a:rPr>
              <a:t>dydžiai</a:t>
            </a:r>
            <a:r>
              <a:rPr lang="en-US" altLang="lt-LT" sz="1800" dirty="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pavadinimui</a:t>
            </a: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temai</a:t>
            </a:r>
            <a:r>
              <a:rPr lang="en-US" altLang="lt-LT" sz="1800" dirty="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teksto</a:t>
            </a:r>
            <a:r>
              <a:rPr lang="en-US" altLang="lt-LT" sz="1800" dirty="0">
                <a:solidFill>
                  <a:srgbClr val="767676"/>
                </a:solidFill>
                <a:latin typeface="Calibri" pitchFamily="34" charset="0"/>
                <a:ea typeface="MS PGothic" pitchFamily="34" charset="-128"/>
              </a:rPr>
              <a:t> </a:t>
            </a:r>
            <a:r>
              <a:rPr lang="en-US" altLang="lt-LT" sz="1800" dirty="0" err="1">
                <a:solidFill>
                  <a:srgbClr val="767676"/>
                </a:solidFill>
                <a:latin typeface="Calibri" pitchFamily="34" charset="0"/>
                <a:ea typeface="MS PGothic" pitchFamily="34" charset="-128"/>
              </a:rPr>
              <a:t>rašymui</a:t>
            </a:r>
            <a:r>
              <a:rPr lang="en-US" altLang="lt-LT" sz="1800" dirty="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a:t>Nuotrauka</a:t>
            </a:r>
            <a:endParaRPr lang="lt-LT" dirty="0"/>
          </a:p>
        </p:txBody>
      </p:sp>
      <p:sp>
        <p:nvSpPr>
          <p:cNvPr id="12" name="Title 1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a:t>Tekstas</a:t>
            </a:r>
            <a:r>
              <a:rPr lang="en-US" dirty="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a:t>Tekstas</a:t>
            </a:r>
            <a:r>
              <a:rPr lang="en-US" dirty="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a:t>Organizatoriaus</a:t>
            </a:r>
            <a:r>
              <a:rPr lang="en-US" dirty="0"/>
              <a:t> </a:t>
            </a:r>
            <a:r>
              <a:rPr lang="en-US" dirty="0" err="1"/>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2023-12-04</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a:t>Temos</a:t>
            </a:r>
            <a:r>
              <a:rPr lang="en-US" dirty="0"/>
              <a:t> </a:t>
            </a:r>
            <a:r>
              <a:rPr lang="en-US" dirty="0" err="1"/>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2023-12-04</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1635178"/>
            <a:ext cx="8581510" cy="2809301"/>
          </a:xfrm>
        </p:spPr>
        <p:txBody>
          <a:bodyPr>
            <a:normAutofit/>
          </a:bodyPr>
          <a:lstStyle/>
          <a:p>
            <a:r>
              <a:rPr lang="lt-LT" dirty="0"/>
              <a:t>Bendra projekto vertė – 9350 tūkst. Eurų, iš jų:</a:t>
            </a:r>
          </a:p>
          <a:p>
            <a:r>
              <a:rPr lang="lt-LT" dirty="0"/>
              <a:t>Valstybės biudžeto lėšos – 4817 tūkst. Eurų;</a:t>
            </a:r>
          </a:p>
          <a:p>
            <a:r>
              <a:rPr lang="lt-LT" dirty="0"/>
              <a:t>Savivaldybės biudžeto lėšos – 4533 tūkst. Eurų.</a:t>
            </a:r>
          </a:p>
          <a:p>
            <a:r>
              <a:rPr lang="lt-LT" dirty="0"/>
              <a:t>Projektą finansuoja:</a:t>
            </a:r>
          </a:p>
          <a:p>
            <a:r>
              <a:rPr lang="lt-LT" dirty="0"/>
              <a:t> Lietuvos Respublikos švietimo, mokslo ir sporto ministerija</a:t>
            </a:r>
          </a:p>
          <a:p>
            <a:r>
              <a:rPr lang="lt-LT" dirty="0"/>
              <a:t> Rokiškio rajono savivaldybės administracija</a:t>
            </a:r>
          </a:p>
          <a:p>
            <a:r>
              <a:rPr lang="lt-LT" dirty="0"/>
              <a:t>Projekto vykdytojas Rokiškio rajono savivaldybės administracija</a:t>
            </a:r>
          </a:p>
          <a:p>
            <a:endParaRPr lang="lt-LT" dirty="0"/>
          </a:p>
          <a:p>
            <a:endParaRPr lang="lt-LT" dirty="0"/>
          </a:p>
          <a:p>
            <a:endParaRPr lang="lt-LT" dirty="0"/>
          </a:p>
        </p:txBody>
      </p:sp>
      <p:sp>
        <p:nvSpPr>
          <p:cNvPr id="2" name="Title 1"/>
          <p:cNvSpPr>
            <a:spLocks noGrp="1"/>
          </p:cNvSpPr>
          <p:nvPr>
            <p:ph type="title"/>
          </p:nvPr>
        </p:nvSpPr>
        <p:spPr>
          <a:xfrm>
            <a:off x="711874" y="663817"/>
            <a:ext cx="8916868" cy="1108074"/>
          </a:xfrm>
        </p:spPr>
        <p:txBody>
          <a:bodyPr/>
          <a:lstStyle/>
          <a:p>
            <a:r>
              <a:rPr lang="lt-LT" dirty="0" err="1"/>
              <a:t>Daugiafunkcės</a:t>
            </a:r>
            <a:r>
              <a:rPr lang="lt-LT" dirty="0"/>
              <a:t> sporto salės Rokiškyje, Taikos g. 21A, statyba</a:t>
            </a:r>
          </a:p>
        </p:txBody>
      </p:sp>
    </p:spTree>
    <p:extLst>
      <p:ext uri="{BB962C8B-B14F-4D97-AF65-F5344CB8AC3E}">
        <p14:creationId xmlns:p14="http://schemas.microsoft.com/office/powerpoint/2010/main" val="62453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35319" y="236220"/>
            <a:ext cx="8543925" cy="716280"/>
          </a:xfrm>
        </p:spPr>
        <p:txBody>
          <a:bodyPr>
            <a:normAutofit fontScale="90000"/>
          </a:bodyPr>
          <a:lstStyle/>
          <a:p>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br>
              <a:rPr lang="lt-LT" dirty="0"/>
            </a:br>
            <a:r>
              <a:rPr lang="lt-LT" dirty="0"/>
              <a:t>Projekto tikslas:</a:t>
            </a:r>
            <a:br>
              <a:rPr lang="lt-LT" dirty="0"/>
            </a:br>
            <a:br>
              <a:rPr lang="lt-LT" dirty="0"/>
            </a:br>
            <a:r>
              <a:rPr lang="lt-LT" dirty="0"/>
              <a:t>pagerinti sporto paslaugų kokybę Rokiškyje, vykdant sporto objektų plėtrą.</a:t>
            </a:r>
            <a:br>
              <a:rPr lang="lt-LT" dirty="0"/>
            </a:br>
            <a:br>
              <a:rPr lang="lt-LT" dirty="0"/>
            </a:br>
            <a:r>
              <a:rPr lang="lt-LT" sz="1800" dirty="0"/>
              <a:t>Naujo pastato statyba, įrengiant alternatyvų energijos šaltinį. Šios alternatyvos atveju būtų vykdomi sklypo sutvarkymo darbai, statinio konstrukcijos darbai, pastato apdailos darbai, vidaus vandentiekio, nuotekų, šildymo, vėdinimo, vėsinimo sistemų įrengimo darbai, elektrotechnikos, elektroniniai ryšių įrengimų darbai, apsaugos signalizacijos, gaisrinės signalizacijos įrengimo darbai, lauko inžineriniai tinklai, įsigyjama reikalinga sporto įranga ir priemonės. Salėje numatoma įrengti daugiafunkcę salę, kurios plotas apie 1491 </a:t>
            </a:r>
            <a:r>
              <a:rPr lang="lt-LT" sz="1800" dirty="0" err="1"/>
              <a:t>kv.m</a:t>
            </a:r>
            <a:r>
              <a:rPr lang="lt-LT" sz="1800" dirty="0"/>
              <a:t>, kurioje būtų krepšinio, salės futbolo, rankinio aikštelės. Daugiafunkcė sporto salė būtų pritaikyta krepšinio, futbolo, tinklinio, lauko tenisui, riedulio, lengvosios atletikos, sunkiosios atletikos, dziudo imtynių užsiėmimų ir varžybų vykdymui, kūno kultūros pamokų vedimui,  masinių pramoginių renginių organizavimui su 500 vietų transformuojama tribūna, taip pat salė bus pritaikyta neįgaliųjų sporto užsiėmimams vykdyti. Taip pat numatoma įrengti  imtynių salę bei sunkiosios atletikos, ieties metimo sektorių ir treniruoklių salę. </a:t>
            </a:r>
            <a:r>
              <a:rPr lang="lt-LT" sz="1800" dirty="0" err="1"/>
              <a:t>Daugiafunkcėje</a:t>
            </a:r>
            <a:r>
              <a:rPr lang="lt-LT" sz="1800" dirty="0"/>
              <a:t> sporto salėje planuojamos ir kitos reikalingos patalpos, kaip inventoriaus patalpa,  sanitariniai mazgai, persirengimo patalpos, aptarnaujančio personalo ir kitų asmenų kabinetai. Bendras salės plotas numatomas apie 3075 </a:t>
            </a:r>
            <a:r>
              <a:rPr lang="lt-LT" sz="1800" dirty="0" err="1"/>
              <a:t>kv.m</a:t>
            </a:r>
            <a:r>
              <a:rPr lang="lt-LT" sz="1800" dirty="0"/>
              <a:t>. Numatoma įrengti alternatyvų energijos šaltinį – saulės kolektorius, </a:t>
            </a:r>
            <a:r>
              <a:rPr lang="lt-LT" sz="1800" dirty="0" err="1"/>
              <a:t>inverterius</a:t>
            </a:r>
            <a:r>
              <a:rPr lang="lt-LT" sz="1800" dirty="0"/>
              <a:t> bei šilumos siurblius „oras/oras“. </a:t>
            </a:r>
            <a:endParaRPr lang="en-GB" sz="1800"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p:txBody>
          <a:bodyPr/>
          <a:lstStyle/>
          <a:p>
            <a:endParaRPr lang="lt-LT" dirty="0"/>
          </a:p>
          <a:p>
            <a:endParaRPr lang="lt-LT" dirty="0"/>
          </a:p>
          <a:p>
            <a:r>
              <a:rPr lang="lt-LT" b="1" dirty="0"/>
              <a:t>2022-04-15 sudaryta sutartis su UAB „</a:t>
            </a:r>
            <a:r>
              <a:rPr lang="lt-LT" b="1" dirty="0" err="1"/>
              <a:t>Infes</a:t>
            </a:r>
            <a:r>
              <a:rPr lang="lt-LT" b="1" dirty="0"/>
              <a:t>“  Daugiafunkcės sporto salės statybos, Taikos g. 21A, Rokiškio m., statybos darbams. Sutarties vertė 9 136 415,68 Eur. Statybos darbų pabaiga numatoma 2025 metų 04 mėn.</a:t>
            </a:r>
          </a:p>
          <a:p>
            <a:endParaRPr lang="lt-LT" b="1" dirty="0"/>
          </a:p>
          <a:p>
            <a:r>
              <a:rPr lang="lt-LT" b="1" dirty="0"/>
              <a:t>Iki 2023 lapkričio mėnesio  įvykdyta statybos darbų už 4 250 939,91 Eur.</a:t>
            </a:r>
          </a:p>
          <a:p>
            <a:endParaRPr lang="lt-LT" b="1" dirty="0"/>
          </a:p>
          <a:p>
            <a:endParaRPr lang="lt-LT" b="1" dirty="0"/>
          </a:p>
        </p:txBody>
      </p:sp>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lt-LT"/>
              <a:t>Nuotraukos</a:t>
            </a:r>
            <a:endParaRPr lang="lt-LT" dirty="0"/>
          </a:p>
        </p:txBody>
      </p:sp>
      <p:sp>
        <p:nvSpPr>
          <p:cNvPr id="2" name="Teksto vietos rezervavimo ženklas 1">
            <a:extLst>
              <a:ext uri="{FF2B5EF4-FFF2-40B4-BE49-F238E27FC236}">
                <a16:creationId xmlns:a16="http://schemas.microsoft.com/office/drawing/2014/main" id="{928363A0-4EF4-5F10-9995-4227854182FB}"/>
              </a:ext>
            </a:extLst>
          </p:cNvPr>
          <p:cNvSpPr>
            <a:spLocks noGrp="1"/>
          </p:cNvSpPr>
          <p:nvPr>
            <p:ph type="body" sz="quarter" idx="10"/>
          </p:nvPr>
        </p:nvSpPr>
        <p:spPr/>
        <p:txBody>
          <a:bodyPr/>
          <a:lstStyle/>
          <a:p>
            <a:endParaRPr lang="lt-LT"/>
          </a:p>
        </p:txBody>
      </p:sp>
      <p:pic>
        <p:nvPicPr>
          <p:cNvPr id="3" name="Paveikslėlio vietos rezervavimo ženklas 2" descr="Paveikslėlis, kuriame yra lauko, debesis, dangus, žemė&#10;&#10;Automatiškai sugeneruotas aprašymas">
            <a:extLst>
              <a:ext uri="{FF2B5EF4-FFF2-40B4-BE49-F238E27FC236}">
                <a16:creationId xmlns:a16="http://schemas.microsoft.com/office/drawing/2014/main" id="{650C8CBD-89AE-50D5-F70A-4B3D7537D434}"/>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25790" b="25790"/>
          <a:stretch>
            <a:fillRect/>
          </a:stretch>
        </p:blipFill>
        <p:spPr>
          <a:xfrm>
            <a:off x="0" y="1109663"/>
            <a:ext cx="4595813" cy="2967037"/>
          </a:xfrm>
        </p:spPr>
      </p:pic>
      <p:pic>
        <p:nvPicPr>
          <p:cNvPr id="11" name="Paveikslėlio vietos rezervavimo ženklas 10" descr="Paveikslėlis, kuriame yra pastatas, sandėlis, vidaus, apleista&#10;&#10;Automatiškai sugeneruotas aprašymas">
            <a:extLst>
              <a:ext uri="{FF2B5EF4-FFF2-40B4-BE49-F238E27FC236}">
                <a16:creationId xmlns:a16="http://schemas.microsoft.com/office/drawing/2014/main" id="{6D4F95AA-C4BB-9C67-264A-0BD2BDED3BF9}"/>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30979" b="30979"/>
          <a:stretch>
            <a:fillRect/>
          </a:stretch>
        </p:blipFill>
        <p:spPr>
          <a:xfrm>
            <a:off x="0" y="4327525"/>
            <a:ext cx="4606925" cy="2336800"/>
          </a:xfrm>
        </p:spPr>
      </p:pic>
      <p:pic>
        <p:nvPicPr>
          <p:cNvPr id="9" name="Paveikslėlio vietos rezervavimo ženklas 8" descr="Paveikslėlis, kuriame yra lauko, dangus, medis, pastatas&#10;&#10;Automatiškai sugeneruotas aprašymas">
            <a:extLst>
              <a:ext uri="{FF2B5EF4-FFF2-40B4-BE49-F238E27FC236}">
                <a16:creationId xmlns:a16="http://schemas.microsoft.com/office/drawing/2014/main" id="{0716F42C-C175-3F1A-44EE-7DFCFCAF64FF}"/>
              </a:ext>
            </a:extLst>
          </p:cNvPr>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t="8533" b="8533"/>
          <a:stretch>
            <a:fillRect/>
          </a:stretch>
        </p:blipFill>
        <p:spPr>
          <a:xfrm>
            <a:off x="6094413" y="1109663"/>
            <a:ext cx="3811587" cy="4214812"/>
          </a:xfrm>
        </p:spPr>
      </p:pic>
    </p:spTree>
    <p:extLst>
      <p:ext uri="{BB962C8B-B14F-4D97-AF65-F5344CB8AC3E}">
        <p14:creationId xmlns:p14="http://schemas.microsoft.com/office/powerpoint/2010/main" val="403027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o vietos rezervavimo ženklas 6" descr="Paveikslėlis, kuriame yra dangus, žolė, lauko, debesis&#10;&#10;Automatiškai sugeneruotas aprašymas">
            <a:extLst>
              <a:ext uri="{FF2B5EF4-FFF2-40B4-BE49-F238E27FC236}">
                <a16:creationId xmlns:a16="http://schemas.microsoft.com/office/drawing/2014/main" id="{AB4D1893-9005-8002-A0E0-BEF7785AA58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5790" b="25790"/>
          <a:stretch>
            <a:fillRect/>
          </a:stretch>
        </p:blipFill>
        <p:spPr>
          <a:xfrm>
            <a:off x="681038" y="1109663"/>
            <a:ext cx="4595812" cy="2967037"/>
          </a:xfrm>
        </p:spPr>
      </p:pic>
      <p:pic>
        <p:nvPicPr>
          <p:cNvPr id="9" name="Paveikslėlio vietos rezervavimo ženklas 8" descr="Paveikslėlis, kuriame yra lauko, augalas, dangus, žolė&#10;&#10;Automatiškai sugeneruotas aprašymas">
            <a:extLst>
              <a:ext uri="{FF2B5EF4-FFF2-40B4-BE49-F238E27FC236}">
                <a16:creationId xmlns:a16="http://schemas.microsoft.com/office/drawing/2014/main" id="{CEE421C7-38C2-9187-710B-7A7E63A2ABD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8533" b="8533"/>
          <a:stretch>
            <a:fillRect/>
          </a:stretch>
        </p:blipFill>
        <p:spPr/>
      </p:pic>
      <p:pic>
        <p:nvPicPr>
          <p:cNvPr id="11" name="Paveikslėlio vietos rezervavimo ženklas 10" descr="Paveikslėlis, kuriame yra vidaus, langas, traukinys, grindys&#10;&#10;Automatiškai sugeneruotas aprašymas">
            <a:extLst>
              <a:ext uri="{FF2B5EF4-FFF2-40B4-BE49-F238E27FC236}">
                <a16:creationId xmlns:a16="http://schemas.microsoft.com/office/drawing/2014/main" id="{B165CF9F-72E1-9160-ABB5-D4E0BEF0CC3D}"/>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6161" b="16161"/>
          <a:stretch>
            <a:fillRect/>
          </a:stretch>
        </p:blipFill>
        <p:spPr/>
      </p:pic>
      <p:sp>
        <p:nvSpPr>
          <p:cNvPr id="5" name="Pavadinimas 4">
            <a:extLst>
              <a:ext uri="{FF2B5EF4-FFF2-40B4-BE49-F238E27FC236}">
                <a16:creationId xmlns:a16="http://schemas.microsoft.com/office/drawing/2014/main" id="{919FC02D-2E91-1485-FC96-5DE55B636C9F}"/>
              </a:ext>
            </a:extLst>
          </p:cNvPr>
          <p:cNvSpPr>
            <a:spLocks noGrp="1"/>
          </p:cNvSpPr>
          <p:nvPr>
            <p:ph type="title"/>
          </p:nvPr>
        </p:nvSpPr>
        <p:spPr/>
        <p:txBody>
          <a:bodyPr/>
          <a:lstStyle/>
          <a:p>
            <a:endParaRPr lang="lt-LT"/>
          </a:p>
        </p:txBody>
      </p:sp>
    </p:spTree>
    <p:extLst>
      <p:ext uri="{BB962C8B-B14F-4D97-AF65-F5344CB8AC3E}">
        <p14:creationId xmlns:p14="http://schemas.microsoft.com/office/powerpoint/2010/main" val="2199587627"/>
      </p:ext>
    </p:extLst>
  </p:cSld>
  <p:clrMapOvr>
    <a:masterClrMapping/>
  </p:clrMapOvr>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TotalTime>
  <Words>381</Words>
  <Application>Microsoft Office PowerPoint</Application>
  <PresentationFormat>A4 formatas (210x297 mm)</PresentationFormat>
  <Paragraphs>17</Paragraphs>
  <Slides>5</Slides>
  <Notes>0</Notes>
  <HiddenSlides>0</HiddenSlides>
  <MMClips>0</MMClips>
  <ScaleCrop>false</ScaleCrop>
  <HeadingPairs>
    <vt:vector size="6" baseType="variant">
      <vt:variant>
        <vt:lpstr>Naudojami šriftai</vt:lpstr>
      </vt:variant>
      <vt:variant>
        <vt:i4>3</vt:i4>
      </vt:variant>
      <vt:variant>
        <vt:lpstr>Tema</vt:lpstr>
      </vt:variant>
      <vt:variant>
        <vt:i4>3</vt:i4>
      </vt:variant>
      <vt:variant>
        <vt:lpstr>Skaidrių pavadinimai</vt:lpstr>
      </vt:variant>
      <vt:variant>
        <vt:i4>5</vt:i4>
      </vt:variant>
    </vt:vector>
  </HeadingPairs>
  <TitlesOfParts>
    <vt:vector size="11" baseType="lpstr">
      <vt:lpstr>Arial</vt:lpstr>
      <vt:lpstr>Calibri</vt:lpstr>
      <vt:lpstr>Calibri Light</vt:lpstr>
      <vt:lpstr>Fin MIn titulinis</vt:lpstr>
      <vt:lpstr>Teksto skaidrė</vt:lpstr>
      <vt:lpstr>Galtuinė skaidrė</vt:lpstr>
      <vt:lpstr>Daugiafunkcės sporto salės Rokiškyje, Taikos g. 21A, statyba</vt:lpstr>
      <vt:lpstr>                Projekto tikslas:  pagerinti sporto paslaugų kokybę Rokiškyje, vykdant sporto objektų plėtrą.  Naujo pastato statyba, įrengiant alternatyvų energijos šaltinį. Šios alternatyvos atveju būtų vykdomi sklypo sutvarkymo darbai, statinio konstrukcijos darbai, pastato apdailos darbai, vidaus vandentiekio, nuotekų, šildymo, vėdinimo, vėsinimo sistemų įrengimo darbai, elektrotechnikos, elektroniniai ryšių įrengimų darbai, apsaugos signalizacijos, gaisrinės signalizacijos įrengimo darbai, lauko inžineriniai tinklai, įsigyjama reikalinga sporto įranga ir priemonės. Salėje numatoma įrengti daugiafunkcę salę, kurios plotas apie 1491 kv.m, kurioje būtų krepšinio, salės futbolo, rankinio aikštelės. Daugiafunkcė sporto salė būtų pritaikyta krepšinio, futbolo, tinklinio, lauko tenisui, riedulio, lengvosios atletikos, sunkiosios atletikos, dziudo imtynių užsiėmimų ir varžybų vykdymui, kūno kultūros pamokų vedimui,  masinių pramoginių renginių organizavimui su 500 vietų transformuojama tribūna, taip pat salė bus pritaikyta neįgaliųjų sporto užsiėmimams vykdyti. Taip pat numatoma įrengti  imtynių salę bei sunkiosios atletikos, ieties metimo sektorių ir treniruoklių salę. Daugiafunkcėje sporto salėje planuojamos ir kitos reikalingos patalpos, kaip inventoriaus patalpa,  sanitariniai mazgai, persirengimo patalpos, aptarnaujančio personalo ir kitų asmenų kabinetai. Bendras salės plotas numatomas apie 3075 kv.m. Numatoma įrengti alternatyvų energijos šaltinį – saulės kolektorius, inverterius bei šilumos siurblius „oras/oras“. </vt:lpstr>
      <vt:lpstr>Situacija su projekto įgyvendinimu (kas šiuo metu vykdoma, kas jau įvykę)</vt:lpstr>
      <vt:lpstr>Nuotraukos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Navikė</cp:lastModifiedBy>
  <cp:revision>29</cp:revision>
  <dcterms:created xsi:type="dcterms:W3CDTF">2015-10-26T11:19:59Z</dcterms:created>
  <dcterms:modified xsi:type="dcterms:W3CDTF">2023-12-04T14:33:42Z</dcterms:modified>
</cp:coreProperties>
</file>