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65" r:id="rId3"/>
    <p:sldId id="258" r:id="rId4"/>
    <p:sldId id="286" r:id="rId5"/>
    <p:sldId id="287" r:id="rId6"/>
    <p:sldId id="288" r:id="rId7"/>
    <p:sldId id="306" r:id="rId8"/>
    <p:sldId id="308" r:id="rId9"/>
    <p:sldId id="307"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Lst>
  <p:sldSz cx="18288000" cy="10287000"/>
  <p:notesSz cx="6858000" cy="9144000"/>
  <p:embeddedFontLst>
    <p:embeddedFont>
      <p:font typeface="Antipol" panose="00000500000000000000" pitchFamily="50" charset="-70"/>
      <p:regular r:id="rId24"/>
      <p:bold r:id="rId25"/>
      <p:italic r:id="rId26"/>
      <p:boldItalic r:id="rId27"/>
    </p:embeddedFont>
    <p:embeddedFont>
      <p:font typeface="DM Sans" pitchFamily="2" charset="-70"/>
      <p:regular r:id="rId28"/>
      <p:bold r:id="rId29"/>
      <p:italic r:id="rId30"/>
      <p:boldItalic r:id="rId31"/>
    </p:embeddedFont>
    <p:embeddedFont>
      <p:font typeface="Oswald Bold" panose="020B0604020202020204" charset="-7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E407AF16-B377-4AC6-A54E-602D0FEB05DB}">
          <p14:sldIdLst>
            <p14:sldId id="265"/>
            <p14:sldId id="258"/>
            <p14:sldId id="286"/>
            <p14:sldId id="287"/>
            <p14:sldId id="288"/>
            <p14:sldId id="306"/>
            <p14:sldId id="308"/>
            <p14:sldId id="307"/>
            <p14:sldId id="291"/>
            <p14:sldId id="292"/>
            <p14:sldId id="293"/>
            <p14:sldId id="294"/>
            <p14:sldId id="295"/>
            <p14:sldId id="296"/>
            <p14:sldId id="297"/>
            <p14:sldId id="298"/>
            <p14:sldId id="299"/>
            <p14:sldId id="300"/>
            <p14:sldId id="301"/>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eminis stilius 1 – paryškinima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22" autoAdjust="0"/>
  </p:normalViewPr>
  <p:slideViewPr>
    <p:cSldViewPr>
      <p:cViewPr varScale="1">
        <p:scale>
          <a:sx n="68" d="100"/>
          <a:sy n="68" d="100"/>
        </p:scale>
        <p:origin x="8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611326619826633E-2"/>
          <c:y val="0.16369539636096944"/>
          <c:w val="0.90577749165458898"/>
          <c:h val="0.66364080198859832"/>
        </c:manualLayout>
      </c:layout>
      <c:barChart>
        <c:barDir val="col"/>
        <c:grouping val="clustered"/>
        <c:varyColors val="0"/>
        <c:ser>
          <c:idx val="0"/>
          <c:order val="0"/>
          <c:tx>
            <c:strRef>
              <c:f>Lapas1!$C$29</c:f>
              <c:strCache>
                <c:ptCount val="1"/>
                <c:pt idx="0">
                  <c:v>2024</c:v>
                </c:pt>
              </c:strCache>
            </c:strRef>
          </c:tx>
          <c:spPr>
            <a:solidFill>
              <a:schemeClr val="accent1"/>
            </a:solidFill>
            <a:ln>
              <a:noFill/>
            </a:ln>
            <a:effectLst/>
          </c:spPr>
          <c:invertIfNegative val="0"/>
          <c:dLbls>
            <c:dLbl>
              <c:idx val="0"/>
              <c:layout>
                <c:manualLayout>
                  <c:x val="-2.4901431832330369E-2"/>
                  <c:y val="-6.93123687998063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9A-404C-A077-BBF59F0E4488}"/>
                </c:ext>
              </c:extLst>
            </c:dLbl>
            <c:dLbl>
              <c:idx val="1"/>
              <c:layout>
                <c:manualLayout>
                  <c:x val="-1.8676073874247769E-2"/>
                  <c:y val="-3.465618439990319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9A-404C-A077-BBF59F0E4488}"/>
                </c:ext>
              </c:extLst>
            </c:dLbl>
            <c:dLbl>
              <c:idx val="2"/>
              <c:layout>
                <c:manualLayout>
                  <c:x val="-2.1147228817636525E-2"/>
                  <c:y val="-5.2733211590202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9A-404C-A077-BBF59F0E4488}"/>
                </c:ext>
              </c:extLst>
            </c:dLbl>
            <c:dLbl>
              <c:idx val="3"/>
              <c:layout>
                <c:manualLayout>
                  <c:x val="-5.5425762620348651E-2"/>
                  <c:y val="1.5066631882914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9A-404C-A077-BBF59F0E4488}"/>
                </c:ext>
              </c:extLst>
            </c:dLbl>
            <c:dLbl>
              <c:idx val="4"/>
              <c:layout>
                <c:manualLayout>
                  <c:x val="-1.86760738742477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9A-404C-A077-BBF59F0E4488}"/>
                </c:ext>
              </c:extLst>
            </c:dLbl>
            <c:dLbl>
              <c:idx val="5"/>
              <c:layout>
                <c:manualLayout>
                  <c:x val="-3.5277028429134674E-2"/>
                  <c:y val="1.1342155009451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9A-404C-A077-BBF59F0E448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Lapas1!$B$30:$B$35</c:f>
              <c:strCache>
                <c:ptCount val="6"/>
                <c:pt idx="0">
                  <c:v>01 programa</c:v>
                </c:pt>
                <c:pt idx="1">
                  <c:v>02 programa</c:v>
                </c:pt>
                <c:pt idx="2">
                  <c:v>03 programa</c:v>
                </c:pt>
                <c:pt idx="3">
                  <c:v>04 programa</c:v>
                </c:pt>
                <c:pt idx="4">
                  <c:v>05 programa</c:v>
                </c:pt>
                <c:pt idx="5">
                  <c:v>06 programa</c:v>
                </c:pt>
              </c:strCache>
            </c:strRef>
          </c:cat>
          <c:val>
            <c:numRef>
              <c:f>Lapas1!$C$30:$C$35</c:f>
              <c:numCache>
                <c:formatCode>0.0</c:formatCode>
                <c:ptCount val="6"/>
                <c:pt idx="0">
                  <c:v>9661.6</c:v>
                </c:pt>
                <c:pt idx="1">
                  <c:v>23864.7</c:v>
                </c:pt>
                <c:pt idx="2">
                  <c:v>4641.3</c:v>
                </c:pt>
                <c:pt idx="3">
                  <c:v>22245.599999999999</c:v>
                </c:pt>
                <c:pt idx="4">
                  <c:v>5342.5</c:v>
                </c:pt>
                <c:pt idx="5">
                  <c:v>3102.6</c:v>
                </c:pt>
              </c:numCache>
            </c:numRef>
          </c:val>
          <c:extLst>
            <c:ext xmlns:c16="http://schemas.microsoft.com/office/drawing/2014/chart" uri="{C3380CC4-5D6E-409C-BE32-E72D297353CC}">
              <c16:uniqueId val="{00000006-B09A-404C-A077-BBF59F0E4488}"/>
            </c:ext>
          </c:extLst>
        </c:ser>
        <c:ser>
          <c:idx val="1"/>
          <c:order val="1"/>
          <c:tx>
            <c:strRef>
              <c:f>Lapas1!$D$29</c:f>
              <c:strCache>
                <c:ptCount val="1"/>
                <c:pt idx="0">
                  <c:v>2025</c:v>
                </c:pt>
              </c:strCache>
            </c:strRef>
          </c:tx>
          <c:spPr>
            <a:solidFill>
              <a:schemeClr val="accent2"/>
            </a:solidFill>
            <a:ln>
              <a:noFill/>
            </a:ln>
            <a:effectLst/>
          </c:spPr>
          <c:invertIfNegative val="0"/>
          <c:dLbls>
            <c:dLbl>
              <c:idx val="0"/>
              <c:layout>
                <c:manualLayout>
                  <c:x val="-9.2348286704610049E-3"/>
                  <c:y val="-3.465325333070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09A-404C-A077-BBF59F0E4488}"/>
                </c:ext>
              </c:extLst>
            </c:dLbl>
            <c:dLbl>
              <c:idx val="1"/>
              <c:layout>
                <c:manualLayout>
                  <c:x val="-1.452583523552608E-2"/>
                  <c:y val="-3.780718336483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9A-404C-A077-BBF59F0E4488}"/>
                </c:ext>
              </c:extLst>
            </c:dLbl>
            <c:dLbl>
              <c:idx val="2"/>
              <c:layout>
                <c:manualLayout>
                  <c:x val="5.8767091539297205E-3"/>
                  <c:y val="-5.1226548401910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09A-404C-A077-BBF59F0E4488}"/>
                </c:ext>
              </c:extLst>
            </c:dLbl>
            <c:dLbl>
              <c:idx val="3"/>
              <c:layout>
                <c:manualLayout>
                  <c:x val="-1.6790597582656344E-3"/>
                  <c:y val="-5.8759864343368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09A-404C-A077-BBF59F0E4488}"/>
                </c:ext>
              </c:extLst>
            </c:dLbl>
            <c:dLbl>
              <c:idx val="4"/>
              <c:layout>
                <c:manualLayout>
                  <c:x val="2.5185896373983285E-3"/>
                  <c:y val="-2.8626600577538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09A-404C-A077-BBF59F0E4488}"/>
                </c:ext>
              </c:extLst>
            </c:dLbl>
            <c:dLbl>
              <c:idx val="5"/>
              <c:layout>
                <c:manualLayout>
                  <c:x val="-8.3952987913281721E-3"/>
                  <c:y val="-4.065178961334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9A-404C-A077-BBF59F0E448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Lapas1!$B$30:$B$35</c:f>
              <c:strCache>
                <c:ptCount val="6"/>
                <c:pt idx="0">
                  <c:v>01 programa</c:v>
                </c:pt>
                <c:pt idx="1">
                  <c:v>02 programa</c:v>
                </c:pt>
                <c:pt idx="2">
                  <c:v>03 programa</c:v>
                </c:pt>
                <c:pt idx="3">
                  <c:v>04 programa</c:v>
                </c:pt>
                <c:pt idx="4">
                  <c:v>05 programa</c:v>
                </c:pt>
                <c:pt idx="5">
                  <c:v>06 programa</c:v>
                </c:pt>
              </c:strCache>
            </c:strRef>
          </c:cat>
          <c:val>
            <c:numRef>
              <c:f>Lapas1!$D$30:$D$35</c:f>
              <c:numCache>
                <c:formatCode>0.0</c:formatCode>
                <c:ptCount val="6"/>
                <c:pt idx="0">
                  <c:v>10219</c:v>
                </c:pt>
                <c:pt idx="1">
                  <c:v>26141.4</c:v>
                </c:pt>
                <c:pt idx="2">
                  <c:v>4605.5</c:v>
                </c:pt>
                <c:pt idx="3">
                  <c:v>22234.6</c:v>
                </c:pt>
                <c:pt idx="4">
                  <c:v>8814.5</c:v>
                </c:pt>
                <c:pt idx="5">
                  <c:v>3017.2</c:v>
                </c:pt>
              </c:numCache>
            </c:numRef>
          </c:val>
          <c:extLst>
            <c:ext xmlns:c16="http://schemas.microsoft.com/office/drawing/2014/chart" uri="{C3380CC4-5D6E-409C-BE32-E72D297353CC}">
              <c16:uniqueId val="{00000009-B09A-404C-A077-BBF59F0E4488}"/>
            </c:ext>
          </c:extLst>
        </c:ser>
        <c:ser>
          <c:idx val="2"/>
          <c:order val="2"/>
          <c:tx>
            <c:strRef>
              <c:f>Lapas1!$E$29</c:f>
              <c:strCache>
                <c:ptCount val="1"/>
                <c:pt idx="0">
                  <c:v>2026</c:v>
                </c:pt>
              </c:strCache>
            </c:strRef>
          </c:tx>
          <c:spPr>
            <a:solidFill>
              <a:schemeClr val="accent3"/>
            </a:solidFill>
            <a:ln>
              <a:noFill/>
            </a:ln>
            <a:effectLst/>
          </c:spPr>
          <c:invertIfNegative val="0"/>
          <c:dLbls>
            <c:dLbl>
              <c:idx val="0"/>
              <c:layout>
                <c:manualLayout>
                  <c:x val="3.6116575400293796E-2"/>
                  <c:y val="-2.2599947824372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9A-404C-A077-BBF59F0E4488}"/>
                </c:ext>
              </c:extLst>
            </c:dLbl>
            <c:dLbl>
              <c:idx val="2"/>
              <c:layout>
                <c:manualLayout>
                  <c:x val="3.2409819617420225E-2"/>
                  <c:y val="-2.4874060159518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9A-404C-A077-BBF59F0E4488}"/>
                </c:ext>
              </c:extLst>
            </c:dLbl>
            <c:dLbl>
              <c:idx val="3"/>
              <c:layout>
                <c:manualLayout>
                  <c:x val="4.243671498172126E-2"/>
                  <c:y val="-3.3146590142412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9A-404C-A077-BBF59F0E4488}"/>
                </c:ext>
              </c:extLst>
            </c:dLbl>
            <c:dLbl>
              <c:idx val="4"/>
              <c:layout>
                <c:manualLayout>
                  <c:x val="1.2450715916165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9A-404C-A077-BBF59F0E4488}"/>
                </c:ext>
              </c:extLst>
            </c:dLbl>
            <c:dLbl>
              <c:idx val="5"/>
              <c:layout>
                <c:manualLayout>
                  <c:x val="1.3996814017161048E-2"/>
                  <c:y val="1.84821305593647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9A-404C-A077-BBF59F0E448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Lapas1!$B$30:$B$35</c:f>
              <c:strCache>
                <c:ptCount val="6"/>
                <c:pt idx="0">
                  <c:v>01 programa</c:v>
                </c:pt>
                <c:pt idx="1">
                  <c:v>02 programa</c:v>
                </c:pt>
                <c:pt idx="2">
                  <c:v>03 programa</c:v>
                </c:pt>
                <c:pt idx="3">
                  <c:v>04 programa</c:v>
                </c:pt>
                <c:pt idx="4">
                  <c:v>05 programa</c:v>
                </c:pt>
                <c:pt idx="5">
                  <c:v>06 programa</c:v>
                </c:pt>
              </c:strCache>
            </c:strRef>
          </c:cat>
          <c:val>
            <c:numRef>
              <c:f>Lapas1!$E$30:$E$35</c:f>
              <c:numCache>
                <c:formatCode>0.0</c:formatCode>
                <c:ptCount val="6"/>
                <c:pt idx="0">
                  <c:v>11154</c:v>
                </c:pt>
                <c:pt idx="1">
                  <c:v>28165.8</c:v>
                </c:pt>
                <c:pt idx="2">
                  <c:v>4634</c:v>
                </c:pt>
                <c:pt idx="3">
                  <c:v>22936.3</c:v>
                </c:pt>
                <c:pt idx="4">
                  <c:v>5542.8</c:v>
                </c:pt>
                <c:pt idx="5">
                  <c:v>2930.7</c:v>
                </c:pt>
              </c:numCache>
            </c:numRef>
          </c:val>
          <c:extLst>
            <c:ext xmlns:c16="http://schemas.microsoft.com/office/drawing/2014/chart" uri="{C3380CC4-5D6E-409C-BE32-E72D297353CC}">
              <c16:uniqueId val="{0000000F-B09A-404C-A077-BBF59F0E4488}"/>
            </c:ext>
          </c:extLst>
        </c:ser>
        <c:dLbls>
          <c:showLegendKey val="0"/>
          <c:showVal val="0"/>
          <c:showCatName val="0"/>
          <c:showSerName val="0"/>
          <c:showPercent val="0"/>
          <c:showBubbleSize val="0"/>
        </c:dLbls>
        <c:gapWidth val="219"/>
        <c:overlap val="-27"/>
        <c:axId val="1148655535"/>
        <c:axId val="2132217935"/>
      </c:barChart>
      <c:catAx>
        <c:axId val="114865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t-LT"/>
          </a:p>
        </c:txPr>
        <c:crossAx val="2132217935"/>
        <c:crosses val="autoZero"/>
        <c:auto val="1"/>
        <c:lblAlgn val="ctr"/>
        <c:lblOffset val="100"/>
        <c:noMultiLvlLbl val="0"/>
      </c:catAx>
      <c:valAx>
        <c:axId val="21322179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1148655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6150" y="1190266"/>
          <a:ext cx="2924804" cy="555712"/>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400" b="1" dirty="0">
              <a:solidFill>
                <a:sysClr val="windowText" lastClr="000000"/>
              </a:solidFill>
              <a:latin typeface="Times New Roman" panose="02020603050405020304" pitchFamily="18" charset="0"/>
              <a:ea typeface="+mn-ea"/>
              <a:cs typeface="Times New Roman" panose="02020603050405020304" pitchFamily="18" charset="0"/>
            </a:rPr>
            <a:t>01 Savivaldybės funkcijų įgyvendinimo ir  valdymo programa</a:t>
          </a:r>
        </a:p>
      </dgm:t>
    </dgm:pt>
    <dgm:pt modelId="{3D91BD2D-D0AC-415C-881A-90333F847384}" type="parTrans" cxnId="{0FB8CBAA-943F-4CEE-A6CF-924B1C05D934}">
      <dgm:prSet/>
      <dgm:spPr/>
      <dgm:t>
        <a:bodyPr/>
        <a:lstStyle/>
        <a:p>
          <a:endParaRPr lang="lt-LT"/>
        </a:p>
      </dgm:t>
    </dgm:pt>
    <dgm:pt modelId="{E8E42AD6-7759-4FFB-BDB4-C1A5D184520F}" type="sibTrans" cxnId="{0FB8CBAA-943F-4CEE-A6CF-924B1C05D934}">
      <dgm:prSet/>
      <dgm:spPr/>
      <dgm:t>
        <a:bodyPr/>
        <a:lstStyle/>
        <a:p>
          <a:endParaRPr lang="lt-LT"/>
        </a:p>
      </dgm:t>
    </dgm:pt>
    <dgm:pt modelId="{9178C44D-EF9D-433B-B864-069895653272}">
      <dgm:prSet phldrT="[Tekstas]" custT="1"/>
      <dgm:spPr>
        <a:xfrm>
          <a:off x="2105094" y="599245"/>
          <a:ext cx="2196472" cy="684421"/>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01-01-01 Tęstinės </a:t>
          </a:r>
          <a:r>
            <a:rPr lang="lt-LT" sz="2000" b="0" dirty="0">
              <a:solidFill>
                <a:sysClr val="windowText" lastClr="000000"/>
              </a:solidFill>
              <a:latin typeface="Times New Roman" panose="02020603050405020304" pitchFamily="18" charset="0"/>
              <a:ea typeface="+mn-ea"/>
              <a:cs typeface="Times New Roman" panose="02020603050405020304" pitchFamily="18" charset="0"/>
            </a:rPr>
            <a:t>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Organizuoti savivaldybės veiklos valdymą ir vykdyti savivaldybei perduotas valstybės funkcijas</a:t>
          </a:r>
        </a:p>
      </dgm:t>
    </dgm:pt>
    <dgm:pt modelId="{B3693B89-34F0-4610-A93F-01CD96FB844D}" type="parTrans" cxnId="{EBDE2D7B-0632-4A6C-9514-114954E68431}">
      <dgm:prSet/>
      <dgm:spPr>
        <a:xfrm>
          <a:off x="1746409" y="941455"/>
          <a:ext cx="358684" cy="526666"/>
        </a:xfrm>
        <a:custGeom>
          <a:avLst/>
          <a:gdLst/>
          <a:ahLst/>
          <a:cxnLst/>
          <a:rect l="0" t="0" r="0" b="0"/>
          <a:pathLst>
            <a:path>
              <a:moveTo>
                <a:pt x="0" y="526666"/>
              </a:moveTo>
              <a:lnTo>
                <a:pt x="179342" y="526666"/>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endParaRPr lang="lt-LT"/>
        </a:p>
      </dgm:t>
    </dgm:pt>
    <dgm:pt modelId="{0017197B-77A4-4377-A758-4DB381613F19}">
      <dgm:prSet custT="1"/>
      <dgm:spPr>
        <a:xfrm>
          <a:off x="2105094" y="1422594"/>
          <a:ext cx="2184077" cy="908684"/>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01-01-02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Gerinti gyventojų aptarnavimo kokybę, siekiant mažinti administracinę naštą, plėtojant skaitmeninimą ir teikiamų elektroninių paslaugų spektrą</a:t>
          </a:r>
        </a:p>
      </dgm:t>
    </dgm:pt>
    <dgm:pt modelId="{51A8EBE8-270F-4A95-9525-0CCEED8E830F}" type="parTrans" cxnId="{A1712294-D478-4080-8104-2C87DA6CC943}">
      <dgm:prSet/>
      <dgm:spPr>
        <a:xfrm>
          <a:off x="1746409" y="1468122"/>
          <a:ext cx="358684" cy="408814"/>
        </a:xfrm>
        <a:custGeom>
          <a:avLst/>
          <a:gdLst/>
          <a:ahLst/>
          <a:cxnLst/>
          <a:rect l="0" t="0" r="0" b="0"/>
          <a:pathLst>
            <a:path>
              <a:moveTo>
                <a:pt x="0" y="0"/>
              </a:moveTo>
              <a:lnTo>
                <a:pt x="179342" y="0"/>
              </a:lnTo>
              <a:lnTo>
                <a:pt x="179342" y="408814"/>
              </a:lnTo>
              <a:lnTo>
                <a:pt x="358684" y="40881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010C8CB9-A2B3-499E-8D2B-2B8645A78A92}" type="sibTrans" cxnId="{A1712294-D478-4080-8104-2C87DA6CC943}">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LinFactNeighborX="-26294" custLinFactNeighborY="-7670">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2"/>
      <dgm:spPr/>
    </dgm:pt>
    <dgm:pt modelId="{273265B0-7085-4875-866D-CD337C93E469}" type="pres">
      <dgm:prSet presAssocID="{B3693B89-34F0-4610-A93F-01CD96FB844D}" presName="connTx" presStyleLbl="parChTrans1D2" presStyleIdx="0" presStyleCnt="2"/>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2" custScaleX="120504" custScaleY="138631" custLinFactNeighborX="-6328" custLinFactNeighborY="2836">
        <dgm:presLayoutVars>
          <dgm:chPref val="3"/>
        </dgm:presLayoutVars>
      </dgm:prSet>
      <dgm:spPr/>
    </dgm:pt>
    <dgm:pt modelId="{E8BF68E1-D990-4EC2-9109-358D2A75D03B}" type="pres">
      <dgm:prSet presAssocID="{9178C44D-EF9D-433B-B864-069895653272}" presName="level3hierChild" presStyleCnt="0"/>
      <dgm:spPr/>
    </dgm:pt>
    <dgm:pt modelId="{C6CD3F14-42D3-4524-8A90-4B2F609C2289}" type="pres">
      <dgm:prSet presAssocID="{51A8EBE8-270F-4A95-9525-0CCEED8E830F}" presName="conn2-1" presStyleLbl="parChTrans1D2" presStyleIdx="1" presStyleCnt="2"/>
      <dgm:spPr/>
    </dgm:pt>
    <dgm:pt modelId="{5588F7CA-41A3-4AFD-8D97-7251D0DDD5CC}" type="pres">
      <dgm:prSet presAssocID="{51A8EBE8-270F-4A95-9525-0CCEED8E830F}" presName="connTx" presStyleLbl="parChTrans1D2" presStyleIdx="1" presStyleCnt="2"/>
      <dgm:spPr/>
    </dgm:pt>
    <dgm:pt modelId="{DE5AAC2B-896C-4E54-A8FA-7DB0C3AB302F}" type="pres">
      <dgm:prSet presAssocID="{0017197B-77A4-4377-A758-4DB381613F19}" presName="root2" presStyleCnt="0"/>
      <dgm:spPr/>
    </dgm:pt>
    <dgm:pt modelId="{C348DB71-C2F7-4B29-B593-9764C1495DC1}" type="pres">
      <dgm:prSet presAssocID="{0017197B-77A4-4377-A758-4DB381613F19}" presName="LevelTwoTextNode" presStyleLbl="node2" presStyleIdx="1" presStyleCnt="2" custScaleX="119824" custScaleY="194523" custLinFactNeighborX="-6328" custLinFactNeighborY="-1468">
        <dgm:presLayoutVars>
          <dgm:chPref val="3"/>
        </dgm:presLayoutVars>
      </dgm:prSet>
      <dgm:spPr/>
    </dgm:pt>
    <dgm:pt modelId="{5DB40957-4424-4C20-8C32-4ED5CF4330DC}" type="pres">
      <dgm:prSet presAssocID="{0017197B-77A4-4377-A758-4DB381613F19}" presName="level3hierChild" presStyleCnt="0"/>
      <dgm:spPr/>
    </dgm:pt>
  </dgm:ptLst>
  <dgm:cxnLst>
    <dgm:cxn modelId="{AEF71F0E-37CD-4AAD-BECD-A1E921FF882D}" type="presOf" srcId="{B3693B89-34F0-4610-A93F-01CD96FB844D}" destId="{C893C08D-EE9A-41CF-9F64-26C30DEB74DE}" srcOrd="0" destOrd="0" presId="urn:microsoft.com/office/officeart/2008/layout/HorizontalMultiLevelHierarchy"/>
    <dgm:cxn modelId="{52CEAA21-8E23-47A0-8EC3-B83347F23726}" type="presOf" srcId="{2A472D35-3D30-43E3-B2A1-A92450D2F1BB}" destId="{2F38B7DA-C826-45AD-A905-DFBDF3396A9D}" srcOrd="0" destOrd="0" presId="urn:microsoft.com/office/officeart/2008/layout/HorizontalMultiLevelHierarchy"/>
    <dgm:cxn modelId="{250CED3D-DB5A-4980-B536-EED7B8D97AAD}" type="presOf" srcId="{51A8EBE8-270F-4A95-9525-0CCEED8E830F}" destId="{C6CD3F14-42D3-4524-8A90-4B2F609C2289}" srcOrd="0" destOrd="0" presId="urn:microsoft.com/office/officeart/2008/layout/HorizontalMultiLevelHierarchy"/>
    <dgm:cxn modelId="{9FF0A750-FF37-4AA9-A346-CEA28A21186D}" type="presOf" srcId="{B3693B89-34F0-4610-A93F-01CD96FB844D}" destId="{273265B0-7085-4875-866D-CD337C93E469}"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A1712294-D478-4080-8104-2C87DA6CC943}" srcId="{093EAA97-FFDC-4C75-9FE7-AEEC8607E183}" destId="{0017197B-77A4-4377-A758-4DB381613F19}" srcOrd="1" destOrd="0" parTransId="{51A8EBE8-270F-4A95-9525-0CCEED8E830F}" sibTransId="{010C8CB9-A2B3-499E-8D2B-2B8645A78A92}"/>
    <dgm:cxn modelId="{F76166A1-A4C2-4DB2-AFA9-1E94799E37ED}" type="presOf" srcId="{0017197B-77A4-4377-A758-4DB381613F19}" destId="{C348DB71-C2F7-4B29-B593-9764C1495DC1}" srcOrd="0" destOrd="0" presId="urn:microsoft.com/office/officeart/2008/layout/HorizontalMultiLevelHierarchy"/>
    <dgm:cxn modelId="{0FB8CBAA-943F-4CEE-A6CF-924B1C05D934}" srcId="{2A472D35-3D30-43E3-B2A1-A92450D2F1BB}" destId="{093EAA97-FFDC-4C75-9FE7-AEEC8607E183}" srcOrd="0" destOrd="0" parTransId="{3D91BD2D-D0AC-415C-881A-90333F847384}" sibTransId="{E8E42AD6-7759-4FFB-BDB4-C1A5D184520F}"/>
    <dgm:cxn modelId="{9FC762EA-5D07-4DB4-9B2D-6FF92F13C473}" type="presOf" srcId="{9178C44D-EF9D-433B-B864-069895653272}" destId="{8BF5098D-B482-4016-B384-306371857F95}" srcOrd="0" destOrd="0" presId="urn:microsoft.com/office/officeart/2008/layout/HorizontalMultiLevelHierarchy"/>
    <dgm:cxn modelId="{717A5FF3-E598-415C-A786-EB1C4CC884A7}" type="presOf" srcId="{51A8EBE8-270F-4A95-9525-0CCEED8E830F}" destId="{5588F7CA-41A3-4AFD-8D97-7251D0DDD5CC}" srcOrd="1" destOrd="0" presId="urn:microsoft.com/office/officeart/2008/layout/HorizontalMultiLevelHierarchy"/>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E7B24C6F-5DDA-42DD-99DC-292E7E84F015}" type="presParOf" srcId="{543D21D8-EAF7-4B2F-9FC2-0B64B4463918}" destId="{C6CD3F14-42D3-4524-8A90-4B2F609C2289}" srcOrd="2" destOrd="0" presId="urn:microsoft.com/office/officeart/2008/layout/HorizontalMultiLevelHierarchy"/>
    <dgm:cxn modelId="{F91BE47D-0AC9-4905-9FAA-A57EC1C5848F}" type="presParOf" srcId="{C6CD3F14-42D3-4524-8A90-4B2F609C2289}" destId="{5588F7CA-41A3-4AFD-8D97-7251D0DDD5CC}" srcOrd="0" destOrd="0" presId="urn:microsoft.com/office/officeart/2008/layout/HorizontalMultiLevelHierarchy"/>
    <dgm:cxn modelId="{315A07BD-34F0-4BAA-801F-D2A891CE9111}" type="presParOf" srcId="{543D21D8-EAF7-4B2F-9FC2-0B64B4463918}" destId="{DE5AAC2B-896C-4E54-A8FA-7DB0C3AB302F}" srcOrd="3" destOrd="0" presId="urn:microsoft.com/office/officeart/2008/layout/HorizontalMultiLevelHierarchy"/>
    <dgm:cxn modelId="{5C886733-CE01-4E56-AF6A-91A9B57B5A01}" type="presParOf" srcId="{DE5AAC2B-896C-4E54-A8FA-7DB0C3AB302F}" destId="{C348DB71-C2F7-4B29-B593-9764C1495DC1}" srcOrd="0" destOrd="0" presId="urn:microsoft.com/office/officeart/2008/layout/HorizontalMultiLevelHierarchy"/>
    <dgm:cxn modelId="{EAAA49D7-A03F-458B-B39C-203F74C75D50}" type="presParOf" srcId="{DE5AAC2B-896C-4E54-A8FA-7DB0C3AB302F}" destId="{5DB40957-4424-4C20-8C32-4ED5CF4330D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1005104" y="2235901"/>
          <a:ext cx="5111029" cy="648287"/>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400" b="1" dirty="0">
              <a:solidFill>
                <a:sysClr val="windowText" lastClr="000000"/>
              </a:solidFill>
              <a:latin typeface="Times New Roman" panose="02020603050405020304" pitchFamily="18" charset="0"/>
              <a:ea typeface="+mn-ea"/>
              <a:cs typeface="Times New Roman" panose="02020603050405020304" pitchFamily="18" charset="0"/>
            </a:rPr>
            <a:t>02  Ugdymo kokybės ir mokymosi aplinkos užtikrinimo programa </a:t>
          </a:r>
        </a:p>
      </dgm:t>
    </dgm:pt>
    <dgm:pt modelId="{3D91BD2D-D0AC-415C-881A-90333F847384}" type="parTrans" cxnId="{0FB8CBAA-943F-4CEE-A6CF-924B1C05D934}">
      <dgm:prSet/>
      <dgm:spPr/>
      <dgm:t>
        <a:bodyPr/>
        <a:lstStyle/>
        <a:p>
          <a:endParaRPr lang="lt-LT"/>
        </a:p>
      </dgm:t>
    </dgm:pt>
    <dgm:pt modelId="{E8E42AD6-7759-4FFB-BDB4-C1A5D184520F}" type="sibTrans" cxnId="{0FB8CBAA-943F-4CEE-A6CF-924B1C05D934}">
      <dgm:prSet/>
      <dgm:spPr/>
      <dgm:t>
        <a:bodyPr/>
        <a:lstStyle/>
        <a:p>
          <a:endParaRPr lang="lt-LT"/>
        </a:p>
      </dgm:t>
    </dgm:pt>
    <dgm:pt modelId="{9178C44D-EF9D-433B-B864-069895653272}">
      <dgm:prSet phldrT="[Tekstas]" custT="1"/>
      <dgm:spPr>
        <a:xfrm>
          <a:off x="2292990" y="1423277"/>
          <a:ext cx="2126382" cy="648287"/>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02-01-01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švietimo sistemos funkcionavimą ir teikiamų paslaugų kokybę</a:t>
          </a:r>
        </a:p>
      </dgm:t>
    </dgm:pt>
    <dgm:pt modelId="{B3693B89-34F0-4610-A93F-01CD96FB844D}" type="parTrans" cxnId="{EBDE2D7B-0632-4A6C-9514-114954E68431}">
      <dgm:prSet/>
      <dgm:spPr>
        <a:xfrm>
          <a:off x="1874553" y="1747420"/>
          <a:ext cx="418437" cy="812624"/>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endParaRPr lang="lt-LT"/>
        </a:p>
      </dgm:t>
    </dgm:pt>
    <dgm:pt modelId="{0AB7DFD3-FF00-4E0A-9D20-06D24A263B3F}">
      <dgm:prSet phldrT="[Tekstas]" custT="1"/>
      <dgm:spPr>
        <a:xfrm>
          <a:off x="2313510" y="2219963"/>
          <a:ext cx="2126382" cy="648287"/>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02-01-02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Pagerinti ugdymo(</a:t>
          </a:r>
          <a:r>
            <a:rPr lang="lt-LT" sz="2000" b="1" dirty="0" err="1">
              <a:solidFill>
                <a:sysClr val="windowText" lastClr="000000"/>
              </a:solidFill>
              <a:latin typeface="Times New Roman" panose="02020603050405020304" pitchFamily="18" charset="0"/>
              <a:ea typeface="+mn-ea"/>
              <a:cs typeface="Times New Roman" panose="02020603050405020304" pitchFamily="18" charset="0"/>
            </a:rPr>
            <a:t>si</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 aplinką ir sudaryti vienodas galimybes įgyti kokybišką išsilavinimą </a:t>
          </a:r>
        </a:p>
      </dgm:t>
    </dgm:pt>
    <dgm:pt modelId="{394ABC9D-71CF-48A9-8E91-B54E541B8181}" type="parTrans" cxnId="{C003396C-47D0-4AE6-B022-3C4874DF6801}">
      <dgm:prSet/>
      <dgm:spPr>
        <a:xfrm>
          <a:off x="1874553" y="2498387"/>
          <a:ext cx="438956" cy="91440"/>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C2A1066-0BA6-40F2-9042-7B456EEAB09E}" type="sibTrans" cxnId="{C003396C-47D0-4AE6-B022-3C4874DF6801}">
      <dgm:prSet/>
      <dgm:spPr/>
      <dgm:t>
        <a:bodyPr/>
        <a:lstStyle/>
        <a:p>
          <a:endParaRPr lang="lt-LT"/>
        </a:p>
      </dgm:t>
    </dgm:pt>
    <dgm:pt modelId="{B10B8BC5-D683-447E-9659-4E24D96CE030}">
      <dgm:prSet custT="1"/>
      <dgm:spPr>
        <a:xfrm>
          <a:off x="2292990" y="3063813"/>
          <a:ext cx="2126382" cy="648287"/>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02-01-03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Diegti švietimo srities inovacijas ir kelti kvalifikaciją</a:t>
          </a:r>
        </a:p>
      </dgm:t>
    </dgm:pt>
    <dgm:pt modelId="{EB2BFFEE-876C-4697-B6AC-A0E701BD8885}" type="parTrans" cxnId="{DCD73D66-F0CA-45E2-BE88-7D46B619268C}">
      <dgm:prSet/>
      <dgm:spPr>
        <a:xfrm>
          <a:off x="1874553" y="2560045"/>
          <a:ext cx="418437" cy="827911"/>
        </a:xfrm>
        <a:custGeom>
          <a:avLst/>
          <a:gdLst/>
          <a:ahLst/>
          <a:cxnLst/>
          <a:rect l="0" t="0" r="0" b="0"/>
          <a:pathLst>
            <a:path>
              <a:moveTo>
                <a:pt x="0" y="0"/>
              </a:moveTo>
              <a:lnTo>
                <a:pt x="209218" y="0"/>
              </a:lnTo>
              <a:lnTo>
                <a:pt x="209218" y="827911"/>
              </a:lnTo>
              <a:lnTo>
                <a:pt x="418437" y="82791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E8C50FE-1005-4316-876D-39FEA81EB20E}" type="sibTrans" cxnId="{DCD73D66-F0CA-45E2-BE88-7D46B619268C}">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ScaleY="149794" custLinFactNeighborX="1055" custLinFactNeighborY="802">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3"/>
      <dgm:spPr/>
    </dgm:pt>
    <dgm:pt modelId="{273265B0-7085-4875-866D-CD337C93E469}" type="pres">
      <dgm:prSet presAssocID="{B3693B89-34F0-4610-A93F-01CD96FB844D}" presName="connTx" presStyleLbl="parChTrans1D2" presStyleIdx="0" presStyleCnt="3"/>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3" custScaleX="121083" custScaleY="223916" custLinFactNeighborX="1045" custLinFactNeighborY="-94489">
        <dgm:presLayoutVars>
          <dgm:chPref val="3"/>
        </dgm:presLayoutVars>
      </dgm:prSet>
      <dgm:spPr/>
    </dgm:pt>
    <dgm:pt modelId="{E8BF68E1-D990-4EC2-9109-358D2A75D03B}" type="pres">
      <dgm:prSet presAssocID="{9178C44D-EF9D-433B-B864-069895653272}" presName="level3hierChild" presStyleCnt="0"/>
      <dgm:spPr/>
    </dgm:pt>
    <dgm:pt modelId="{6D8A300A-DA4E-49F8-A3A3-47A5D592BA7D}" type="pres">
      <dgm:prSet presAssocID="{394ABC9D-71CF-48A9-8E91-B54E541B8181}" presName="conn2-1" presStyleLbl="parChTrans1D2" presStyleIdx="1" presStyleCnt="3"/>
      <dgm:spPr/>
    </dgm:pt>
    <dgm:pt modelId="{125340F7-5603-4962-A61E-BFE804B99975}" type="pres">
      <dgm:prSet presAssocID="{394ABC9D-71CF-48A9-8E91-B54E541B8181}" presName="connTx" presStyleLbl="parChTrans1D2" presStyleIdx="1" presStyleCnt="3"/>
      <dgm:spPr/>
    </dgm:pt>
    <dgm:pt modelId="{4F81EB26-C6F3-4C7F-9E73-FF413599C57A}" type="pres">
      <dgm:prSet presAssocID="{0AB7DFD3-FF00-4E0A-9D20-06D24A263B3F}" presName="root2" presStyleCnt="0"/>
      <dgm:spPr/>
    </dgm:pt>
    <dgm:pt modelId="{D12B566F-12AF-4E69-B1A7-1EDA6C10F60E}" type="pres">
      <dgm:prSet presAssocID="{0AB7DFD3-FF00-4E0A-9D20-06D24A263B3F}" presName="LevelTwoTextNode" presStyleLbl="node2" presStyleIdx="1" presStyleCnt="3" custScaleX="120499" custScaleY="202705" custLinFactNeighborX="4170" custLinFactNeighborY="-39271">
        <dgm:presLayoutVars>
          <dgm:chPref val="3"/>
        </dgm:presLayoutVars>
      </dgm:prSet>
      <dgm:spPr/>
    </dgm:pt>
    <dgm:pt modelId="{93FBF686-1C0B-433C-9B64-86B8AFA0DD47}" type="pres">
      <dgm:prSet presAssocID="{0AB7DFD3-FF00-4E0A-9D20-06D24A263B3F}" presName="level3hierChild" presStyleCnt="0"/>
      <dgm:spPr/>
    </dgm:pt>
    <dgm:pt modelId="{4D7E95E1-FFA2-4BD2-BAFD-0DAAFFE55B8E}" type="pres">
      <dgm:prSet presAssocID="{EB2BFFEE-876C-4697-B6AC-A0E701BD8885}" presName="conn2-1" presStyleLbl="parChTrans1D2" presStyleIdx="2" presStyleCnt="3"/>
      <dgm:spPr/>
    </dgm:pt>
    <dgm:pt modelId="{713341A8-0D78-4E45-8411-5AA390E0F773}" type="pres">
      <dgm:prSet presAssocID="{EB2BFFEE-876C-4697-B6AC-A0E701BD8885}" presName="connTx" presStyleLbl="parChTrans1D2" presStyleIdx="2" presStyleCnt="3"/>
      <dgm:spPr/>
    </dgm:pt>
    <dgm:pt modelId="{E00E4774-992D-4289-9BF4-A87F49FE0ED2}" type="pres">
      <dgm:prSet presAssocID="{B10B8BC5-D683-447E-9659-4E24D96CE030}" presName="root2" presStyleCnt="0"/>
      <dgm:spPr/>
    </dgm:pt>
    <dgm:pt modelId="{95831C69-2A13-4135-AFA9-DCAEA2917F0E}" type="pres">
      <dgm:prSet presAssocID="{B10B8BC5-D683-447E-9659-4E24D96CE030}" presName="LevelTwoTextNode" presStyleLbl="node2" presStyleIdx="2" presStyleCnt="3" custScaleX="126165" custScaleY="227902" custLinFactNeighborX="130" custLinFactNeighborY="-50256">
        <dgm:presLayoutVars>
          <dgm:chPref val="3"/>
        </dgm:presLayoutVars>
      </dgm:prSet>
      <dgm:spPr/>
    </dgm:pt>
    <dgm:pt modelId="{69F73E6D-15C8-4970-B4D0-B36A659C0736}" type="pres">
      <dgm:prSet presAssocID="{B10B8BC5-D683-447E-9659-4E24D96CE030}" presName="level3hierChild" presStyleCnt="0"/>
      <dgm:spPr/>
    </dgm:pt>
  </dgm:ptLst>
  <dgm:cxnLst>
    <dgm:cxn modelId="{AEF71F0E-37CD-4AAD-BECD-A1E921FF882D}" type="presOf" srcId="{B3693B89-34F0-4610-A93F-01CD96FB844D}" destId="{C893C08D-EE9A-41CF-9F64-26C30DEB74DE}" srcOrd="0" destOrd="0" presId="urn:microsoft.com/office/officeart/2008/layout/HorizontalMultiLevelHierarchy"/>
    <dgm:cxn modelId="{52CEAA21-8E23-47A0-8EC3-B83347F23726}" type="presOf" srcId="{2A472D35-3D30-43E3-B2A1-A92450D2F1BB}" destId="{2F38B7DA-C826-45AD-A905-DFBDF3396A9D}" srcOrd="0" destOrd="0" presId="urn:microsoft.com/office/officeart/2008/layout/HorizontalMultiLevelHierarchy"/>
    <dgm:cxn modelId="{23356828-0C16-4D02-BFFE-35C65240AB5A}" type="presOf" srcId="{EB2BFFEE-876C-4697-B6AC-A0E701BD8885}" destId="{713341A8-0D78-4E45-8411-5AA390E0F773}" srcOrd="1" destOrd="0" presId="urn:microsoft.com/office/officeart/2008/layout/HorizontalMultiLevelHierarchy"/>
    <dgm:cxn modelId="{0D97B745-0240-46AB-BF10-8ECE64323A54}" type="presOf" srcId="{B10B8BC5-D683-447E-9659-4E24D96CE030}" destId="{95831C69-2A13-4135-AFA9-DCAEA2917F0E}" srcOrd="0" destOrd="0" presId="urn:microsoft.com/office/officeart/2008/layout/HorizontalMultiLevelHierarchy"/>
    <dgm:cxn modelId="{DCD73D66-F0CA-45E2-BE88-7D46B619268C}" srcId="{093EAA97-FFDC-4C75-9FE7-AEEC8607E183}" destId="{B10B8BC5-D683-447E-9659-4E24D96CE030}" srcOrd="2" destOrd="0" parTransId="{EB2BFFEE-876C-4697-B6AC-A0E701BD8885}" sibTransId="{7E8C50FE-1005-4316-876D-39FEA81EB20E}"/>
    <dgm:cxn modelId="{C003396C-47D0-4AE6-B022-3C4874DF6801}" srcId="{093EAA97-FFDC-4C75-9FE7-AEEC8607E183}" destId="{0AB7DFD3-FF00-4E0A-9D20-06D24A263B3F}" srcOrd="1" destOrd="0" parTransId="{394ABC9D-71CF-48A9-8E91-B54E541B8181}" sibTransId="{7C2A1066-0BA6-40F2-9042-7B456EEAB09E}"/>
    <dgm:cxn modelId="{9FF0A750-FF37-4AA9-A346-CEA28A21186D}" type="presOf" srcId="{B3693B89-34F0-4610-A93F-01CD96FB844D}" destId="{273265B0-7085-4875-866D-CD337C93E469}"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CA3C6388-4599-46C4-9630-CBBF73DB903E}" type="presOf" srcId="{394ABC9D-71CF-48A9-8E91-B54E541B8181}" destId="{125340F7-5603-4962-A61E-BFE804B99975}" srcOrd="1" destOrd="0" presId="urn:microsoft.com/office/officeart/2008/layout/HorizontalMultiLevelHierarchy"/>
    <dgm:cxn modelId="{40A92D9A-3D8F-4901-A9C5-5D5D25720F3A}" type="presOf" srcId="{EB2BFFEE-876C-4697-B6AC-A0E701BD8885}" destId="{4D7E95E1-FFA2-4BD2-BAFD-0DAAFFE55B8E}" srcOrd="0" destOrd="0" presId="urn:microsoft.com/office/officeart/2008/layout/HorizontalMultiLevelHierarchy"/>
    <dgm:cxn modelId="{0FB8CBAA-943F-4CEE-A6CF-924B1C05D934}" srcId="{2A472D35-3D30-43E3-B2A1-A92450D2F1BB}" destId="{093EAA97-FFDC-4C75-9FE7-AEEC8607E183}" srcOrd="0" destOrd="0" parTransId="{3D91BD2D-D0AC-415C-881A-90333F847384}" sibTransId="{E8E42AD6-7759-4FFB-BDB4-C1A5D184520F}"/>
    <dgm:cxn modelId="{95E2A4E3-E380-48A0-AC10-E744E361E619}" type="presOf" srcId="{0AB7DFD3-FF00-4E0A-9D20-06D24A263B3F}" destId="{D12B566F-12AF-4E69-B1A7-1EDA6C10F60E}" srcOrd="0" destOrd="0" presId="urn:microsoft.com/office/officeart/2008/layout/HorizontalMultiLevelHierarchy"/>
    <dgm:cxn modelId="{9FC762EA-5D07-4DB4-9B2D-6FF92F13C473}" type="presOf" srcId="{9178C44D-EF9D-433B-B864-069895653272}" destId="{8BF5098D-B482-4016-B384-306371857F95}" srcOrd="0" destOrd="0" presId="urn:microsoft.com/office/officeart/2008/layout/HorizontalMultiLevelHierarchy"/>
    <dgm:cxn modelId="{C5E2F5F1-58E4-4AA4-B5BC-A3B228B560FF}" type="presOf" srcId="{394ABC9D-71CF-48A9-8E91-B54E541B8181}" destId="{6D8A300A-DA4E-49F8-A3A3-47A5D592BA7D}" srcOrd="0" destOrd="0" presId="urn:microsoft.com/office/officeart/2008/layout/HorizontalMultiLevelHierarchy"/>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9CF63507-192A-4820-A312-A2507E7CC6B1}" type="presParOf" srcId="{543D21D8-EAF7-4B2F-9FC2-0B64B4463918}" destId="{6D8A300A-DA4E-49F8-A3A3-47A5D592BA7D}" srcOrd="2" destOrd="0" presId="urn:microsoft.com/office/officeart/2008/layout/HorizontalMultiLevelHierarchy"/>
    <dgm:cxn modelId="{07C76304-F3DC-49D0-BC8E-8D3FFEB6CD7E}" type="presParOf" srcId="{6D8A300A-DA4E-49F8-A3A3-47A5D592BA7D}" destId="{125340F7-5603-4962-A61E-BFE804B99975}" srcOrd="0" destOrd="0" presId="urn:microsoft.com/office/officeart/2008/layout/HorizontalMultiLevelHierarchy"/>
    <dgm:cxn modelId="{CC457B25-B850-41DE-AA3E-3F658C0B7227}" type="presParOf" srcId="{543D21D8-EAF7-4B2F-9FC2-0B64B4463918}" destId="{4F81EB26-C6F3-4C7F-9E73-FF413599C57A}" srcOrd="3" destOrd="0" presId="urn:microsoft.com/office/officeart/2008/layout/HorizontalMultiLevelHierarchy"/>
    <dgm:cxn modelId="{653CB3ED-9ADB-42A9-9A40-1ED27224EA6F}" type="presParOf" srcId="{4F81EB26-C6F3-4C7F-9E73-FF413599C57A}" destId="{D12B566F-12AF-4E69-B1A7-1EDA6C10F60E}" srcOrd="0" destOrd="0" presId="urn:microsoft.com/office/officeart/2008/layout/HorizontalMultiLevelHierarchy"/>
    <dgm:cxn modelId="{AEA00E1C-3CE3-4695-9C9C-B26D2D6484E7}" type="presParOf" srcId="{4F81EB26-C6F3-4C7F-9E73-FF413599C57A}" destId="{93FBF686-1C0B-433C-9B64-86B8AFA0DD47}" srcOrd="1" destOrd="0" presId="urn:microsoft.com/office/officeart/2008/layout/HorizontalMultiLevelHierarchy"/>
    <dgm:cxn modelId="{BAF63F35-57D3-4C53-A2D2-4AF7082C7C6A}" type="presParOf" srcId="{543D21D8-EAF7-4B2F-9FC2-0B64B4463918}" destId="{4D7E95E1-FFA2-4BD2-BAFD-0DAAFFE55B8E}" srcOrd="4" destOrd="0" presId="urn:microsoft.com/office/officeart/2008/layout/HorizontalMultiLevelHierarchy"/>
    <dgm:cxn modelId="{181254BF-8EA3-43E1-8434-7C1901C3B9BE}" type="presParOf" srcId="{4D7E95E1-FFA2-4BD2-BAFD-0DAAFFE55B8E}" destId="{713341A8-0D78-4E45-8411-5AA390E0F773}" srcOrd="0" destOrd="0" presId="urn:microsoft.com/office/officeart/2008/layout/HorizontalMultiLevelHierarchy"/>
    <dgm:cxn modelId="{FDDEBA78-E4DB-4402-9466-9075DF11EC39}" type="presParOf" srcId="{543D21D8-EAF7-4B2F-9FC2-0B64B4463918}" destId="{E00E4774-992D-4289-9BF4-A87F49FE0ED2}" srcOrd="5" destOrd="0" presId="urn:microsoft.com/office/officeart/2008/layout/HorizontalMultiLevelHierarchy"/>
    <dgm:cxn modelId="{516417B7-08E4-46AC-8FE3-20102408306C}" type="presParOf" srcId="{E00E4774-992D-4289-9BF4-A87F49FE0ED2}" destId="{95831C69-2A13-4135-AFA9-DCAEA2917F0E}" srcOrd="0" destOrd="0" presId="urn:microsoft.com/office/officeart/2008/layout/HorizontalMultiLevelHierarchy"/>
    <dgm:cxn modelId="{F0F68A38-53F0-4276-B106-B02BAF59864C}" type="presParOf" srcId="{E00E4774-992D-4289-9BF4-A87F49FE0ED2}" destId="{69F73E6D-15C8-4970-B4D0-B36A659C07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1005104" y="2235901"/>
          <a:ext cx="5111029" cy="648287"/>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400" b="1" dirty="0">
              <a:solidFill>
                <a:sysClr val="windowText" lastClr="000000"/>
              </a:solidFill>
              <a:latin typeface="Times New Roman" panose="02020603050405020304" pitchFamily="18" charset="0"/>
              <a:ea typeface="+mn-ea"/>
              <a:cs typeface="Times New Roman" panose="02020603050405020304" pitchFamily="18" charset="0"/>
            </a:rPr>
            <a:t>03 Kultūros, sporto ir bendruomenės gyvenimo aktyvinimo programa  </a:t>
          </a:r>
        </a:p>
      </dgm:t>
    </dgm:pt>
    <dgm:pt modelId="{3D91BD2D-D0AC-415C-881A-90333F847384}" type="parTrans" cxnId="{0FB8CBAA-943F-4CEE-A6CF-924B1C05D934}">
      <dgm:prSet/>
      <dgm:spPr/>
      <dgm:t>
        <a:bodyPr/>
        <a:lstStyle/>
        <a:p>
          <a:endParaRPr lang="lt-LT"/>
        </a:p>
      </dgm:t>
    </dgm:pt>
    <dgm:pt modelId="{E8E42AD6-7759-4FFB-BDB4-C1A5D184520F}" type="sibTrans" cxnId="{0FB8CBAA-943F-4CEE-A6CF-924B1C05D934}">
      <dgm:prSet/>
      <dgm:spPr/>
      <dgm:t>
        <a:bodyPr/>
        <a:lstStyle/>
        <a:p>
          <a:endParaRPr lang="lt-LT"/>
        </a:p>
      </dgm:t>
    </dgm:pt>
    <dgm:pt modelId="{9178C44D-EF9D-433B-B864-069895653272}">
      <dgm:prSet phldrT="[Tekstas]" custT="1"/>
      <dgm:spPr>
        <a:xfrm>
          <a:off x="2292990" y="950085"/>
          <a:ext cx="2126382" cy="648287"/>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03-01-01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savivaldybės komunikacijos, kultūros ir turizmo paslaugų plėtrą</a:t>
          </a:r>
        </a:p>
      </dgm:t>
    </dgm:pt>
    <dgm:pt modelId="{B3693B89-34F0-4610-A93F-01CD96FB844D}" type="parTrans" cxnId="{EBDE2D7B-0632-4A6C-9514-114954E68431}">
      <dgm:prSet/>
      <dgm:spPr>
        <a:xfrm>
          <a:off x="1874553" y="1274229"/>
          <a:ext cx="418437" cy="1285816"/>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endParaRPr lang="lt-LT"/>
        </a:p>
      </dgm:t>
    </dgm:pt>
    <dgm:pt modelId="{0AB7DFD3-FF00-4E0A-9D20-06D24A263B3F}">
      <dgm:prSet phldrT="[Tekstas]" custT="1"/>
      <dgm:spPr>
        <a:xfrm>
          <a:off x="2313510" y="1746772"/>
          <a:ext cx="2126382" cy="648287"/>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03-01-02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Skatinti kūno kultūros ir sporto plėtrą bei gyventojų fizinį aktyvumą</a:t>
          </a:r>
        </a:p>
      </dgm:t>
    </dgm:pt>
    <dgm:pt modelId="{394ABC9D-71CF-48A9-8E91-B54E541B8181}" type="parTrans" cxnId="{C003396C-47D0-4AE6-B022-3C4874DF6801}">
      <dgm:prSet/>
      <dgm:spPr>
        <a:xfrm>
          <a:off x="1874553" y="2070916"/>
          <a:ext cx="438956" cy="489129"/>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C2A1066-0BA6-40F2-9042-7B456EEAB09E}" type="sibTrans" cxnId="{C003396C-47D0-4AE6-B022-3C4874DF6801}">
      <dgm:prSet/>
      <dgm:spPr/>
      <dgm:t>
        <a:bodyPr/>
        <a:lstStyle/>
        <a:p>
          <a:endParaRPr lang="lt-LT"/>
        </a:p>
      </dgm:t>
    </dgm:pt>
    <dgm:pt modelId="{21CC1449-FAA0-4A4F-8C81-1A58141FB314}">
      <dgm:prSet custT="1"/>
      <dgm:spPr>
        <a:xfrm>
          <a:off x="2300305" y="3002362"/>
          <a:ext cx="2126382" cy="784310"/>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03-01-03 Tęstinės veiklos uždavinys. </a:t>
          </a:r>
        </a:p>
        <a:p>
          <a:pPr>
            <a:spcAft>
              <a:spcPts val="0"/>
            </a:spcAft>
            <a:buNone/>
          </a:pPr>
          <a:r>
            <a:rPr lang="lt-LT" sz="2000" b="1" dirty="0">
              <a:solidFill>
                <a:sysClr val="windowText" lastClr="000000"/>
              </a:solidFill>
              <a:latin typeface="Times New Roman" panose="02020603050405020304" pitchFamily="18" charset="0"/>
              <a:ea typeface="+mn-ea"/>
              <a:cs typeface="Times New Roman" panose="02020603050405020304" pitchFamily="18" charset="0"/>
            </a:rPr>
            <a:t>Remti nevyriausybinių organizacijų veiklą, skatinti gyventojų iniciatyvas ir palaikyti ryšius su užsienio partneriais </a:t>
          </a:r>
        </a:p>
      </dgm:t>
    </dgm:pt>
    <dgm:pt modelId="{CF177193-0000-4A9D-B04E-58E3FE7DD6CF}" type="parTrans" cxnId="{BDD45C21-D63F-452E-B318-7EBAD1979695}">
      <dgm:prSet/>
      <dgm:spPr>
        <a:xfrm>
          <a:off x="1874553" y="2560045"/>
          <a:ext cx="425751" cy="834472"/>
        </a:xfrm>
        <a:custGeom>
          <a:avLst/>
          <a:gdLst/>
          <a:ahLst/>
          <a:cxnLst/>
          <a:rect l="0" t="0" r="0" b="0"/>
          <a:pathLst>
            <a:path>
              <a:moveTo>
                <a:pt x="0" y="0"/>
              </a:moveTo>
              <a:lnTo>
                <a:pt x="185631" y="0"/>
              </a:lnTo>
              <a:lnTo>
                <a:pt x="185631" y="745014"/>
              </a:lnTo>
              <a:lnTo>
                <a:pt x="371263" y="74501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3C18654-2B88-4839-B35E-6704514E2839}" type="sibTrans" cxnId="{BDD45C21-D63F-452E-B318-7EBAD1979695}">
      <dgm:prSet/>
      <dgm:spPr/>
      <dgm:t>
        <a:bodyPr/>
        <a:lstStyle/>
        <a:p>
          <a:endParaRPr lang="lt-LT"/>
        </a:p>
      </dgm:t>
    </dgm:pt>
    <dgm:pt modelId="{8F8FC76F-0321-4756-8B31-DE4538D414BA}">
      <dgm:prSet custT="1"/>
      <dgm:spPr>
        <a:xfrm>
          <a:off x="2251228" y="4467271"/>
          <a:ext cx="2126382" cy="648287"/>
        </a:xfrm>
        <a:prstGeom prst="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03-01-04 Pažangos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Vykdyti projektus, didinančius rajono kultūrinį-turistinį patrauklumą ir skatinančius amatų plėtrą</a:t>
          </a:r>
        </a:p>
      </dgm:t>
    </dgm:pt>
    <dgm:pt modelId="{78873A69-7057-4B86-B90E-75A5580D0FCF}" type="parTrans" cxnId="{CEB5CDFA-11F0-4301-99A1-C148B397B813}">
      <dgm:prSet/>
      <dgm:spPr>
        <a:xfrm>
          <a:off x="1874553" y="2560045"/>
          <a:ext cx="376674" cy="2231369"/>
        </a:xfrm>
        <a:custGeom>
          <a:avLst/>
          <a:gdLst/>
          <a:ahLst/>
          <a:cxnLst/>
          <a:rect l="0" t="0" r="0" b="0"/>
          <a:pathLst>
            <a:path>
              <a:moveTo>
                <a:pt x="0" y="0"/>
              </a:moveTo>
              <a:lnTo>
                <a:pt x="176839" y="0"/>
              </a:lnTo>
              <a:lnTo>
                <a:pt x="176839" y="2245900"/>
              </a:lnTo>
              <a:lnTo>
                <a:pt x="353679" y="224590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E3C6C2AB-4C92-444F-812A-A4665891B4FC}" type="sibTrans" cxnId="{CEB5CDFA-11F0-4301-99A1-C148B397B813}">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ScaleY="149794" custLinFactNeighborX="1055" custLinFactNeighborY="802">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4"/>
      <dgm:spPr/>
    </dgm:pt>
    <dgm:pt modelId="{273265B0-7085-4875-866D-CD337C93E469}" type="pres">
      <dgm:prSet presAssocID="{B3693B89-34F0-4610-A93F-01CD96FB844D}" presName="connTx" presStyleLbl="parChTrans1D2" presStyleIdx="0" presStyleCnt="4"/>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4" custScaleY="175947" custLinFactNeighborX="-5986" custLinFactNeighborY="2346">
        <dgm:presLayoutVars>
          <dgm:chPref val="3"/>
        </dgm:presLayoutVars>
      </dgm:prSet>
      <dgm:spPr/>
    </dgm:pt>
    <dgm:pt modelId="{E8BF68E1-D990-4EC2-9109-358D2A75D03B}" type="pres">
      <dgm:prSet presAssocID="{9178C44D-EF9D-433B-B864-069895653272}" presName="level3hierChild" presStyleCnt="0"/>
      <dgm:spPr/>
    </dgm:pt>
    <dgm:pt modelId="{6D8A300A-DA4E-49F8-A3A3-47A5D592BA7D}" type="pres">
      <dgm:prSet presAssocID="{394ABC9D-71CF-48A9-8E91-B54E541B8181}" presName="conn2-1" presStyleLbl="parChTrans1D2" presStyleIdx="1" presStyleCnt="4"/>
      <dgm:spPr/>
    </dgm:pt>
    <dgm:pt modelId="{125340F7-5603-4962-A61E-BFE804B99975}" type="pres">
      <dgm:prSet presAssocID="{394ABC9D-71CF-48A9-8E91-B54E541B8181}" presName="connTx" presStyleLbl="parChTrans1D2" presStyleIdx="1" presStyleCnt="4"/>
      <dgm:spPr/>
    </dgm:pt>
    <dgm:pt modelId="{4F81EB26-C6F3-4C7F-9E73-FF413599C57A}" type="pres">
      <dgm:prSet presAssocID="{0AB7DFD3-FF00-4E0A-9D20-06D24A263B3F}" presName="root2" presStyleCnt="0"/>
      <dgm:spPr/>
    </dgm:pt>
    <dgm:pt modelId="{D12B566F-12AF-4E69-B1A7-1EDA6C10F60E}" type="pres">
      <dgm:prSet presAssocID="{0AB7DFD3-FF00-4E0A-9D20-06D24A263B3F}" presName="LevelTwoTextNode" presStyleLbl="node2" presStyleIdx="1" presStyleCnt="4" custScaleY="165391" custLinFactNeighborX="-5938" custLinFactNeighborY="-9964">
        <dgm:presLayoutVars>
          <dgm:chPref val="3"/>
        </dgm:presLayoutVars>
      </dgm:prSet>
      <dgm:spPr/>
    </dgm:pt>
    <dgm:pt modelId="{93FBF686-1C0B-433C-9B64-86B8AFA0DD47}" type="pres">
      <dgm:prSet presAssocID="{0AB7DFD3-FF00-4E0A-9D20-06D24A263B3F}" presName="level3hierChild" presStyleCnt="0"/>
      <dgm:spPr/>
    </dgm:pt>
    <dgm:pt modelId="{EFA421F9-2FBD-467E-AA48-0EF041640223}" type="pres">
      <dgm:prSet presAssocID="{CF177193-0000-4A9D-B04E-58E3FE7DD6CF}" presName="conn2-1" presStyleLbl="parChTrans1D2" presStyleIdx="2" presStyleCnt="4"/>
      <dgm:spPr/>
    </dgm:pt>
    <dgm:pt modelId="{CD2217E6-BA5A-4AD8-AE17-AF058E9BD203}" type="pres">
      <dgm:prSet presAssocID="{CF177193-0000-4A9D-B04E-58E3FE7DD6CF}" presName="connTx" presStyleLbl="parChTrans1D2" presStyleIdx="2" presStyleCnt="4"/>
      <dgm:spPr/>
    </dgm:pt>
    <dgm:pt modelId="{5E358B43-49D0-46C4-9E4C-7C257914E0BF}" type="pres">
      <dgm:prSet presAssocID="{21CC1449-FAA0-4A4F-8C81-1A58141FB314}" presName="root2" presStyleCnt="0"/>
      <dgm:spPr/>
    </dgm:pt>
    <dgm:pt modelId="{35828BAA-EEAE-46F0-A0AA-428260B20C2E}" type="pres">
      <dgm:prSet presAssocID="{21CC1449-FAA0-4A4F-8C81-1A58141FB314}" presName="LevelTwoTextNode" presStyleLbl="node2" presStyleIdx="2" presStyleCnt="4" custScaleY="217200" custLinFactNeighborX="-5572" custLinFactNeighborY="-20880">
        <dgm:presLayoutVars>
          <dgm:chPref val="3"/>
        </dgm:presLayoutVars>
      </dgm:prSet>
      <dgm:spPr/>
    </dgm:pt>
    <dgm:pt modelId="{7A883DC9-EDF2-45F5-AC7E-A008336E9241}" type="pres">
      <dgm:prSet presAssocID="{21CC1449-FAA0-4A4F-8C81-1A58141FB314}" presName="level3hierChild" presStyleCnt="0"/>
      <dgm:spPr/>
    </dgm:pt>
    <dgm:pt modelId="{CDC04F7D-045C-469F-9F75-B55CCF55CB0A}" type="pres">
      <dgm:prSet presAssocID="{78873A69-7057-4B86-B90E-75A5580D0FCF}" presName="conn2-1" presStyleLbl="parChTrans1D2" presStyleIdx="3" presStyleCnt="4"/>
      <dgm:spPr/>
    </dgm:pt>
    <dgm:pt modelId="{B435927E-8CFE-47AE-AA6E-3914A2948351}" type="pres">
      <dgm:prSet presAssocID="{78873A69-7057-4B86-B90E-75A5580D0FCF}" presName="connTx" presStyleLbl="parChTrans1D2" presStyleIdx="3" presStyleCnt="4"/>
      <dgm:spPr/>
    </dgm:pt>
    <dgm:pt modelId="{D1AA4C23-400A-4AE4-90D3-04634F631A2F}" type="pres">
      <dgm:prSet presAssocID="{8F8FC76F-0321-4756-8B31-DE4538D414BA}" presName="root2" presStyleCnt="0"/>
      <dgm:spPr/>
    </dgm:pt>
    <dgm:pt modelId="{41F59BF6-AB7F-4002-BB04-44EC4B91A32B}" type="pres">
      <dgm:prSet presAssocID="{8F8FC76F-0321-4756-8B31-DE4538D414BA}" presName="LevelTwoTextNode" presStyleLbl="node2" presStyleIdx="3" presStyleCnt="4" custScaleY="162183" custLinFactNeighborX="-5680" custLinFactNeighborY="-37564">
        <dgm:presLayoutVars>
          <dgm:chPref val="3"/>
        </dgm:presLayoutVars>
      </dgm:prSet>
      <dgm:spPr/>
    </dgm:pt>
    <dgm:pt modelId="{4AA99233-181A-4C45-AC2A-53DB25A075B5}" type="pres">
      <dgm:prSet presAssocID="{8F8FC76F-0321-4756-8B31-DE4538D414BA}" presName="level3hierChild" presStyleCnt="0"/>
      <dgm:spPr/>
    </dgm:pt>
  </dgm:ptLst>
  <dgm:cxnLst>
    <dgm:cxn modelId="{8223D909-73AC-4E6E-890D-53995D727493}" type="presOf" srcId="{8F8FC76F-0321-4756-8B31-DE4538D414BA}" destId="{41F59BF6-AB7F-4002-BB04-44EC4B91A32B}" srcOrd="0" destOrd="0" presId="urn:microsoft.com/office/officeart/2008/layout/HorizontalMultiLevelHierarchy"/>
    <dgm:cxn modelId="{AEF71F0E-37CD-4AAD-BECD-A1E921FF882D}" type="presOf" srcId="{B3693B89-34F0-4610-A93F-01CD96FB844D}" destId="{C893C08D-EE9A-41CF-9F64-26C30DEB74DE}" srcOrd="0" destOrd="0" presId="urn:microsoft.com/office/officeart/2008/layout/HorizontalMultiLevelHierarchy"/>
    <dgm:cxn modelId="{BDD45C21-D63F-452E-B318-7EBAD1979695}" srcId="{093EAA97-FFDC-4C75-9FE7-AEEC8607E183}" destId="{21CC1449-FAA0-4A4F-8C81-1A58141FB314}" srcOrd="2" destOrd="0" parTransId="{CF177193-0000-4A9D-B04E-58E3FE7DD6CF}" sibTransId="{73C18654-2B88-4839-B35E-6704514E2839}"/>
    <dgm:cxn modelId="{52CEAA21-8E23-47A0-8EC3-B83347F23726}" type="presOf" srcId="{2A472D35-3D30-43E3-B2A1-A92450D2F1BB}" destId="{2F38B7DA-C826-45AD-A905-DFBDF3396A9D}" srcOrd="0" destOrd="0" presId="urn:microsoft.com/office/officeart/2008/layout/HorizontalMultiLevelHierarchy"/>
    <dgm:cxn modelId="{C003396C-47D0-4AE6-B022-3C4874DF6801}" srcId="{093EAA97-FFDC-4C75-9FE7-AEEC8607E183}" destId="{0AB7DFD3-FF00-4E0A-9D20-06D24A263B3F}" srcOrd="1" destOrd="0" parTransId="{394ABC9D-71CF-48A9-8E91-B54E541B8181}" sibTransId="{7C2A1066-0BA6-40F2-9042-7B456EEAB09E}"/>
    <dgm:cxn modelId="{B8A04550-847E-40B8-BBFD-89D8CAAC0BD9}" type="presOf" srcId="{CF177193-0000-4A9D-B04E-58E3FE7DD6CF}" destId="{EFA421F9-2FBD-467E-AA48-0EF041640223}" srcOrd="0" destOrd="0" presId="urn:microsoft.com/office/officeart/2008/layout/HorizontalMultiLevelHierarchy"/>
    <dgm:cxn modelId="{9FF0A750-FF37-4AA9-A346-CEA28A21186D}" type="presOf" srcId="{B3693B89-34F0-4610-A93F-01CD96FB844D}" destId="{273265B0-7085-4875-866D-CD337C93E469}"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CA3C6388-4599-46C4-9630-CBBF73DB903E}" type="presOf" srcId="{394ABC9D-71CF-48A9-8E91-B54E541B8181}" destId="{125340F7-5603-4962-A61E-BFE804B99975}" srcOrd="1" destOrd="0" presId="urn:microsoft.com/office/officeart/2008/layout/HorizontalMultiLevelHierarchy"/>
    <dgm:cxn modelId="{0FB8CBAA-943F-4CEE-A6CF-924B1C05D934}" srcId="{2A472D35-3D30-43E3-B2A1-A92450D2F1BB}" destId="{093EAA97-FFDC-4C75-9FE7-AEEC8607E183}" srcOrd="0" destOrd="0" parTransId="{3D91BD2D-D0AC-415C-881A-90333F847384}" sibTransId="{E8E42AD6-7759-4FFB-BDB4-C1A5D184520F}"/>
    <dgm:cxn modelId="{058847BA-9700-429F-86C5-62A0AC22FC0F}" type="presOf" srcId="{78873A69-7057-4B86-B90E-75A5580D0FCF}" destId="{B435927E-8CFE-47AE-AA6E-3914A2948351}" srcOrd="1" destOrd="0" presId="urn:microsoft.com/office/officeart/2008/layout/HorizontalMultiLevelHierarchy"/>
    <dgm:cxn modelId="{D45BDAC6-AC8C-4510-9C71-BAB19F774E2C}" type="presOf" srcId="{78873A69-7057-4B86-B90E-75A5580D0FCF}" destId="{CDC04F7D-045C-469F-9F75-B55CCF55CB0A}" srcOrd="0" destOrd="0" presId="urn:microsoft.com/office/officeart/2008/layout/HorizontalMultiLevelHierarchy"/>
    <dgm:cxn modelId="{01DB06D2-EF51-4F7E-80A1-BBE7C551E9DB}" type="presOf" srcId="{CF177193-0000-4A9D-B04E-58E3FE7DD6CF}" destId="{CD2217E6-BA5A-4AD8-AE17-AF058E9BD203}" srcOrd="1" destOrd="0" presId="urn:microsoft.com/office/officeart/2008/layout/HorizontalMultiLevelHierarchy"/>
    <dgm:cxn modelId="{23577CDA-4881-43CC-889E-DFEB5862B06F}" type="presOf" srcId="{21CC1449-FAA0-4A4F-8C81-1A58141FB314}" destId="{35828BAA-EEAE-46F0-A0AA-428260B20C2E}" srcOrd="0" destOrd="0" presId="urn:microsoft.com/office/officeart/2008/layout/HorizontalMultiLevelHierarchy"/>
    <dgm:cxn modelId="{95E2A4E3-E380-48A0-AC10-E744E361E619}" type="presOf" srcId="{0AB7DFD3-FF00-4E0A-9D20-06D24A263B3F}" destId="{D12B566F-12AF-4E69-B1A7-1EDA6C10F60E}" srcOrd="0" destOrd="0" presId="urn:microsoft.com/office/officeart/2008/layout/HorizontalMultiLevelHierarchy"/>
    <dgm:cxn modelId="{9FC762EA-5D07-4DB4-9B2D-6FF92F13C473}" type="presOf" srcId="{9178C44D-EF9D-433B-B864-069895653272}" destId="{8BF5098D-B482-4016-B384-306371857F95}" srcOrd="0" destOrd="0" presId="urn:microsoft.com/office/officeart/2008/layout/HorizontalMultiLevelHierarchy"/>
    <dgm:cxn modelId="{C5E2F5F1-58E4-4AA4-B5BC-A3B228B560FF}" type="presOf" srcId="{394ABC9D-71CF-48A9-8E91-B54E541B8181}" destId="{6D8A300A-DA4E-49F8-A3A3-47A5D592BA7D}" srcOrd="0" destOrd="0" presId="urn:microsoft.com/office/officeart/2008/layout/HorizontalMultiLevelHierarchy"/>
    <dgm:cxn modelId="{CEB5CDFA-11F0-4301-99A1-C148B397B813}" srcId="{093EAA97-FFDC-4C75-9FE7-AEEC8607E183}" destId="{8F8FC76F-0321-4756-8B31-DE4538D414BA}" srcOrd="3" destOrd="0" parTransId="{78873A69-7057-4B86-B90E-75A5580D0FCF}" sibTransId="{E3C6C2AB-4C92-444F-812A-A4665891B4FC}"/>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9CF63507-192A-4820-A312-A2507E7CC6B1}" type="presParOf" srcId="{543D21D8-EAF7-4B2F-9FC2-0B64B4463918}" destId="{6D8A300A-DA4E-49F8-A3A3-47A5D592BA7D}" srcOrd="2" destOrd="0" presId="urn:microsoft.com/office/officeart/2008/layout/HorizontalMultiLevelHierarchy"/>
    <dgm:cxn modelId="{07C76304-F3DC-49D0-BC8E-8D3FFEB6CD7E}" type="presParOf" srcId="{6D8A300A-DA4E-49F8-A3A3-47A5D592BA7D}" destId="{125340F7-5603-4962-A61E-BFE804B99975}" srcOrd="0" destOrd="0" presId="urn:microsoft.com/office/officeart/2008/layout/HorizontalMultiLevelHierarchy"/>
    <dgm:cxn modelId="{CC457B25-B850-41DE-AA3E-3F658C0B7227}" type="presParOf" srcId="{543D21D8-EAF7-4B2F-9FC2-0B64B4463918}" destId="{4F81EB26-C6F3-4C7F-9E73-FF413599C57A}" srcOrd="3" destOrd="0" presId="urn:microsoft.com/office/officeart/2008/layout/HorizontalMultiLevelHierarchy"/>
    <dgm:cxn modelId="{653CB3ED-9ADB-42A9-9A40-1ED27224EA6F}" type="presParOf" srcId="{4F81EB26-C6F3-4C7F-9E73-FF413599C57A}" destId="{D12B566F-12AF-4E69-B1A7-1EDA6C10F60E}" srcOrd="0" destOrd="0" presId="urn:microsoft.com/office/officeart/2008/layout/HorizontalMultiLevelHierarchy"/>
    <dgm:cxn modelId="{AEA00E1C-3CE3-4695-9C9C-B26D2D6484E7}" type="presParOf" srcId="{4F81EB26-C6F3-4C7F-9E73-FF413599C57A}" destId="{93FBF686-1C0B-433C-9B64-86B8AFA0DD47}" srcOrd="1" destOrd="0" presId="urn:microsoft.com/office/officeart/2008/layout/HorizontalMultiLevelHierarchy"/>
    <dgm:cxn modelId="{B85F0833-E53D-499B-B419-11CA7632F048}" type="presParOf" srcId="{543D21D8-EAF7-4B2F-9FC2-0B64B4463918}" destId="{EFA421F9-2FBD-467E-AA48-0EF041640223}" srcOrd="4" destOrd="0" presId="urn:microsoft.com/office/officeart/2008/layout/HorizontalMultiLevelHierarchy"/>
    <dgm:cxn modelId="{2F37C1F2-C52C-4239-B7C3-5868B7BF2ABC}" type="presParOf" srcId="{EFA421F9-2FBD-467E-AA48-0EF041640223}" destId="{CD2217E6-BA5A-4AD8-AE17-AF058E9BD203}" srcOrd="0" destOrd="0" presId="urn:microsoft.com/office/officeart/2008/layout/HorizontalMultiLevelHierarchy"/>
    <dgm:cxn modelId="{CBDD5A98-6D02-46FA-95BC-53AE63598F2A}" type="presParOf" srcId="{543D21D8-EAF7-4B2F-9FC2-0B64B4463918}" destId="{5E358B43-49D0-46C4-9E4C-7C257914E0BF}" srcOrd="5" destOrd="0" presId="urn:microsoft.com/office/officeart/2008/layout/HorizontalMultiLevelHierarchy"/>
    <dgm:cxn modelId="{91D46F85-E343-4EB9-B2A5-E6F9AB15796D}" type="presParOf" srcId="{5E358B43-49D0-46C4-9E4C-7C257914E0BF}" destId="{35828BAA-EEAE-46F0-A0AA-428260B20C2E}" srcOrd="0" destOrd="0" presId="urn:microsoft.com/office/officeart/2008/layout/HorizontalMultiLevelHierarchy"/>
    <dgm:cxn modelId="{0EC5C824-F398-435E-A4C0-10427D0BF235}" type="presParOf" srcId="{5E358B43-49D0-46C4-9E4C-7C257914E0BF}" destId="{7A883DC9-EDF2-45F5-AC7E-A008336E9241}" srcOrd="1" destOrd="0" presId="urn:microsoft.com/office/officeart/2008/layout/HorizontalMultiLevelHierarchy"/>
    <dgm:cxn modelId="{63FCBA4B-2D3D-4C4B-9C31-9CC050DCD466}" type="presParOf" srcId="{543D21D8-EAF7-4B2F-9FC2-0B64B4463918}" destId="{CDC04F7D-045C-469F-9F75-B55CCF55CB0A}" srcOrd="6" destOrd="0" presId="urn:microsoft.com/office/officeart/2008/layout/HorizontalMultiLevelHierarchy"/>
    <dgm:cxn modelId="{2DC7900A-A0C9-4F45-8CC0-DED73B8501BD}" type="presParOf" srcId="{CDC04F7D-045C-469F-9F75-B55CCF55CB0A}" destId="{B435927E-8CFE-47AE-AA6E-3914A2948351}" srcOrd="0" destOrd="0" presId="urn:microsoft.com/office/officeart/2008/layout/HorizontalMultiLevelHierarchy"/>
    <dgm:cxn modelId="{128F8C58-AA94-44DB-BC44-758F84B08BB5}" type="presParOf" srcId="{543D21D8-EAF7-4B2F-9FC2-0B64B4463918}" destId="{D1AA4C23-400A-4AE4-90D3-04634F631A2F}" srcOrd="7" destOrd="0" presId="urn:microsoft.com/office/officeart/2008/layout/HorizontalMultiLevelHierarchy"/>
    <dgm:cxn modelId="{447A2C68-DB80-4AF9-B7C7-409B50531EDC}" type="presParOf" srcId="{D1AA4C23-400A-4AE4-90D3-04634F631A2F}" destId="{41F59BF6-AB7F-4002-BB04-44EC4B91A32B}" srcOrd="0" destOrd="0" presId="urn:microsoft.com/office/officeart/2008/layout/HorizontalMultiLevelHierarchy"/>
    <dgm:cxn modelId="{E4D45A68-8537-49F4-B16A-70D475F60982}" type="presParOf" srcId="{D1AA4C23-400A-4AE4-90D3-04634F631A2F}" destId="{4AA99233-181A-4C45-AC2A-53DB25A075B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775704" y="1748908"/>
          <a:ext cx="4035831" cy="766808"/>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400" b="1" dirty="0">
              <a:solidFill>
                <a:sysClr val="windowText" lastClr="000000"/>
              </a:solidFill>
              <a:latin typeface="Times New Roman" panose="02020603050405020304" pitchFamily="18" charset="0"/>
              <a:ea typeface="+mn-ea"/>
              <a:cs typeface="Times New Roman" panose="02020603050405020304" pitchFamily="18" charset="0"/>
            </a:rPr>
            <a:t>04  Socialinės paramos ir sveikatos apsaugos paslaugų kokybės gerinimo programa</a:t>
          </a:r>
        </a:p>
      </dgm:t>
    </dgm:pt>
    <dgm:pt modelId="{3D91BD2D-D0AC-415C-881A-90333F847384}" type="parTrans" cxnId="{0FB8CBAA-943F-4CEE-A6CF-924B1C05D934}">
      <dgm:prSet/>
      <dgm:spPr/>
      <dgm:t>
        <a:bodyPr/>
        <a:lstStyle/>
        <a:p>
          <a:endParaRPr lang="lt-LT"/>
        </a:p>
      </dgm:t>
    </dgm:pt>
    <dgm:pt modelId="{E8E42AD6-7759-4FFB-BDB4-C1A5D184520F}" type="sibTrans" cxnId="{0FB8CBAA-943F-4CEE-A6CF-924B1C05D934}">
      <dgm:prSet/>
      <dgm:spPr/>
      <dgm:t>
        <a:bodyPr/>
        <a:lstStyle/>
        <a:p>
          <a:endParaRPr lang="lt-LT"/>
        </a:p>
      </dgm:t>
    </dgm:pt>
    <dgm:pt modelId="{9178C44D-EF9D-433B-B864-069895653272}">
      <dgm:prSet phldrT="[Tekstas]" custT="1"/>
      <dgm:spPr>
        <a:xfrm>
          <a:off x="2120551" y="1877"/>
          <a:ext cx="2515130" cy="1320604"/>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04-01-01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Lietuvos Respublikos įstatymais, Vyriausybės nutarimais ir kitais teisės aktais numatytų socialinių išmokų ir kompensacijų mokėjimą</a:t>
          </a:r>
        </a:p>
      </dgm:t>
    </dgm:pt>
    <dgm:pt modelId="{B3693B89-34F0-4610-A93F-01CD96FB844D}" type="parTrans" cxnId="{EBDE2D7B-0632-4A6C-9514-114954E68431}">
      <dgm:prSet/>
      <dgm:spPr>
        <a:xfrm>
          <a:off x="1625615" y="662179"/>
          <a:ext cx="494936" cy="1470132"/>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endParaRPr lang="lt-LT"/>
        </a:p>
      </dgm:t>
    </dgm:pt>
    <dgm:pt modelId="{0AB7DFD3-FF00-4E0A-9D20-06D24A263B3F}">
      <dgm:prSet phldrT="[Tekstas]" custT="1"/>
      <dgm:spPr>
        <a:xfrm>
          <a:off x="2152921" y="1481832"/>
          <a:ext cx="2515130" cy="766808"/>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04-01-02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Pagerinti socialinių paslaugų kokybę ir prieinamumą, padidinti jų įvairovę, užtikrinti prevencinių priemonių taikymą</a:t>
          </a:r>
        </a:p>
      </dgm:t>
    </dgm:pt>
    <dgm:pt modelId="{394ABC9D-71CF-48A9-8E91-B54E541B8181}" type="parTrans" cxnId="{C003396C-47D0-4AE6-B022-3C4874DF6801}">
      <dgm:prSet/>
      <dgm:spPr>
        <a:xfrm>
          <a:off x="1625615" y="1865236"/>
          <a:ext cx="527305" cy="267075"/>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C2A1066-0BA6-40F2-9042-7B456EEAB09E}" type="sibTrans" cxnId="{C003396C-47D0-4AE6-B022-3C4874DF6801}">
      <dgm:prSet/>
      <dgm:spPr/>
      <dgm:t>
        <a:bodyPr/>
        <a:lstStyle/>
        <a:p>
          <a:endParaRPr lang="lt-LT"/>
        </a:p>
      </dgm:t>
    </dgm:pt>
    <dgm:pt modelId="{BB1AF861-477D-4760-81C6-8FBCA1746177}">
      <dgm:prSet custT="1"/>
      <dgm:spPr>
        <a:xfrm>
          <a:off x="2120551" y="2472694"/>
          <a:ext cx="2515130" cy="766808"/>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04-01-03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Plėtoti poreikius atitinkančias, visiems prieinamas asmens ir visuomenės sveikatos paslaugas</a:t>
          </a:r>
          <a:endParaRPr lang="lt-LT" sz="20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E224B8EB-AF71-409F-8AC7-4EC1E981DA01}" type="parTrans" cxnId="{51FB64A3-6785-4075-B0B6-6B94046C0ED4}">
      <dgm:prSet/>
      <dgm:spPr>
        <a:xfrm>
          <a:off x="1625615" y="2132312"/>
          <a:ext cx="494936" cy="723785"/>
        </a:xfrm>
        <a:custGeom>
          <a:avLst/>
          <a:gdLst/>
          <a:ahLst/>
          <a:cxnLst/>
          <a:rect l="0" t="0" r="0" b="0"/>
          <a:pathLst>
            <a:path>
              <a:moveTo>
                <a:pt x="0" y="0"/>
              </a:moveTo>
              <a:lnTo>
                <a:pt x="247468" y="0"/>
              </a:lnTo>
              <a:lnTo>
                <a:pt x="247468" y="723785"/>
              </a:lnTo>
              <a:lnTo>
                <a:pt x="494936" y="72378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0E264BB-1A2B-48BB-A6FE-D85AA3408E82}" type="sibTrans" cxnId="{51FB64A3-6785-4075-B0B6-6B94046C0ED4}">
      <dgm:prSet/>
      <dgm:spPr/>
      <dgm:t>
        <a:bodyPr/>
        <a:lstStyle/>
        <a:p>
          <a:endParaRPr lang="lt-LT"/>
        </a:p>
      </dgm:t>
    </dgm:pt>
    <dgm:pt modelId="{1A4E527D-F9DC-4C94-8DF2-D1D0BF0C5420}">
      <dgm:prSet custT="1"/>
      <dgm:spPr>
        <a:xfrm>
          <a:off x="2120551" y="3431204"/>
          <a:ext cx="2515130" cy="766808"/>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04-01-04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Plėtoti ir gerinti sveikatos ir socialinių paslaugų infrastruktūrą, medicininę įrangą, užtikrinti teikiamų paslaugų plėtrą</a:t>
          </a:r>
          <a:endParaRPr lang="lt-LT" sz="2000" dirty="0">
            <a:solidFill>
              <a:sysClr val="window" lastClr="FFFFFF"/>
            </a:solidFill>
            <a:latin typeface="Times New Roman" panose="02020603050405020304" pitchFamily="18" charset="0"/>
            <a:ea typeface="+mn-ea"/>
            <a:cs typeface="Times New Roman" panose="02020603050405020304" pitchFamily="18" charset="0"/>
          </a:endParaRPr>
        </a:p>
      </dgm:t>
    </dgm:pt>
    <dgm:pt modelId="{779C291B-D912-43C2-8C5A-63DDCB38C7FF}" type="parTrans" cxnId="{ACC0EF4A-5A31-4D7E-A615-D60DFD0A7E34}">
      <dgm:prSet/>
      <dgm:spPr>
        <a:xfrm>
          <a:off x="1625615" y="2132312"/>
          <a:ext cx="494936" cy="1682295"/>
        </a:xfrm>
        <a:custGeom>
          <a:avLst/>
          <a:gdLst/>
          <a:ahLst/>
          <a:cxnLst/>
          <a:rect l="0" t="0" r="0" b="0"/>
          <a:pathLst>
            <a:path>
              <a:moveTo>
                <a:pt x="0" y="0"/>
              </a:moveTo>
              <a:lnTo>
                <a:pt x="247468" y="0"/>
              </a:lnTo>
              <a:lnTo>
                <a:pt x="247468" y="1682295"/>
              </a:lnTo>
              <a:lnTo>
                <a:pt x="494936" y="168229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6CE2513-D00C-4547-9791-F9E5F09D76CE}" type="sibTrans" cxnId="{ACC0EF4A-5A31-4D7E-A615-D60DFD0A7E34}">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LinFactNeighborX="1055" custLinFactNeighborY="802">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4"/>
      <dgm:spPr/>
    </dgm:pt>
    <dgm:pt modelId="{273265B0-7085-4875-866D-CD337C93E469}" type="pres">
      <dgm:prSet presAssocID="{B3693B89-34F0-4610-A93F-01CD96FB844D}" presName="connTx" presStyleLbl="parChTrans1D2" presStyleIdx="0" presStyleCnt="4"/>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4" custScaleY="172221" custLinFactNeighborX="-6863" custLinFactNeighborY="-449">
        <dgm:presLayoutVars>
          <dgm:chPref val="3"/>
        </dgm:presLayoutVars>
      </dgm:prSet>
      <dgm:spPr/>
    </dgm:pt>
    <dgm:pt modelId="{E8BF68E1-D990-4EC2-9109-358D2A75D03B}" type="pres">
      <dgm:prSet presAssocID="{9178C44D-EF9D-433B-B864-069895653272}" presName="level3hierChild" presStyleCnt="0"/>
      <dgm:spPr/>
    </dgm:pt>
    <dgm:pt modelId="{6D8A300A-DA4E-49F8-A3A3-47A5D592BA7D}" type="pres">
      <dgm:prSet presAssocID="{394ABC9D-71CF-48A9-8E91-B54E541B8181}" presName="conn2-1" presStyleLbl="parChTrans1D2" presStyleIdx="1" presStyleCnt="4"/>
      <dgm:spPr/>
    </dgm:pt>
    <dgm:pt modelId="{125340F7-5603-4962-A61E-BFE804B99975}" type="pres">
      <dgm:prSet presAssocID="{394ABC9D-71CF-48A9-8E91-B54E541B8181}" presName="connTx" presStyleLbl="parChTrans1D2" presStyleIdx="1" presStyleCnt="4"/>
      <dgm:spPr/>
    </dgm:pt>
    <dgm:pt modelId="{4F81EB26-C6F3-4C7F-9E73-FF413599C57A}" type="pres">
      <dgm:prSet presAssocID="{0AB7DFD3-FF00-4E0A-9D20-06D24A263B3F}" presName="root2" presStyleCnt="0"/>
      <dgm:spPr/>
    </dgm:pt>
    <dgm:pt modelId="{D12B566F-12AF-4E69-B1A7-1EDA6C10F60E}" type="pres">
      <dgm:prSet presAssocID="{0AB7DFD3-FF00-4E0A-9D20-06D24A263B3F}" presName="LevelTwoTextNode" presStyleLbl="node2" presStyleIdx="1" presStyleCnt="4" custScaleY="127628" custLinFactNeighborX="-6863" custLinFactNeighborY="-12151">
        <dgm:presLayoutVars>
          <dgm:chPref val="3"/>
        </dgm:presLayoutVars>
      </dgm:prSet>
      <dgm:spPr/>
    </dgm:pt>
    <dgm:pt modelId="{93FBF686-1C0B-433C-9B64-86B8AFA0DD47}" type="pres">
      <dgm:prSet presAssocID="{0AB7DFD3-FF00-4E0A-9D20-06D24A263B3F}" presName="level3hierChild" presStyleCnt="0"/>
      <dgm:spPr/>
    </dgm:pt>
    <dgm:pt modelId="{46346B26-ADD6-4240-B0BB-5AB93DE5C182}" type="pres">
      <dgm:prSet presAssocID="{E224B8EB-AF71-409F-8AC7-4EC1E981DA01}" presName="conn2-1" presStyleLbl="parChTrans1D2" presStyleIdx="2" presStyleCnt="4"/>
      <dgm:spPr/>
    </dgm:pt>
    <dgm:pt modelId="{2F805AA6-D39A-449D-A3FE-797ED4ED07BD}" type="pres">
      <dgm:prSet presAssocID="{E224B8EB-AF71-409F-8AC7-4EC1E981DA01}" presName="connTx" presStyleLbl="parChTrans1D2" presStyleIdx="2" presStyleCnt="4"/>
      <dgm:spPr/>
    </dgm:pt>
    <dgm:pt modelId="{23CAA16A-D71B-446B-9102-8BEDAF2FB178}" type="pres">
      <dgm:prSet presAssocID="{BB1AF861-477D-4760-81C6-8FBCA1746177}" presName="root2" presStyleCnt="0"/>
      <dgm:spPr/>
    </dgm:pt>
    <dgm:pt modelId="{D5810A6C-42EE-469D-9E1D-1605E11184CD}" type="pres">
      <dgm:prSet presAssocID="{BB1AF861-477D-4760-81C6-8FBCA1746177}" presName="LevelTwoTextNode" presStyleLbl="node2" presStyleIdx="2" presStyleCnt="4" custScaleY="128817" custLinFactNeighborX="-7833" custLinFactNeighborY="-22583">
        <dgm:presLayoutVars>
          <dgm:chPref val="3"/>
        </dgm:presLayoutVars>
      </dgm:prSet>
      <dgm:spPr/>
    </dgm:pt>
    <dgm:pt modelId="{27820436-836D-47ED-8E37-B2EB9BFE6FF5}" type="pres">
      <dgm:prSet presAssocID="{BB1AF861-477D-4760-81C6-8FBCA1746177}" presName="level3hierChild" presStyleCnt="0"/>
      <dgm:spPr/>
    </dgm:pt>
    <dgm:pt modelId="{573B555B-3D58-4500-919D-F9AF67261569}" type="pres">
      <dgm:prSet presAssocID="{779C291B-D912-43C2-8C5A-63DDCB38C7FF}" presName="conn2-1" presStyleLbl="parChTrans1D2" presStyleIdx="3" presStyleCnt="4"/>
      <dgm:spPr/>
    </dgm:pt>
    <dgm:pt modelId="{754155D4-BC3F-45C3-8079-849BC4E5BF42}" type="pres">
      <dgm:prSet presAssocID="{779C291B-D912-43C2-8C5A-63DDCB38C7FF}" presName="connTx" presStyleLbl="parChTrans1D2" presStyleIdx="3" presStyleCnt="4"/>
      <dgm:spPr/>
    </dgm:pt>
    <dgm:pt modelId="{84EE5CDB-20AE-49D7-A902-E3D6055E8679}" type="pres">
      <dgm:prSet presAssocID="{1A4E527D-F9DC-4C94-8DF2-D1D0BF0C5420}" presName="root2" presStyleCnt="0"/>
      <dgm:spPr/>
    </dgm:pt>
    <dgm:pt modelId="{4C5A85B4-0217-4D1E-A0D1-B13DD5F7E852}" type="pres">
      <dgm:prSet presAssocID="{1A4E527D-F9DC-4C94-8DF2-D1D0BF0C5420}" presName="LevelTwoTextNode" presStyleLbl="node2" presStyleIdx="3" presStyleCnt="4" custScaleY="157197" custLinFactNeighborX="-5120" custLinFactNeighborY="-36912">
        <dgm:presLayoutVars>
          <dgm:chPref val="3"/>
        </dgm:presLayoutVars>
      </dgm:prSet>
      <dgm:spPr/>
    </dgm:pt>
    <dgm:pt modelId="{A49B3664-5304-4931-B0A8-51741142ED5F}" type="pres">
      <dgm:prSet presAssocID="{1A4E527D-F9DC-4C94-8DF2-D1D0BF0C5420}" presName="level3hierChild" presStyleCnt="0"/>
      <dgm:spPr/>
    </dgm:pt>
  </dgm:ptLst>
  <dgm:cxnLst>
    <dgm:cxn modelId="{AEF71F0E-37CD-4AAD-BECD-A1E921FF882D}" type="presOf" srcId="{B3693B89-34F0-4610-A93F-01CD96FB844D}" destId="{C893C08D-EE9A-41CF-9F64-26C30DEB74DE}" srcOrd="0" destOrd="0" presId="urn:microsoft.com/office/officeart/2008/layout/HorizontalMultiLevelHierarchy"/>
    <dgm:cxn modelId="{F62A8F1D-9B48-4E7B-B7A7-C89F81E3C9EF}" type="presOf" srcId="{779C291B-D912-43C2-8C5A-63DDCB38C7FF}" destId="{754155D4-BC3F-45C3-8079-849BC4E5BF42}" srcOrd="1" destOrd="0" presId="urn:microsoft.com/office/officeart/2008/layout/HorizontalMultiLevelHierarchy"/>
    <dgm:cxn modelId="{52CEAA21-8E23-47A0-8EC3-B83347F23726}" type="presOf" srcId="{2A472D35-3D30-43E3-B2A1-A92450D2F1BB}" destId="{2F38B7DA-C826-45AD-A905-DFBDF3396A9D}" srcOrd="0" destOrd="0" presId="urn:microsoft.com/office/officeart/2008/layout/HorizontalMultiLevelHierarchy"/>
    <dgm:cxn modelId="{EF26C528-687C-4610-89E9-4C5792867412}" type="presOf" srcId="{BB1AF861-477D-4760-81C6-8FBCA1746177}" destId="{D5810A6C-42EE-469D-9E1D-1605E11184CD}" srcOrd="0" destOrd="0" presId="urn:microsoft.com/office/officeart/2008/layout/HorizontalMultiLevelHierarchy"/>
    <dgm:cxn modelId="{CA6C5239-118D-4C78-A645-10EF053E6D8D}" type="presOf" srcId="{1A4E527D-F9DC-4C94-8DF2-D1D0BF0C5420}" destId="{4C5A85B4-0217-4D1E-A0D1-B13DD5F7E852}" srcOrd="0" destOrd="0" presId="urn:microsoft.com/office/officeart/2008/layout/HorizontalMultiLevelHierarchy"/>
    <dgm:cxn modelId="{ACC0EF4A-5A31-4D7E-A615-D60DFD0A7E34}" srcId="{093EAA97-FFDC-4C75-9FE7-AEEC8607E183}" destId="{1A4E527D-F9DC-4C94-8DF2-D1D0BF0C5420}" srcOrd="3" destOrd="0" parTransId="{779C291B-D912-43C2-8C5A-63DDCB38C7FF}" sibTransId="{A6CE2513-D00C-4547-9791-F9E5F09D76CE}"/>
    <dgm:cxn modelId="{C003396C-47D0-4AE6-B022-3C4874DF6801}" srcId="{093EAA97-FFDC-4C75-9FE7-AEEC8607E183}" destId="{0AB7DFD3-FF00-4E0A-9D20-06D24A263B3F}" srcOrd="1" destOrd="0" parTransId="{394ABC9D-71CF-48A9-8E91-B54E541B8181}" sibTransId="{7C2A1066-0BA6-40F2-9042-7B456EEAB09E}"/>
    <dgm:cxn modelId="{9FF0A750-FF37-4AA9-A346-CEA28A21186D}" type="presOf" srcId="{B3693B89-34F0-4610-A93F-01CD96FB844D}" destId="{273265B0-7085-4875-866D-CD337C93E469}" srcOrd="1" destOrd="0" presId="urn:microsoft.com/office/officeart/2008/layout/HorizontalMultiLevelHierarchy"/>
    <dgm:cxn modelId="{FBCEA753-5AB1-4DBB-9177-7815554AC080}" type="presOf" srcId="{E224B8EB-AF71-409F-8AC7-4EC1E981DA01}" destId="{2F805AA6-D39A-449D-A3FE-797ED4ED07BD}"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FB802680-5BBC-4E26-92F7-8B9E6BA0AA3F}" type="presOf" srcId="{E224B8EB-AF71-409F-8AC7-4EC1E981DA01}" destId="{46346B26-ADD6-4240-B0BB-5AB93DE5C182}" srcOrd="0" destOrd="0" presId="urn:microsoft.com/office/officeart/2008/layout/HorizontalMultiLevelHierarchy"/>
    <dgm:cxn modelId="{CA3C6388-4599-46C4-9630-CBBF73DB903E}" type="presOf" srcId="{394ABC9D-71CF-48A9-8E91-B54E541B8181}" destId="{125340F7-5603-4962-A61E-BFE804B99975}" srcOrd="1" destOrd="0" presId="urn:microsoft.com/office/officeart/2008/layout/HorizontalMultiLevelHierarchy"/>
    <dgm:cxn modelId="{51FB64A3-6785-4075-B0B6-6B94046C0ED4}" srcId="{093EAA97-FFDC-4C75-9FE7-AEEC8607E183}" destId="{BB1AF861-477D-4760-81C6-8FBCA1746177}" srcOrd="2" destOrd="0" parTransId="{E224B8EB-AF71-409F-8AC7-4EC1E981DA01}" sibTransId="{70E264BB-1A2B-48BB-A6FE-D85AA3408E82}"/>
    <dgm:cxn modelId="{6E38AEAA-38A9-4B7A-8C53-FDFDD5A6BBF4}" type="presOf" srcId="{779C291B-D912-43C2-8C5A-63DDCB38C7FF}" destId="{573B555B-3D58-4500-919D-F9AF67261569}" srcOrd="0" destOrd="0" presId="urn:microsoft.com/office/officeart/2008/layout/HorizontalMultiLevelHierarchy"/>
    <dgm:cxn modelId="{0FB8CBAA-943F-4CEE-A6CF-924B1C05D934}" srcId="{2A472D35-3D30-43E3-B2A1-A92450D2F1BB}" destId="{093EAA97-FFDC-4C75-9FE7-AEEC8607E183}" srcOrd="0" destOrd="0" parTransId="{3D91BD2D-D0AC-415C-881A-90333F847384}" sibTransId="{E8E42AD6-7759-4FFB-BDB4-C1A5D184520F}"/>
    <dgm:cxn modelId="{95E2A4E3-E380-48A0-AC10-E744E361E619}" type="presOf" srcId="{0AB7DFD3-FF00-4E0A-9D20-06D24A263B3F}" destId="{D12B566F-12AF-4E69-B1A7-1EDA6C10F60E}" srcOrd="0" destOrd="0" presId="urn:microsoft.com/office/officeart/2008/layout/HorizontalMultiLevelHierarchy"/>
    <dgm:cxn modelId="{9FC762EA-5D07-4DB4-9B2D-6FF92F13C473}" type="presOf" srcId="{9178C44D-EF9D-433B-B864-069895653272}" destId="{8BF5098D-B482-4016-B384-306371857F95}" srcOrd="0" destOrd="0" presId="urn:microsoft.com/office/officeart/2008/layout/HorizontalMultiLevelHierarchy"/>
    <dgm:cxn modelId="{C5E2F5F1-58E4-4AA4-B5BC-A3B228B560FF}" type="presOf" srcId="{394ABC9D-71CF-48A9-8E91-B54E541B8181}" destId="{6D8A300A-DA4E-49F8-A3A3-47A5D592BA7D}" srcOrd="0" destOrd="0" presId="urn:microsoft.com/office/officeart/2008/layout/HorizontalMultiLevelHierarchy"/>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9CF63507-192A-4820-A312-A2507E7CC6B1}" type="presParOf" srcId="{543D21D8-EAF7-4B2F-9FC2-0B64B4463918}" destId="{6D8A300A-DA4E-49F8-A3A3-47A5D592BA7D}" srcOrd="2" destOrd="0" presId="urn:microsoft.com/office/officeart/2008/layout/HorizontalMultiLevelHierarchy"/>
    <dgm:cxn modelId="{07C76304-F3DC-49D0-BC8E-8D3FFEB6CD7E}" type="presParOf" srcId="{6D8A300A-DA4E-49F8-A3A3-47A5D592BA7D}" destId="{125340F7-5603-4962-A61E-BFE804B99975}" srcOrd="0" destOrd="0" presId="urn:microsoft.com/office/officeart/2008/layout/HorizontalMultiLevelHierarchy"/>
    <dgm:cxn modelId="{CC457B25-B850-41DE-AA3E-3F658C0B7227}" type="presParOf" srcId="{543D21D8-EAF7-4B2F-9FC2-0B64B4463918}" destId="{4F81EB26-C6F3-4C7F-9E73-FF413599C57A}" srcOrd="3" destOrd="0" presId="urn:microsoft.com/office/officeart/2008/layout/HorizontalMultiLevelHierarchy"/>
    <dgm:cxn modelId="{653CB3ED-9ADB-42A9-9A40-1ED27224EA6F}" type="presParOf" srcId="{4F81EB26-C6F3-4C7F-9E73-FF413599C57A}" destId="{D12B566F-12AF-4E69-B1A7-1EDA6C10F60E}" srcOrd="0" destOrd="0" presId="urn:microsoft.com/office/officeart/2008/layout/HorizontalMultiLevelHierarchy"/>
    <dgm:cxn modelId="{AEA00E1C-3CE3-4695-9C9C-B26D2D6484E7}" type="presParOf" srcId="{4F81EB26-C6F3-4C7F-9E73-FF413599C57A}" destId="{93FBF686-1C0B-433C-9B64-86B8AFA0DD47}" srcOrd="1" destOrd="0" presId="urn:microsoft.com/office/officeart/2008/layout/HorizontalMultiLevelHierarchy"/>
    <dgm:cxn modelId="{EDBA2D81-DBF6-4511-AFD3-3431E9D01FD4}" type="presParOf" srcId="{543D21D8-EAF7-4B2F-9FC2-0B64B4463918}" destId="{46346B26-ADD6-4240-B0BB-5AB93DE5C182}" srcOrd="4" destOrd="0" presId="urn:microsoft.com/office/officeart/2008/layout/HorizontalMultiLevelHierarchy"/>
    <dgm:cxn modelId="{6EF5529F-999A-424D-A116-5B4C0CF02B1E}" type="presParOf" srcId="{46346B26-ADD6-4240-B0BB-5AB93DE5C182}" destId="{2F805AA6-D39A-449D-A3FE-797ED4ED07BD}" srcOrd="0" destOrd="0" presId="urn:microsoft.com/office/officeart/2008/layout/HorizontalMultiLevelHierarchy"/>
    <dgm:cxn modelId="{E6F52DBA-AD44-4625-925B-8238A4711784}" type="presParOf" srcId="{543D21D8-EAF7-4B2F-9FC2-0B64B4463918}" destId="{23CAA16A-D71B-446B-9102-8BEDAF2FB178}" srcOrd="5" destOrd="0" presId="urn:microsoft.com/office/officeart/2008/layout/HorizontalMultiLevelHierarchy"/>
    <dgm:cxn modelId="{823851FC-43BC-4453-A52B-4C611468F2CE}" type="presParOf" srcId="{23CAA16A-D71B-446B-9102-8BEDAF2FB178}" destId="{D5810A6C-42EE-469D-9E1D-1605E11184CD}" srcOrd="0" destOrd="0" presId="urn:microsoft.com/office/officeart/2008/layout/HorizontalMultiLevelHierarchy"/>
    <dgm:cxn modelId="{9D03B1AA-DDD8-4CBE-BD74-B68F0C2D86A3}" type="presParOf" srcId="{23CAA16A-D71B-446B-9102-8BEDAF2FB178}" destId="{27820436-836D-47ED-8E37-B2EB9BFE6FF5}" srcOrd="1" destOrd="0" presId="urn:microsoft.com/office/officeart/2008/layout/HorizontalMultiLevelHierarchy"/>
    <dgm:cxn modelId="{44353E6C-431A-441E-BC35-C5C827854FC0}" type="presParOf" srcId="{543D21D8-EAF7-4B2F-9FC2-0B64B4463918}" destId="{573B555B-3D58-4500-919D-F9AF67261569}" srcOrd="6" destOrd="0" presId="urn:microsoft.com/office/officeart/2008/layout/HorizontalMultiLevelHierarchy"/>
    <dgm:cxn modelId="{B0300154-162B-474E-8BAB-E84615B94DC2}" type="presParOf" srcId="{573B555B-3D58-4500-919D-F9AF67261569}" destId="{754155D4-BC3F-45C3-8079-849BC4E5BF42}" srcOrd="0" destOrd="0" presId="urn:microsoft.com/office/officeart/2008/layout/HorizontalMultiLevelHierarchy"/>
    <dgm:cxn modelId="{5210C57D-1030-4376-A2E1-ABCAEF42C48F}" type="presParOf" srcId="{543D21D8-EAF7-4B2F-9FC2-0B64B4463918}" destId="{84EE5CDB-20AE-49D7-A902-E3D6055E8679}" srcOrd="7" destOrd="0" presId="urn:microsoft.com/office/officeart/2008/layout/HorizontalMultiLevelHierarchy"/>
    <dgm:cxn modelId="{5DF5C5AE-C3CA-4E00-8981-AAE364CB799A}" type="presParOf" srcId="{84EE5CDB-20AE-49D7-A902-E3D6055E8679}" destId="{4C5A85B4-0217-4D1E-A0D1-B13DD5F7E852}" srcOrd="0" destOrd="0" presId="urn:microsoft.com/office/officeart/2008/layout/HorizontalMultiLevelHierarchy"/>
    <dgm:cxn modelId="{7CCBA2EE-A652-400B-80CC-E6678DB4A2D1}" type="presParOf" srcId="{84EE5CDB-20AE-49D7-A902-E3D6055E8679}" destId="{A49B3664-5304-4931-B0A8-51741142ED5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331628" y="1570049"/>
          <a:ext cx="3223030" cy="325073"/>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lt-LT" sz="2400" b="1" dirty="0">
              <a:solidFill>
                <a:sysClr val="windowText" lastClr="000000"/>
              </a:solidFill>
              <a:latin typeface="Times New Roman" panose="02020603050405020304" pitchFamily="18" charset="0"/>
              <a:ea typeface="+mn-ea"/>
              <a:cs typeface="Times New Roman" panose="02020603050405020304" pitchFamily="18" charset="0"/>
            </a:rPr>
            <a:t>  05 Rajono infrastruktūros objektų priežiūros, plėtros ir modernizavimo  programa</a:t>
          </a:r>
        </a:p>
      </dgm:t>
    </dgm:pt>
    <dgm:pt modelId="{3D91BD2D-D0AC-415C-881A-90333F847384}" type="parTrans" cxnId="{0FB8CBAA-943F-4CEE-A6CF-924B1C05D934}">
      <dgm:prSet/>
      <dgm:spPr/>
      <dgm:t>
        <a:bodyPr/>
        <a:lstStyle/>
        <a:p>
          <a:pPr algn="ctr"/>
          <a:endParaRPr lang="lt-LT"/>
        </a:p>
      </dgm:t>
    </dgm:pt>
    <dgm:pt modelId="{E8E42AD6-7759-4FFB-BDB4-C1A5D184520F}" type="sibTrans" cxnId="{0FB8CBAA-943F-4CEE-A6CF-924B1C05D934}">
      <dgm:prSet/>
      <dgm:spPr/>
      <dgm:t>
        <a:bodyPr/>
        <a:lstStyle/>
        <a:p>
          <a:pPr algn="ctr"/>
          <a:endParaRPr lang="lt-LT"/>
        </a:p>
      </dgm:t>
    </dgm:pt>
    <dgm:pt modelId="{9178C44D-EF9D-433B-B864-069895653272}">
      <dgm:prSet phldrT="[Tekstas]" custT="1"/>
      <dgm:spPr>
        <a:xfrm>
          <a:off x="2453599" y="40525"/>
          <a:ext cx="1788484" cy="601274"/>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05-01-01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Modernizuoti ir statyti naujus viešojo naudojimo pastatus bei statinius </a:t>
          </a:r>
        </a:p>
      </dgm:t>
    </dgm:pt>
    <dgm:pt modelId="{B3693B89-34F0-4610-A93F-01CD96FB844D}" type="parTrans" cxnId="{EBDE2D7B-0632-4A6C-9514-114954E68431}">
      <dgm:prSet/>
      <dgm:spPr>
        <a:xfrm>
          <a:off x="2105680" y="341163"/>
          <a:ext cx="347919" cy="1391423"/>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pPr algn="ctr"/>
          <a:endParaRPr lang="lt-LT"/>
        </a:p>
      </dgm:t>
    </dgm:pt>
    <dgm:pt modelId="{EE3113FE-1908-47D5-9806-1254BA2FE596}">
      <dgm:prSet custT="1"/>
      <dgm:spPr>
        <a:xfrm>
          <a:off x="2487205" y="737920"/>
          <a:ext cx="1788484" cy="545269"/>
        </a:xfrm>
        <a:prstGeom prst="rect">
          <a:avLst/>
        </a:prstGeom>
        <a:solidFill>
          <a:srgbClr val="70AD47">
            <a:lumMod val="20000"/>
            <a:lumOff val="80000"/>
          </a:srgbClr>
        </a:solidFill>
        <a:ln w="12700" cap="flat" cmpd="sng" algn="ctr">
          <a:solidFill>
            <a:srgbClr val="70AD47">
              <a:lumMod val="20000"/>
              <a:lumOff val="80000"/>
            </a:srgb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05-01-02 Tęstinės veiklos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savivaldybės infrastruktūros priežiūrą</a:t>
          </a:r>
          <a:endParaRPr lang="lt-LT" sz="20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A3136EB4-B4DE-4655-9601-A62491B577E2}" type="parTrans" cxnId="{D4F0199E-1816-4CD0-B3E4-44862D83F99E}">
      <dgm:prSet/>
      <dgm:spPr>
        <a:xfrm>
          <a:off x="2105680" y="1010555"/>
          <a:ext cx="381525" cy="722031"/>
        </a:xfrm>
        <a:custGeom>
          <a:avLst/>
          <a:gdLst/>
          <a:ahLst/>
          <a:cxnLst/>
          <a:rect l="0" t="0" r="0" b="0"/>
          <a:pathLst>
            <a:path>
              <a:moveTo>
                <a:pt x="0" y="722031"/>
              </a:moveTo>
              <a:lnTo>
                <a:pt x="190762" y="722031"/>
              </a:lnTo>
              <a:lnTo>
                <a:pt x="190762" y="0"/>
              </a:lnTo>
              <a:lnTo>
                <a:pt x="381525"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694E606B-53E3-4B12-8E52-FBAD29C64B53}" type="sibTrans" cxnId="{D4F0199E-1816-4CD0-B3E4-44862D83F99E}">
      <dgm:prSet/>
      <dgm:spPr/>
      <dgm:t>
        <a:bodyPr/>
        <a:lstStyle/>
        <a:p>
          <a:endParaRPr lang="lt-LT"/>
        </a:p>
      </dgm:t>
    </dgm:pt>
    <dgm:pt modelId="{A536B3C0-CFDA-46C8-9BF6-B98B3B2A4077}">
      <dgm:prSet custT="1"/>
      <dgm:spPr>
        <a:xfrm>
          <a:off x="2487205" y="1419507"/>
          <a:ext cx="1788484" cy="545269"/>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05-01-03 Tęstinės veiklos uždavinys</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 Prižiūrėti ir modernizuoti viešąją susisiekimo infrastruktūrą</a:t>
          </a:r>
          <a:endParaRPr lang="lt-LT" sz="20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97C4CE13-DB15-45F5-B08D-C833FDF37C75}" type="parTrans" cxnId="{0A0AE826-5215-4FED-8B44-5A62454CE7C8}">
      <dgm:prSet/>
      <dgm:spPr>
        <a:xfrm>
          <a:off x="2105680" y="1646421"/>
          <a:ext cx="381525" cy="91440"/>
        </a:xfrm>
        <a:custGeom>
          <a:avLst/>
          <a:gdLst/>
          <a:ahLst/>
          <a:cxnLst/>
          <a:rect l="0" t="0" r="0" b="0"/>
          <a:pathLst>
            <a:path>
              <a:moveTo>
                <a:pt x="0" y="86164"/>
              </a:moveTo>
              <a:lnTo>
                <a:pt x="190762" y="86164"/>
              </a:lnTo>
              <a:lnTo>
                <a:pt x="190762" y="45720"/>
              </a:lnTo>
              <a:lnTo>
                <a:pt x="381525" y="4572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58C3A8EF-06F8-4195-8F0B-23F4B4554972}" type="sibTrans" cxnId="{0A0AE826-5215-4FED-8B44-5A62454CE7C8}">
      <dgm:prSet/>
      <dgm:spPr/>
      <dgm:t>
        <a:bodyPr/>
        <a:lstStyle/>
        <a:p>
          <a:endParaRPr lang="lt-LT"/>
        </a:p>
      </dgm:t>
    </dgm:pt>
    <dgm:pt modelId="{A527E272-153C-4A09-BA80-AC4FAFB53FB2}">
      <dgm:prSet custT="1"/>
      <dgm:spPr>
        <a:xfrm>
          <a:off x="2487205" y="2101094"/>
          <a:ext cx="1788484" cy="678375"/>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05-01-04 Tęstinės veiklos uždavinys</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 Skatinti bendruomeniškumą Rokiškio rajone</a:t>
          </a:r>
        </a:p>
      </dgm:t>
    </dgm:pt>
    <dgm:pt modelId="{702EA976-5D62-4F58-A050-2EC57EAD43AE}" type="parTrans" cxnId="{4C9B17C6-9270-47A9-A1EB-792D9466DFCE}">
      <dgm:prSet/>
      <dgm:spPr>
        <a:xfrm>
          <a:off x="2105680" y="1732586"/>
          <a:ext cx="381525" cy="707695"/>
        </a:xfrm>
        <a:custGeom>
          <a:avLst/>
          <a:gdLst/>
          <a:ahLst/>
          <a:cxnLst/>
          <a:rect l="0" t="0" r="0" b="0"/>
          <a:pathLst>
            <a:path>
              <a:moveTo>
                <a:pt x="0" y="0"/>
              </a:moveTo>
              <a:lnTo>
                <a:pt x="190762" y="0"/>
              </a:lnTo>
              <a:lnTo>
                <a:pt x="190762" y="707695"/>
              </a:lnTo>
              <a:lnTo>
                <a:pt x="381525" y="70769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2EAD919-46CC-4418-A1F6-C8431182708E}" type="sibTrans" cxnId="{4C9B17C6-9270-47A9-A1EB-792D9466DFCE}">
      <dgm:prSet/>
      <dgm:spPr/>
      <dgm:t>
        <a:bodyPr/>
        <a:lstStyle/>
        <a:p>
          <a:endParaRPr lang="lt-LT"/>
        </a:p>
      </dgm:t>
    </dgm:pt>
    <dgm:pt modelId="{1CAD8F73-DB41-4D0A-8753-82DE9C2DB2A0}">
      <dgm:prSet custT="1"/>
      <dgm:spPr>
        <a:xfrm>
          <a:off x="2487205" y="2915786"/>
          <a:ext cx="1788484" cy="545269"/>
        </a:xfrm>
        <a:prstGeom prst="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05-01-05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kompleksišką savivaldybės teritorinį planavimą</a:t>
          </a:r>
        </a:p>
      </dgm:t>
    </dgm:pt>
    <dgm:pt modelId="{90FEA459-2EAB-45C7-85C4-9870FD0F8F97}" type="parTrans" cxnId="{7FB1152B-47E2-452E-B717-CB71003C0AAE}">
      <dgm:prSet/>
      <dgm:spPr>
        <a:xfrm>
          <a:off x="2105680" y="1732586"/>
          <a:ext cx="381525" cy="1455834"/>
        </a:xfrm>
        <a:custGeom>
          <a:avLst/>
          <a:gdLst/>
          <a:ahLst/>
          <a:cxnLst/>
          <a:rect l="0" t="0" r="0" b="0"/>
          <a:pathLst>
            <a:path>
              <a:moveTo>
                <a:pt x="0" y="0"/>
              </a:moveTo>
              <a:lnTo>
                <a:pt x="190762" y="0"/>
              </a:lnTo>
              <a:lnTo>
                <a:pt x="190762" y="1455834"/>
              </a:lnTo>
              <a:lnTo>
                <a:pt x="381525" y="145583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933560EB-E7DF-4BF9-81F4-82A3080558B0}" type="sibTrans" cxnId="{7FB1152B-47E2-452E-B717-CB71003C0AAE}">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ScaleX="88054" custScaleY="112307" custLinFactNeighborX="-4370" custLinFactNeighborY="66">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5"/>
      <dgm:spPr/>
    </dgm:pt>
    <dgm:pt modelId="{273265B0-7085-4875-866D-CD337C93E469}" type="pres">
      <dgm:prSet presAssocID="{B3693B89-34F0-4610-A93F-01CD96FB844D}" presName="connTx" presStyleLbl="parChTrans1D2" presStyleIdx="0" presStyleCnt="5"/>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5" custScaleY="129571" custLinFactNeighborX="-1879" custLinFactNeighborY="7372">
        <dgm:presLayoutVars>
          <dgm:chPref val="3"/>
        </dgm:presLayoutVars>
      </dgm:prSet>
      <dgm:spPr/>
    </dgm:pt>
    <dgm:pt modelId="{E8BF68E1-D990-4EC2-9109-358D2A75D03B}" type="pres">
      <dgm:prSet presAssocID="{9178C44D-EF9D-433B-B864-069895653272}" presName="level3hierChild" presStyleCnt="0"/>
      <dgm:spPr/>
    </dgm:pt>
    <dgm:pt modelId="{B401A7F1-2399-4C4A-ADC4-43DC00C92FC8}" type="pres">
      <dgm:prSet presAssocID="{A3136EB4-B4DE-4655-9601-A62491B577E2}" presName="conn2-1" presStyleLbl="parChTrans1D2" presStyleIdx="1" presStyleCnt="5"/>
      <dgm:spPr/>
    </dgm:pt>
    <dgm:pt modelId="{77FED2D9-0F1D-41C8-AF60-EAE86FA0B103}" type="pres">
      <dgm:prSet presAssocID="{A3136EB4-B4DE-4655-9601-A62491B577E2}" presName="connTx" presStyleLbl="parChTrans1D2" presStyleIdx="1" presStyleCnt="5"/>
      <dgm:spPr/>
    </dgm:pt>
    <dgm:pt modelId="{107D5BD6-1908-4F25-895D-F40530812EBA}" type="pres">
      <dgm:prSet presAssocID="{EE3113FE-1908-47D5-9806-1254BA2FE596}" presName="root2" presStyleCnt="0"/>
      <dgm:spPr/>
    </dgm:pt>
    <dgm:pt modelId="{A30A876F-34E5-44CB-9485-AFD7AD829416}" type="pres">
      <dgm:prSet presAssocID="{EE3113FE-1908-47D5-9806-1254BA2FE596}" presName="LevelTwoTextNode" presStyleLbl="node2" presStyleIdx="1" presStyleCnt="5" custScaleY="116879" custLinFactNeighborX="-2138" custLinFactNeighborY="-3469">
        <dgm:presLayoutVars>
          <dgm:chPref val="3"/>
        </dgm:presLayoutVars>
      </dgm:prSet>
      <dgm:spPr/>
    </dgm:pt>
    <dgm:pt modelId="{E200B99F-F25B-4EE5-A38A-E79E518AB7FB}" type="pres">
      <dgm:prSet presAssocID="{EE3113FE-1908-47D5-9806-1254BA2FE596}" presName="level3hierChild" presStyleCnt="0"/>
      <dgm:spPr/>
    </dgm:pt>
    <dgm:pt modelId="{2A33656E-E8FD-41AF-8127-05F24D2DFE79}" type="pres">
      <dgm:prSet presAssocID="{97C4CE13-DB15-45F5-B08D-C833FDF37C75}" presName="conn2-1" presStyleLbl="parChTrans1D2" presStyleIdx="2" presStyleCnt="5"/>
      <dgm:spPr/>
    </dgm:pt>
    <dgm:pt modelId="{C875AB9E-A043-4727-80B9-10B8C126D209}" type="pres">
      <dgm:prSet presAssocID="{97C4CE13-DB15-45F5-B08D-C833FDF37C75}" presName="connTx" presStyleLbl="parChTrans1D2" presStyleIdx="2" presStyleCnt="5"/>
      <dgm:spPr/>
    </dgm:pt>
    <dgm:pt modelId="{1D195490-BCA1-4F5F-BCB3-9D965E28F41C}" type="pres">
      <dgm:prSet presAssocID="{A536B3C0-CFDA-46C8-9BF6-B98B3B2A4077}" presName="root2" presStyleCnt="0"/>
      <dgm:spPr/>
    </dgm:pt>
    <dgm:pt modelId="{7EEC77CE-90D3-45B8-B55E-FC6F01B47499}" type="pres">
      <dgm:prSet presAssocID="{A536B3C0-CFDA-46C8-9BF6-B98B3B2A4077}" presName="LevelTwoTextNode" presStyleLbl="node2" presStyleIdx="2" presStyleCnt="5" custScaleY="114755" custLinFactNeighborX="-1304" custLinFactNeighborY="-15022">
        <dgm:presLayoutVars>
          <dgm:chPref val="3"/>
        </dgm:presLayoutVars>
      </dgm:prSet>
      <dgm:spPr/>
    </dgm:pt>
    <dgm:pt modelId="{5394A042-297E-44CB-822F-1137D63762F1}" type="pres">
      <dgm:prSet presAssocID="{A536B3C0-CFDA-46C8-9BF6-B98B3B2A4077}" presName="level3hierChild" presStyleCnt="0"/>
      <dgm:spPr/>
    </dgm:pt>
    <dgm:pt modelId="{55EBB038-CD94-47D3-BFB4-E8709B6942C4}" type="pres">
      <dgm:prSet presAssocID="{702EA976-5D62-4F58-A050-2EC57EAD43AE}" presName="conn2-1" presStyleLbl="parChTrans1D2" presStyleIdx="3" presStyleCnt="5"/>
      <dgm:spPr/>
    </dgm:pt>
    <dgm:pt modelId="{3A87E2C7-12C7-480B-963E-1AD0A1E4B300}" type="pres">
      <dgm:prSet presAssocID="{702EA976-5D62-4F58-A050-2EC57EAD43AE}" presName="connTx" presStyleLbl="parChTrans1D2" presStyleIdx="3" presStyleCnt="5"/>
      <dgm:spPr/>
    </dgm:pt>
    <dgm:pt modelId="{D4624D7D-D338-4867-925A-2B6E6E6E0958}" type="pres">
      <dgm:prSet presAssocID="{A527E272-153C-4A09-BA80-AC4FAFB53FB2}" presName="root2" presStyleCnt="0"/>
      <dgm:spPr/>
    </dgm:pt>
    <dgm:pt modelId="{90241441-D696-412F-BDD7-FDAF2B8CA004}" type="pres">
      <dgm:prSet presAssocID="{A527E272-153C-4A09-BA80-AC4FAFB53FB2}" presName="LevelTwoTextNode" presStyleLbl="node2" presStyleIdx="3" presStyleCnt="5" custScaleY="110305" custLinFactNeighborX="-3109" custLinFactNeighborY="-33450">
        <dgm:presLayoutVars>
          <dgm:chPref val="3"/>
        </dgm:presLayoutVars>
      </dgm:prSet>
      <dgm:spPr/>
    </dgm:pt>
    <dgm:pt modelId="{1E249223-6E1E-4CCE-9F51-2D3C014D98B7}" type="pres">
      <dgm:prSet presAssocID="{A527E272-153C-4A09-BA80-AC4FAFB53FB2}" presName="level3hierChild" presStyleCnt="0"/>
      <dgm:spPr/>
    </dgm:pt>
    <dgm:pt modelId="{1216297B-AE8B-4D1C-802C-9444FCA58ACA}" type="pres">
      <dgm:prSet presAssocID="{90FEA459-2EAB-45C7-85C4-9870FD0F8F97}" presName="conn2-1" presStyleLbl="parChTrans1D2" presStyleIdx="4" presStyleCnt="5"/>
      <dgm:spPr/>
    </dgm:pt>
    <dgm:pt modelId="{38C16985-6E9D-40F3-91F3-7C72471F2988}" type="pres">
      <dgm:prSet presAssocID="{90FEA459-2EAB-45C7-85C4-9870FD0F8F97}" presName="connTx" presStyleLbl="parChTrans1D2" presStyleIdx="4" presStyleCnt="5"/>
      <dgm:spPr/>
    </dgm:pt>
    <dgm:pt modelId="{CF245F01-F3AE-4DE2-8E44-A45A53E91E81}" type="pres">
      <dgm:prSet presAssocID="{1CAD8F73-DB41-4D0A-8753-82DE9C2DB2A0}" presName="root2" presStyleCnt="0"/>
      <dgm:spPr/>
    </dgm:pt>
    <dgm:pt modelId="{ED1A13AA-C5BF-4E88-8DCD-6D5F2D1997A0}" type="pres">
      <dgm:prSet presAssocID="{1CAD8F73-DB41-4D0A-8753-82DE9C2DB2A0}" presName="LevelTwoTextNode" presStyleLbl="node2" presStyleIdx="4" presStyleCnt="5" custScaleY="156379" custLinFactNeighborX="-3109" custLinFactNeighborY="-46534">
        <dgm:presLayoutVars>
          <dgm:chPref val="3"/>
        </dgm:presLayoutVars>
      </dgm:prSet>
      <dgm:spPr/>
    </dgm:pt>
    <dgm:pt modelId="{E7175C72-9B38-46E9-984C-0707E57F2544}" type="pres">
      <dgm:prSet presAssocID="{1CAD8F73-DB41-4D0A-8753-82DE9C2DB2A0}" presName="level3hierChild" presStyleCnt="0"/>
      <dgm:spPr/>
    </dgm:pt>
  </dgm:ptLst>
  <dgm:cxnLst>
    <dgm:cxn modelId="{D34D3006-D102-48BB-8EED-983D7E6598B7}" type="presOf" srcId="{90FEA459-2EAB-45C7-85C4-9870FD0F8F97}" destId="{38C16985-6E9D-40F3-91F3-7C72471F2988}" srcOrd="1" destOrd="0" presId="urn:microsoft.com/office/officeart/2008/layout/HorizontalMultiLevelHierarchy"/>
    <dgm:cxn modelId="{851E020C-5945-4862-9140-DC63E11E37B0}" type="presOf" srcId="{A536B3C0-CFDA-46C8-9BF6-B98B3B2A4077}" destId="{7EEC77CE-90D3-45B8-B55E-FC6F01B47499}" srcOrd="0" destOrd="0" presId="urn:microsoft.com/office/officeart/2008/layout/HorizontalMultiLevelHierarchy"/>
    <dgm:cxn modelId="{AEF71F0E-37CD-4AAD-BECD-A1E921FF882D}" type="presOf" srcId="{B3693B89-34F0-4610-A93F-01CD96FB844D}" destId="{C893C08D-EE9A-41CF-9F64-26C30DEB74DE}" srcOrd="0" destOrd="0" presId="urn:microsoft.com/office/officeart/2008/layout/HorizontalMultiLevelHierarchy"/>
    <dgm:cxn modelId="{E73D9210-BA8F-46CE-B278-C9335DC4439C}" type="presOf" srcId="{90FEA459-2EAB-45C7-85C4-9870FD0F8F97}" destId="{1216297B-AE8B-4D1C-802C-9444FCA58ACA}" srcOrd="0" destOrd="0" presId="urn:microsoft.com/office/officeart/2008/layout/HorizontalMultiLevelHierarchy"/>
    <dgm:cxn modelId="{DC13CE14-FA6A-432B-9310-AFF1440B2BAD}" type="presOf" srcId="{A3136EB4-B4DE-4655-9601-A62491B577E2}" destId="{77FED2D9-0F1D-41C8-AF60-EAE86FA0B103}" srcOrd="1" destOrd="0" presId="urn:microsoft.com/office/officeart/2008/layout/HorizontalMultiLevelHierarchy"/>
    <dgm:cxn modelId="{52CEAA21-8E23-47A0-8EC3-B83347F23726}" type="presOf" srcId="{2A472D35-3D30-43E3-B2A1-A92450D2F1BB}" destId="{2F38B7DA-C826-45AD-A905-DFBDF3396A9D}" srcOrd="0" destOrd="0" presId="urn:microsoft.com/office/officeart/2008/layout/HorizontalMultiLevelHierarchy"/>
    <dgm:cxn modelId="{0A0AE826-5215-4FED-8B44-5A62454CE7C8}" srcId="{093EAA97-FFDC-4C75-9FE7-AEEC8607E183}" destId="{A536B3C0-CFDA-46C8-9BF6-B98B3B2A4077}" srcOrd="2" destOrd="0" parTransId="{97C4CE13-DB15-45F5-B08D-C833FDF37C75}" sibTransId="{58C3A8EF-06F8-4195-8F0B-23F4B4554972}"/>
    <dgm:cxn modelId="{7FB1152B-47E2-452E-B717-CB71003C0AAE}" srcId="{093EAA97-FFDC-4C75-9FE7-AEEC8607E183}" destId="{1CAD8F73-DB41-4D0A-8753-82DE9C2DB2A0}" srcOrd="4" destOrd="0" parTransId="{90FEA459-2EAB-45C7-85C4-9870FD0F8F97}" sibTransId="{933560EB-E7DF-4BF9-81F4-82A3080558B0}"/>
    <dgm:cxn modelId="{D5B47B69-8761-4737-95F4-071B9351AF98}" type="presOf" srcId="{702EA976-5D62-4F58-A050-2EC57EAD43AE}" destId="{3A87E2C7-12C7-480B-963E-1AD0A1E4B300}" srcOrd="1" destOrd="0" presId="urn:microsoft.com/office/officeart/2008/layout/HorizontalMultiLevelHierarchy"/>
    <dgm:cxn modelId="{9FF0A750-FF37-4AA9-A346-CEA28A21186D}" type="presOf" srcId="{B3693B89-34F0-4610-A93F-01CD96FB844D}" destId="{273265B0-7085-4875-866D-CD337C93E469}" srcOrd="1" destOrd="0" presId="urn:microsoft.com/office/officeart/2008/layout/HorizontalMultiLevelHierarchy"/>
    <dgm:cxn modelId="{C7CB7C54-67D5-42D4-B19D-01EB9C9564C3}" type="presOf" srcId="{97C4CE13-DB15-45F5-B08D-C833FDF37C75}" destId="{C875AB9E-A043-4727-80B9-10B8C126D209}"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4BA4A790-F5FF-4D25-88B8-52C0B45AC515}" type="presOf" srcId="{1CAD8F73-DB41-4D0A-8753-82DE9C2DB2A0}" destId="{ED1A13AA-C5BF-4E88-8DCD-6D5F2D1997A0}" srcOrd="0" destOrd="0" presId="urn:microsoft.com/office/officeart/2008/layout/HorizontalMultiLevelHierarchy"/>
    <dgm:cxn modelId="{D4F0199E-1816-4CD0-B3E4-44862D83F99E}" srcId="{093EAA97-FFDC-4C75-9FE7-AEEC8607E183}" destId="{EE3113FE-1908-47D5-9806-1254BA2FE596}" srcOrd="1" destOrd="0" parTransId="{A3136EB4-B4DE-4655-9601-A62491B577E2}" sibTransId="{694E606B-53E3-4B12-8E52-FBAD29C64B53}"/>
    <dgm:cxn modelId="{0FB8CBAA-943F-4CEE-A6CF-924B1C05D934}" srcId="{2A472D35-3D30-43E3-B2A1-A92450D2F1BB}" destId="{093EAA97-FFDC-4C75-9FE7-AEEC8607E183}" srcOrd="0" destOrd="0" parTransId="{3D91BD2D-D0AC-415C-881A-90333F847384}" sibTransId="{E8E42AD6-7759-4FFB-BDB4-C1A5D184520F}"/>
    <dgm:cxn modelId="{597C1CB5-124E-4D71-81E3-F6092CD8B5FD}" type="presOf" srcId="{A3136EB4-B4DE-4655-9601-A62491B577E2}" destId="{B401A7F1-2399-4C4A-ADC4-43DC00C92FC8}" srcOrd="0" destOrd="0" presId="urn:microsoft.com/office/officeart/2008/layout/HorizontalMultiLevelHierarchy"/>
    <dgm:cxn modelId="{9E1E7CC3-06AE-4857-B2DD-C1861D01A22D}" type="presOf" srcId="{A527E272-153C-4A09-BA80-AC4FAFB53FB2}" destId="{90241441-D696-412F-BDD7-FDAF2B8CA004}" srcOrd="0" destOrd="0" presId="urn:microsoft.com/office/officeart/2008/layout/HorizontalMultiLevelHierarchy"/>
    <dgm:cxn modelId="{4C9B17C6-9270-47A9-A1EB-792D9466DFCE}" srcId="{093EAA97-FFDC-4C75-9FE7-AEEC8607E183}" destId="{A527E272-153C-4A09-BA80-AC4FAFB53FB2}" srcOrd="3" destOrd="0" parTransId="{702EA976-5D62-4F58-A050-2EC57EAD43AE}" sibTransId="{A2EAD919-46CC-4418-A1F6-C8431182708E}"/>
    <dgm:cxn modelId="{C891D0D0-22BA-4A60-844C-B2962A53F8B6}" type="presOf" srcId="{EE3113FE-1908-47D5-9806-1254BA2FE596}" destId="{A30A876F-34E5-44CB-9485-AFD7AD829416}" srcOrd="0" destOrd="0" presId="urn:microsoft.com/office/officeart/2008/layout/HorizontalMultiLevelHierarchy"/>
    <dgm:cxn modelId="{9341FCE3-7A13-4AD8-9A55-7D2707CF6DBC}" type="presOf" srcId="{702EA976-5D62-4F58-A050-2EC57EAD43AE}" destId="{55EBB038-CD94-47D3-BFB4-E8709B6942C4}" srcOrd="0" destOrd="0" presId="urn:microsoft.com/office/officeart/2008/layout/HorizontalMultiLevelHierarchy"/>
    <dgm:cxn modelId="{9FC762EA-5D07-4DB4-9B2D-6FF92F13C473}" type="presOf" srcId="{9178C44D-EF9D-433B-B864-069895653272}" destId="{8BF5098D-B482-4016-B384-306371857F95}" srcOrd="0" destOrd="0" presId="urn:microsoft.com/office/officeart/2008/layout/HorizontalMultiLevelHierarchy"/>
    <dgm:cxn modelId="{B20FEEF9-7C0E-4525-9B3D-1EE334084EC8}" type="presOf" srcId="{97C4CE13-DB15-45F5-B08D-C833FDF37C75}" destId="{2A33656E-E8FD-41AF-8127-05F24D2DFE79}" srcOrd="0" destOrd="0" presId="urn:microsoft.com/office/officeart/2008/layout/HorizontalMultiLevelHierarchy"/>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C28438F8-AEEE-4104-BFCC-B47FCE176B0E}" type="presParOf" srcId="{543D21D8-EAF7-4B2F-9FC2-0B64B4463918}" destId="{B401A7F1-2399-4C4A-ADC4-43DC00C92FC8}" srcOrd="2" destOrd="0" presId="urn:microsoft.com/office/officeart/2008/layout/HorizontalMultiLevelHierarchy"/>
    <dgm:cxn modelId="{11FDB7E4-5965-486D-A62A-B5F51CDDC03D}" type="presParOf" srcId="{B401A7F1-2399-4C4A-ADC4-43DC00C92FC8}" destId="{77FED2D9-0F1D-41C8-AF60-EAE86FA0B103}" srcOrd="0" destOrd="0" presId="urn:microsoft.com/office/officeart/2008/layout/HorizontalMultiLevelHierarchy"/>
    <dgm:cxn modelId="{FEE05947-0BC5-49C9-9633-C1C4A3E1FEB4}" type="presParOf" srcId="{543D21D8-EAF7-4B2F-9FC2-0B64B4463918}" destId="{107D5BD6-1908-4F25-895D-F40530812EBA}" srcOrd="3" destOrd="0" presId="urn:microsoft.com/office/officeart/2008/layout/HorizontalMultiLevelHierarchy"/>
    <dgm:cxn modelId="{563359B3-D706-47ED-A396-E08E326F1337}" type="presParOf" srcId="{107D5BD6-1908-4F25-895D-F40530812EBA}" destId="{A30A876F-34E5-44CB-9485-AFD7AD829416}" srcOrd="0" destOrd="0" presId="urn:microsoft.com/office/officeart/2008/layout/HorizontalMultiLevelHierarchy"/>
    <dgm:cxn modelId="{1A5694BC-E5C2-4B0C-8258-7E69B4375B46}" type="presParOf" srcId="{107D5BD6-1908-4F25-895D-F40530812EBA}" destId="{E200B99F-F25B-4EE5-A38A-E79E518AB7FB}" srcOrd="1" destOrd="0" presId="urn:microsoft.com/office/officeart/2008/layout/HorizontalMultiLevelHierarchy"/>
    <dgm:cxn modelId="{916DBFCA-CD44-4491-9F30-C271477EF06C}" type="presParOf" srcId="{543D21D8-EAF7-4B2F-9FC2-0B64B4463918}" destId="{2A33656E-E8FD-41AF-8127-05F24D2DFE79}" srcOrd="4" destOrd="0" presId="urn:microsoft.com/office/officeart/2008/layout/HorizontalMultiLevelHierarchy"/>
    <dgm:cxn modelId="{8D49550E-900F-45F1-9FB3-464B6DD6E899}" type="presParOf" srcId="{2A33656E-E8FD-41AF-8127-05F24D2DFE79}" destId="{C875AB9E-A043-4727-80B9-10B8C126D209}" srcOrd="0" destOrd="0" presId="urn:microsoft.com/office/officeart/2008/layout/HorizontalMultiLevelHierarchy"/>
    <dgm:cxn modelId="{AEB8A161-4E49-4A15-BB92-8F9653BA2B99}" type="presParOf" srcId="{543D21D8-EAF7-4B2F-9FC2-0B64B4463918}" destId="{1D195490-BCA1-4F5F-BCB3-9D965E28F41C}" srcOrd="5" destOrd="0" presId="urn:microsoft.com/office/officeart/2008/layout/HorizontalMultiLevelHierarchy"/>
    <dgm:cxn modelId="{C70033EF-6CE0-4E4E-9F3A-5104AF493B31}" type="presParOf" srcId="{1D195490-BCA1-4F5F-BCB3-9D965E28F41C}" destId="{7EEC77CE-90D3-45B8-B55E-FC6F01B47499}" srcOrd="0" destOrd="0" presId="urn:microsoft.com/office/officeart/2008/layout/HorizontalMultiLevelHierarchy"/>
    <dgm:cxn modelId="{CC1D97DB-D2EC-4D2C-999D-B6B822597839}" type="presParOf" srcId="{1D195490-BCA1-4F5F-BCB3-9D965E28F41C}" destId="{5394A042-297E-44CB-822F-1137D63762F1}" srcOrd="1" destOrd="0" presId="urn:microsoft.com/office/officeart/2008/layout/HorizontalMultiLevelHierarchy"/>
    <dgm:cxn modelId="{9902226C-86DB-4F35-82C1-0221E8026BD4}" type="presParOf" srcId="{543D21D8-EAF7-4B2F-9FC2-0B64B4463918}" destId="{55EBB038-CD94-47D3-BFB4-E8709B6942C4}" srcOrd="6" destOrd="0" presId="urn:microsoft.com/office/officeart/2008/layout/HorizontalMultiLevelHierarchy"/>
    <dgm:cxn modelId="{48CE40BC-5DEA-46F7-8BA7-486CB71611A5}" type="presParOf" srcId="{55EBB038-CD94-47D3-BFB4-E8709B6942C4}" destId="{3A87E2C7-12C7-480B-963E-1AD0A1E4B300}" srcOrd="0" destOrd="0" presId="urn:microsoft.com/office/officeart/2008/layout/HorizontalMultiLevelHierarchy"/>
    <dgm:cxn modelId="{BB937C02-1346-403A-A8E9-E0207D9F78BF}" type="presParOf" srcId="{543D21D8-EAF7-4B2F-9FC2-0B64B4463918}" destId="{D4624D7D-D338-4867-925A-2B6E6E6E0958}" srcOrd="7" destOrd="0" presId="urn:microsoft.com/office/officeart/2008/layout/HorizontalMultiLevelHierarchy"/>
    <dgm:cxn modelId="{27A4719F-65B8-41F0-BF61-0A263647B99D}" type="presParOf" srcId="{D4624D7D-D338-4867-925A-2B6E6E6E0958}" destId="{90241441-D696-412F-BDD7-FDAF2B8CA004}" srcOrd="0" destOrd="0" presId="urn:microsoft.com/office/officeart/2008/layout/HorizontalMultiLevelHierarchy"/>
    <dgm:cxn modelId="{C52A072A-A667-4F9E-8ED2-756040D2E332}" type="presParOf" srcId="{D4624D7D-D338-4867-925A-2B6E6E6E0958}" destId="{1E249223-6E1E-4CCE-9F51-2D3C014D98B7}" srcOrd="1" destOrd="0" presId="urn:microsoft.com/office/officeart/2008/layout/HorizontalMultiLevelHierarchy"/>
    <dgm:cxn modelId="{3E82DF15-EC46-4C40-94E5-CD6278BB62B0}" type="presParOf" srcId="{543D21D8-EAF7-4B2F-9FC2-0B64B4463918}" destId="{1216297B-AE8B-4D1C-802C-9444FCA58ACA}" srcOrd="8" destOrd="0" presId="urn:microsoft.com/office/officeart/2008/layout/HorizontalMultiLevelHierarchy"/>
    <dgm:cxn modelId="{583CFC19-6C0C-4958-904B-DE26D0DFDF97}" type="presParOf" srcId="{1216297B-AE8B-4D1C-802C-9444FCA58ACA}" destId="{38C16985-6E9D-40F3-91F3-7C72471F2988}" srcOrd="0" destOrd="0" presId="urn:microsoft.com/office/officeart/2008/layout/HorizontalMultiLevelHierarchy"/>
    <dgm:cxn modelId="{1498DB69-5B6E-485B-A6FB-A5D54BCEA43C}" type="presParOf" srcId="{543D21D8-EAF7-4B2F-9FC2-0B64B4463918}" destId="{CF245F01-F3AE-4DE2-8E44-A45A53E91E81}" srcOrd="9" destOrd="0" presId="urn:microsoft.com/office/officeart/2008/layout/HorizontalMultiLevelHierarchy"/>
    <dgm:cxn modelId="{F52E4441-A118-493D-B9A1-8C2FB77586B6}" type="presParOf" srcId="{CF245F01-F3AE-4DE2-8E44-A45A53E91E81}" destId="{ED1A13AA-C5BF-4E88-8DCD-6D5F2D1997A0}" srcOrd="0" destOrd="0" presId="urn:microsoft.com/office/officeart/2008/layout/HorizontalMultiLevelHierarchy"/>
    <dgm:cxn modelId="{200C3956-E287-43CB-B9A7-64640F938354}" type="presParOf" srcId="{CF245F01-F3AE-4DE2-8E44-A45A53E91E81}" destId="{E7175C72-9B38-46E9-984C-0707E57F254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472D35-3D30-43E3-B2A1-A92450D2F1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t-LT"/>
        </a:p>
      </dgm:t>
    </dgm:pt>
    <dgm:pt modelId="{093EAA97-FFDC-4C75-9FE7-AEEC8607E183}">
      <dgm:prSet phldrT="[Tekstas]" custT="1"/>
      <dgm:spPr>
        <a:xfrm rot="16200000">
          <a:off x="181820" y="1186862"/>
          <a:ext cx="2930525" cy="556799"/>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b="1" dirty="0">
              <a:solidFill>
                <a:sysClr val="windowText" lastClr="000000"/>
              </a:solidFill>
              <a:latin typeface="Times New Roman" panose="02020603050405020304" pitchFamily="18" charset="0"/>
              <a:ea typeface="+mn-ea"/>
              <a:cs typeface="Times New Roman" panose="02020603050405020304" pitchFamily="18" charset="0"/>
            </a:rPr>
            <a:t>06 Kaimo plėtros, aplinkos apsaugos ir verslo skatinimo programa</a:t>
          </a:r>
        </a:p>
      </dgm:t>
    </dgm:pt>
    <dgm:pt modelId="{3D91BD2D-D0AC-415C-881A-90333F847384}" type="parTrans" cxnId="{0FB8CBAA-943F-4CEE-A6CF-924B1C05D934}">
      <dgm:prSet/>
      <dgm:spPr/>
      <dgm:t>
        <a:bodyPr/>
        <a:lstStyle/>
        <a:p>
          <a:endParaRPr lang="lt-LT"/>
        </a:p>
      </dgm:t>
    </dgm:pt>
    <dgm:pt modelId="{E8E42AD6-7759-4FFB-BDB4-C1A5D184520F}" type="sibTrans" cxnId="{0FB8CBAA-943F-4CEE-A6CF-924B1C05D934}">
      <dgm:prSet/>
      <dgm:spPr/>
      <dgm:t>
        <a:bodyPr/>
        <a:lstStyle/>
        <a:p>
          <a:endParaRPr lang="lt-LT"/>
        </a:p>
      </dgm:t>
    </dgm:pt>
    <dgm:pt modelId="{9178C44D-EF9D-433B-B864-069895653272}">
      <dgm:prSet phldrT="[Tekstas]" custT="1"/>
      <dgm:spPr>
        <a:xfrm>
          <a:off x="2284869" y="338447"/>
          <a:ext cx="1826303" cy="655704"/>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06-01-01 Tęstinės veiklos/pažangos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Užtikrinti tinkamą melioracijos statinių techninę būklę</a:t>
          </a:r>
        </a:p>
      </dgm:t>
    </dgm:pt>
    <dgm:pt modelId="{B3693B89-34F0-4610-A93F-01CD96FB844D}" type="parTrans" cxnId="{EBDE2D7B-0632-4A6C-9514-114954E68431}">
      <dgm:prSet/>
      <dgm:spPr>
        <a:xfrm>
          <a:off x="1925482" y="666299"/>
          <a:ext cx="359386" cy="798963"/>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A1CB4C2B-B2AB-4660-BFB7-AEB5C90857CB}" type="sibTrans" cxnId="{EBDE2D7B-0632-4A6C-9514-114954E68431}">
      <dgm:prSet/>
      <dgm:spPr/>
      <dgm:t>
        <a:bodyPr/>
        <a:lstStyle/>
        <a:p>
          <a:endParaRPr lang="lt-LT"/>
        </a:p>
      </dgm:t>
    </dgm:pt>
    <dgm:pt modelId="{0AB7DFD3-FF00-4E0A-9D20-06D24A263B3F}">
      <dgm:prSet phldrT="[Tekstas]" custT="1"/>
      <dgm:spPr>
        <a:xfrm>
          <a:off x="2308373" y="1109860"/>
          <a:ext cx="1826303" cy="705470"/>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06-01-02 Tęstinės veiklos /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Vystyti žemės ūkį bei didinti gyventojų verslumą</a:t>
          </a:r>
        </a:p>
      </dgm:t>
    </dgm:pt>
    <dgm:pt modelId="{394ABC9D-71CF-48A9-8E91-B54E541B8181}" type="parTrans" cxnId="{C003396C-47D0-4AE6-B022-3C4874DF6801}">
      <dgm:prSet/>
      <dgm:spPr>
        <a:xfrm>
          <a:off x="1925482" y="1416875"/>
          <a:ext cx="382890" cy="91440"/>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7C2A1066-0BA6-40F2-9042-7B456EEAB09E}" type="sibTrans" cxnId="{C003396C-47D0-4AE6-B022-3C4874DF6801}">
      <dgm:prSet/>
      <dgm:spPr/>
      <dgm:t>
        <a:bodyPr/>
        <a:lstStyle/>
        <a:p>
          <a:endParaRPr lang="lt-LT"/>
        </a:p>
      </dgm:t>
    </dgm:pt>
    <dgm:pt modelId="{0017197B-77A4-4377-A758-4DB381613F19}">
      <dgm:prSet custT="1"/>
      <dgm:spPr>
        <a:xfrm>
          <a:off x="2284869" y="1978022"/>
          <a:ext cx="1838722" cy="614055"/>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2000" dirty="0">
              <a:solidFill>
                <a:sysClr val="windowText" lastClr="000000"/>
              </a:solidFill>
              <a:latin typeface="Times New Roman" panose="02020603050405020304" pitchFamily="18" charset="0"/>
              <a:ea typeface="+mn-ea"/>
              <a:cs typeface="Times New Roman" panose="02020603050405020304" pitchFamily="18" charset="0"/>
            </a:rPr>
            <a:t>06-01-03 Tęstinės veiklos / pažangos uždavinys. </a:t>
          </a:r>
          <a:r>
            <a:rPr lang="lt-LT" sz="2000" b="1" dirty="0">
              <a:solidFill>
                <a:sysClr val="windowText" lastClr="000000"/>
              </a:solidFill>
              <a:latin typeface="Times New Roman" panose="02020603050405020304" pitchFamily="18" charset="0"/>
              <a:ea typeface="+mn-ea"/>
              <a:cs typeface="Times New Roman" panose="02020603050405020304" pitchFamily="18" charset="0"/>
            </a:rPr>
            <a:t>Kurti saugią ir ekologiškai švarią gyvenamąją aplinką</a:t>
          </a:r>
        </a:p>
      </dgm:t>
    </dgm:pt>
    <dgm:pt modelId="{51A8EBE8-270F-4A95-9525-0CCEED8E830F}" type="parTrans" cxnId="{A1712294-D478-4080-8104-2C87DA6CC943}">
      <dgm:prSet/>
      <dgm:spPr>
        <a:xfrm>
          <a:off x="1925482" y="1465262"/>
          <a:ext cx="359386" cy="819787"/>
        </a:xfrm>
        <a:custGeom>
          <a:avLst/>
          <a:gdLst/>
          <a:ahLst/>
          <a:cxnLst/>
          <a:rect l="0" t="0" r="0" b="0"/>
          <a:pathLst>
            <a:path>
              <a:moveTo>
                <a:pt x="0" y="0"/>
              </a:moveTo>
              <a:lnTo>
                <a:pt x="179342" y="0"/>
              </a:lnTo>
              <a:lnTo>
                <a:pt x="179342" y="691780"/>
              </a:lnTo>
              <a:lnTo>
                <a:pt x="358684" y="69178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lt-LT">
            <a:solidFill>
              <a:sysClr val="windowText" lastClr="000000">
                <a:hueOff val="0"/>
                <a:satOff val="0"/>
                <a:lumOff val="0"/>
                <a:alphaOff val="0"/>
              </a:sysClr>
            </a:solidFill>
            <a:latin typeface="Calibri" panose="020F0502020204030204"/>
            <a:ea typeface="+mn-ea"/>
            <a:cs typeface="+mn-cs"/>
          </a:endParaRPr>
        </a:p>
      </dgm:t>
    </dgm:pt>
    <dgm:pt modelId="{010C8CB9-A2B3-499E-8D2B-2B8645A78A92}" type="sibTrans" cxnId="{A1712294-D478-4080-8104-2C87DA6CC943}">
      <dgm:prSet/>
      <dgm:spPr/>
      <dgm:t>
        <a:bodyPr/>
        <a:lstStyle/>
        <a:p>
          <a:endParaRPr lang="lt-LT"/>
        </a:p>
      </dgm:t>
    </dgm:pt>
    <dgm:pt modelId="{2F38B7DA-C826-45AD-A905-DFBDF3396A9D}" type="pres">
      <dgm:prSet presAssocID="{2A472D35-3D30-43E3-B2A1-A92450D2F1BB}" presName="Name0" presStyleCnt="0">
        <dgm:presLayoutVars>
          <dgm:chPref val="1"/>
          <dgm:dir/>
          <dgm:animOne val="branch"/>
          <dgm:animLvl val="lvl"/>
          <dgm:resizeHandles val="exact"/>
        </dgm:presLayoutVars>
      </dgm:prSet>
      <dgm:spPr/>
    </dgm:pt>
    <dgm:pt modelId="{97A98389-4EDD-47CE-BA7A-7B16F7DBA543}" type="pres">
      <dgm:prSet presAssocID="{093EAA97-FFDC-4C75-9FE7-AEEC8607E183}" presName="root1" presStyleCnt="0"/>
      <dgm:spPr/>
    </dgm:pt>
    <dgm:pt modelId="{246EBFC5-D848-4DB0-839E-0D07926C8CB9}" type="pres">
      <dgm:prSet presAssocID="{093EAA97-FFDC-4C75-9FE7-AEEC8607E183}" presName="LevelOneTextNode" presStyleLbl="node0" presStyleIdx="0" presStyleCnt="1" custLinFactNeighborX="1055" custLinFactNeighborY="802">
        <dgm:presLayoutVars>
          <dgm:chPref val="3"/>
        </dgm:presLayoutVars>
      </dgm:prSet>
      <dgm:spPr/>
    </dgm:pt>
    <dgm:pt modelId="{543D21D8-EAF7-4B2F-9FC2-0B64B4463918}" type="pres">
      <dgm:prSet presAssocID="{093EAA97-FFDC-4C75-9FE7-AEEC8607E183}" presName="level2hierChild" presStyleCnt="0"/>
      <dgm:spPr/>
    </dgm:pt>
    <dgm:pt modelId="{C893C08D-EE9A-41CF-9F64-26C30DEB74DE}" type="pres">
      <dgm:prSet presAssocID="{B3693B89-34F0-4610-A93F-01CD96FB844D}" presName="conn2-1" presStyleLbl="parChTrans1D2" presStyleIdx="0" presStyleCnt="3"/>
      <dgm:spPr/>
    </dgm:pt>
    <dgm:pt modelId="{273265B0-7085-4875-866D-CD337C93E469}" type="pres">
      <dgm:prSet presAssocID="{B3693B89-34F0-4610-A93F-01CD96FB844D}" presName="connTx" presStyleLbl="parChTrans1D2" presStyleIdx="0" presStyleCnt="3"/>
      <dgm:spPr/>
    </dgm:pt>
    <dgm:pt modelId="{65AA86A9-269C-4817-A9A4-430FE169924D}" type="pres">
      <dgm:prSet presAssocID="{9178C44D-EF9D-433B-B864-069895653272}" presName="root2" presStyleCnt="0"/>
      <dgm:spPr/>
    </dgm:pt>
    <dgm:pt modelId="{8BF5098D-B482-4016-B384-306371857F95}" type="pres">
      <dgm:prSet presAssocID="{9178C44D-EF9D-433B-B864-069895653272}" presName="LevelTwoTextNode" presStyleLbl="node2" presStyleIdx="0" presStyleCnt="3" custScaleY="158165" custLinFactNeighborX="-4993" custLinFactNeighborY="0">
        <dgm:presLayoutVars>
          <dgm:chPref val="3"/>
        </dgm:presLayoutVars>
      </dgm:prSet>
      <dgm:spPr/>
    </dgm:pt>
    <dgm:pt modelId="{E8BF68E1-D990-4EC2-9109-358D2A75D03B}" type="pres">
      <dgm:prSet presAssocID="{9178C44D-EF9D-433B-B864-069895653272}" presName="level3hierChild" presStyleCnt="0"/>
      <dgm:spPr/>
    </dgm:pt>
    <dgm:pt modelId="{6D8A300A-DA4E-49F8-A3A3-47A5D592BA7D}" type="pres">
      <dgm:prSet presAssocID="{394ABC9D-71CF-48A9-8E91-B54E541B8181}" presName="conn2-1" presStyleLbl="parChTrans1D2" presStyleIdx="1" presStyleCnt="3"/>
      <dgm:spPr/>
    </dgm:pt>
    <dgm:pt modelId="{125340F7-5603-4962-A61E-BFE804B99975}" type="pres">
      <dgm:prSet presAssocID="{394ABC9D-71CF-48A9-8E91-B54E541B8181}" presName="connTx" presStyleLbl="parChTrans1D2" presStyleIdx="1" presStyleCnt="3"/>
      <dgm:spPr/>
    </dgm:pt>
    <dgm:pt modelId="{4F81EB26-C6F3-4C7F-9E73-FF413599C57A}" type="pres">
      <dgm:prSet presAssocID="{0AB7DFD3-FF00-4E0A-9D20-06D24A263B3F}" presName="root2" presStyleCnt="0"/>
      <dgm:spPr/>
    </dgm:pt>
    <dgm:pt modelId="{D12B566F-12AF-4E69-B1A7-1EDA6C10F60E}" type="pres">
      <dgm:prSet presAssocID="{0AB7DFD3-FF00-4E0A-9D20-06D24A263B3F}" presName="LevelTwoTextNode" presStyleLbl="node2" presStyleIdx="1" presStyleCnt="3" custScaleY="179567" custLinFactNeighborX="-4083" custLinFactNeighborY="-18587">
        <dgm:presLayoutVars>
          <dgm:chPref val="3"/>
        </dgm:presLayoutVars>
      </dgm:prSet>
      <dgm:spPr/>
    </dgm:pt>
    <dgm:pt modelId="{93FBF686-1C0B-433C-9B64-86B8AFA0DD47}" type="pres">
      <dgm:prSet presAssocID="{0AB7DFD3-FF00-4E0A-9D20-06D24A263B3F}" presName="level3hierChild" presStyleCnt="0"/>
      <dgm:spPr/>
    </dgm:pt>
    <dgm:pt modelId="{C6CD3F14-42D3-4524-8A90-4B2F609C2289}" type="pres">
      <dgm:prSet presAssocID="{51A8EBE8-270F-4A95-9525-0CCEED8E830F}" presName="conn2-1" presStyleLbl="parChTrans1D2" presStyleIdx="2" presStyleCnt="3"/>
      <dgm:spPr/>
    </dgm:pt>
    <dgm:pt modelId="{5588F7CA-41A3-4AFD-8D97-7251D0DDD5CC}" type="pres">
      <dgm:prSet presAssocID="{51A8EBE8-270F-4A95-9525-0CCEED8E830F}" presName="connTx" presStyleLbl="parChTrans1D2" presStyleIdx="2" presStyleCnt="3"/>
      <dgm:spPr/>
    </dgm:pt>
    <dgm:pt modelId="{DE5AAC2B-896C-4E54-A8FA-7DB0C3AB302F}" type="pres">
      <dgm:prSet presAssocID="{0017197B-77A4-4377-A758-4DB381613F19}" presName="root2" presStyleCnt="0"/>
      <dgm:spPr/>
    </dgm:pt>
    <dgm:pt modelId="{C348DB71-C2F7-4B29-B593-9764C1495DC1}" type="pres">
      <dgm:prSet presAssocID="{0017197B-77A4-4377-A758-4DB381613F19}" presName="LevelTwoTextNode" presStyleLbl="node2" presStyleIdx="2" presStyleCnt="3" custScaleX="100680" custScaleY="177969" custLinFactNeighborX="-4083" custLinFactNeighborY="-40022">
        <dgm:presLayoutVars>
          <dgm:chPref val="3"/>
        </dgm:presLayoutVars>
      </dgm:prSet>
      <dgm:spPr/>
    </dgm:pt>
    <dgm:pt modelId="{5DB40957-4424-4C20-8C32-4ED5CF4330DC}" type="pres">
      <dgm:prSet presAssocID="{0017197B-77A4-4377-A758-4DB381613F19}" presName="level3hierChild" presStyleCnt="0"/>
      <dgm:spPr/>
    </dgm:pt>
  </dgm:ptLst>
  <dgm:cxnLst>
    <dgm:cxn modelId="{AEF71F0E-37CD-4AAD-BECD-A1E921FF882D}" type="presOf" srcId="{B3693B89-34F0-4610-A93F-01CD96FB844D}" destId="{C893C08D-EE9A-41CF-9F64-26C30DEB74DE}" srcOrd="0" destOrd="0" presId="urn:microsoft.com/office/officeart/2008/layout/HorizontalMultiLevelHierarchy"/>
    <dgm:cxn modelId="{52CEAA21-8E23-47A0-8EC3-B83347F23726}" type="presOf" srcId="{2A472D35-3D30-43E3-B2A1-A92450D2F1BB}" destId="{2F38B7DA-C826-45AD-A905-DFBDF3396A9D}" srcOrd="0" destOrd="0" presId="urn:microsoft.com/office/officeart/2008/layout/HorizontalMultiLevelHierarchy"/>
    <dgm:cxn modelId="{250CED3D-DB5A-4980-B536-EED7B8D97AAD}" type="presOf" srcId="{51A8EBE8-270F-4A95-9525-0CCEED8E830F}" destId="{C6CD3F14-42D3-4524-8A90-4B2F609C2289}" srcOrd="0" destOrd="0" presId="urn:microsoft.com/office/officeart/2008/layout/HorizontalMultiLevelHierarchy"/>
    <dgm:cxn modelId="{C003396C-47D0-4AE6-B022-3C4874DF6801}" srcId="{093EAA97-FFDC-4C75-9FE7-AEEC8607E183}" destId="{0AB7DFD3-FF00-4E0A-9D20-06D24A263B3F}" srcOrd="1" destOrd="0" parTransId="{394ABC9D-71CF-48A9-8E91-B54E541B8181}" sibTransId="{7C2A1066-0BA6-40F2-9042-7B456EEAB09E}"/>
    <dgm:cxn modelId="{9FF0A750-FF37-4AA9-A346-CEA28A21186D}" type="presOf" srcId="{B3693B89-34F0-4610-A93F-01CD96FB844D}" destId="{273265B0-7085-4875-866D-CD337C93E469}" srcOrd="1" destOrd="0" presId="urn:microsoft.com/office/officeart/2008/layout/HorizontalMultiLevelHierarchy"/>
    <dgm:cxn modelId="{EBDE2D7B-0632-4A6C-9514-114954E68431}" srcId="{093EAA97-FFDC-4C75-9FE7-AEEC8607E183}" destId="{9178C44D-EF9D-433B-B864-069895653272}" srcOrd="0" destOrd="0" parTransId="{B3693B89-34F0-4610-A93F-01CD96FB844D}" sibTransId="{A1CB4C2B-B2AB-4660-BFB7-AEB5C90857CB}"/>
    <dgm:cxn modelId="{CA3C6388-4599-46C4-9630-CBBF73DB903E}" type="presOf" srcId="{394ABC9D-71CF-48A9-8E91-B54E541B8181}" destId="{125340F7-5603-4962-A61E-BFE804B99975}" srcOrd="1" destOrd="0" presId="urn:microsoft.com/office/officeart/2008/layout/HorizontalMultiLevelHierarchy"/>
    <dgm:cxn modelId="{A1712294-D478-4080-8104-2C87DA6CC943}" srcId="{093EAA97-FFDC-4C75-9FE7-AEEC8607E183}" destId="{0017197B-77A4-4377-A758-4DB381613F19}" srcOrd="2" destOrd="0" parTransId="{51A8EBE8-270F-4A95-9525-0CCEED8E830F}" sibTransId="{010C8CB9-A2B3-499E-8D2B-2B8645A78A92}"/>
    <dgm:cxn modelId="{F76166A1-A4C2-4DB2-AFA9-1E94799E37ED}" type="presOf" srcId="{0017197B-77A4-4377-A758-4DB381613F19}" destId="{C348DB71-C2F7-4B29-B593-9764C1495DC1}" srcOrd="0" destOrd="0" presId="urn:microsoft.com/office/officeart/2008/layout/HorizontalMultiLevelHierarchy"/>
    <dgm:cxn modelId="{0FB8CBAA-943F-4CEE-A6CF-924B1C05D934}" srcId="{2A472D35-3D30-43E3-B2A1-A92450D2F1BB}" destId="{093EAA97-FFDC-4C75-9FE7-AEEC8607E183}" srcOrd="0" destOrd="0" parTransId="{3D91BD2D-D0AC-415C-881A-90333F847384}" sibTransId="{E8E42AD6-7759-4FFB-BDB4-C1A5D184520F}"/>
    <dgm:cxn modelId="{95E2A4E3-E380-48A0-AC10-E744E361E619}" type="presOf" srcId="{0AB7DFD3-FF00-4E0A-9D20-06D24A263B3F}" destId="{D12B566F-12AF-4E69-B1A7-1EDA6C10F60E}" srcOrd="0" destOrd="0" presId="urn:microsoft.com/office/officeart/2008/layout/HorizontalMultiLevelHierarchy"/>
    <dgm:cxn modelId="{9FC762EA-5D07-4DB4-9B2D-6FF92F13C473}" type="presOf" srcId="{9178C44D-EF9D-433B-B864-069895653272}" destId="{8BF5098D-B482-4016-B384-306371857F95}" srcOrd="0" destOrd="0" presId="urn:microsoft.com/office/officeart/2008/layout/HorizontalMultiLevelHierarchy"/>
    <dgm:cxn modelId="{C5E2F5F1-58E4-4AA4-B5BC-A3B228B560FF}" type="presOf" srcId="{394ABC9D-71CF-48A9-8E91-B54E541B8181}" destId="{6D8A300A-DA4E-49F8-A3A3-47A5D592BA7D}" srcOrd="0" destOrd="0" presId="urn:microsoft.com/office/officeart/2008/layout/HorizontalMultiLevelHierarchy"/>
    <dgm:cxn modelId="{717A5FF3-E598-415C-A786-EB1C4CC884A7}" type="presOf" srcId="{51A8EBE8-270F-4A95-9525-0CCEED8E830F}" destId="{5588F7CA-41A3-4AFD-8D97-7251D0DDD5CC}" srcOrd="1" destOrd="0" presId="urn:microsoft.com/office/officeart/2008/layout/HorizontalMultiLevelHierarchy"/>
    <dgm:cxn modelId="{DD4AA4FD-4E27-4D95-B7F0-7ADAEDEAC11D}" type="presOf" srcId="{093EAA97-FFDC-4C75-9FE7-AEEC8607E183}" destId="{246EBFC5-D848-4DB0-839E-0D07926C8CB9}" srcOrd="0" destOrd="0" presId="urn:microsoft.com/office/officeart/2008/layout/HorizontalMultiLevelHierarchy"/>
    <dgm:cxn modelId="{2736E2CB-B738-4BDF-9C55-3F941CFF0C2A}" type="presParOf" srcId="{2F38B7DA-C826-45AD-A905-DFBDF3396A9D}" destId="{97A98389-4EDD-47CE-BA7A-7B16F7DBA543}" srcOrd="0" destOrd="0" presId="urn:microsoft.com/office/officeart/2008/layout/HorizontalMultiLevelHierarchy"/>
    <dgm:cxn modelId="{84F4B342-B308-40C1-AE5D-B410EA2D5E00}" type="presParOf" srcId="{97A98389-4EDD-47CE-BA7A-7B16F7DBA543}" destId="{246EBFC5-D848-4DB0-839E-0D07926C8CB9}" srcOrd="0" destOrd="0" presId="urn:microsoft.com/office/officeart/2008/layout/HorizontalMultiLevelHierarchy"/>
    <dgm:cxn modelId="{A0D4061A-CA7D-4343-8F47-2543DAB415F3}" type="presParOf" srcId="{97A98389-4EDD-47CE-BA7A-7B16F7DBA543}" destId="{543D21D8-EAF7-4B2F-9FC2-0B64B4463918}" srcOrd="1" destOrd="0" presId="urn:microsoft.com/office/officeart/2008/layout/HorizontalMultiLevelHierarchy"/>
    <dgm:cxn modelId="{E4A407DE-405E-4E9E-96CF-2F5089B61D13}" type="presParOf" srcId="{543D21D8-EAF7-4B2F-9FC2-0B64B4463918}" destId="{C893C08D-EE9A-41CF-9F64-26C30DEB74DE}" srcOrd="0" destOrd="0" presId="urn:microsoft.com/office/officeart/2008/layout/HorizontalMultiLevelHierarchy"/>
    <dgm:cxn modelId="{B5635308-78F4-4CC6-8F86-C4D8AA5019D9}" type="presParOf" srcId="{C893C08D-EE9A-41CF-9F64-26C30DEB74DE}" destId="{273265B0-7085-4875-866D-CD337C93E469}" srcOrd="0" destOrd="0" presId="urn:microsoft.com/office/officeart/2008/layout/HorizontalMultiLevelHierarchy"/>
    <dgm:cxn modelId="{5AC4C46D-606D-4341-82BE-56755BDB52C2}" type="presParOf" srcId="{543D21D8-EAF7-4B2F-9FC2-0B64B4463918}" destId="{65AA86A9-269C-4817-A9A4-430FE169924D}" srcOrd="1" destOrd="0" presId="urn:microsoft.com/office/officeart/2008/layout/HorizontalMultiLevelHierarchy"/>
    <dgm:cxn modelId="{EA2C9E95-883D-4565-83F2-2A15BD6BA69C}" type="presParOf" srcId="{65AA86A9-269C-4817-A9A4-430FE169924D}" destId="{8BF5098D-B482-4016-B384-306371857F95}" srcOrd="0" destOrd="0" presId="urn:microsoft.com/office/officeart/2008/layout/HorizontalMultiLevelHierarchy"/>
    <dgm:cxn modelId="{A6C10457-02CF-436F-98D6-129BA189A159}" type="presParOf" srcId="{65AA86A9-269C-4817-A9A4-430FE169924D}" destId="{E8BF68E1-D990-4EC2-9109-358D2A75D03B}" srcOrd="1" destOrd="0" presId="urn:microsoft.com/office/officeart/2008/layout/HorizontalMultiLevelHierarchy"/>
    <dgm:cxn modelId="{9CF63507-192A-4820-A312-A2507E7CC6B1}" type="presParOf" srcId="{543D21D8-EAF7-4B2F-9FC2-0B64B4463918}" destId="{6D8A300A-DA4E-49F8-A3A3-47A5D592BA7D}" srcOrd="2" destOrd="0" presId="urn:microsoft.com/office/officeart/2008/layout/HorizontalMultiLevelHierarchy"/>
    <dgm:cxn modelId="{07C76304-F3DC-49D0-BC8E-8D3FFEB6CD7E}" type="presParOf" srcId="{6D8A300A-DA4E-49F8-A3A3-47A5D592BA7D}" destId="{125340F7-5603-4962-A61E-BFE804B99975}" srcOrd="0" destOrd="0" presId="urn:microsoft.com/office/officeart/2008/layout/HorizontalMultiLevelHierarchy"/>
    <dgm:cxn modelId="{CC457B25-B850-41DE-AA3E-3F658C0B7227}" type="presParOf" srcId="{543D21D8-EAF7-4B2F-9FC2-0B64B4463918}" destId="{4F81EB26-C6F3-4C7F-9E73-FF413599C57A}" srcOrd="3" destOrd="0" presId="urn:microsoft.com/office/officeart/2008/layout/HorizontalMultiLevelHierarchy"/>
    <dgm:cxn modelId="{653CB3ED-9ADB-42A9-9A40-1ED27224EA6F}" type="presParOf" srcId="{4F81EB26-C6F3-4C7F-9E73-FF413599C57A}" destId="{D12B566F-12AF-4E69-B1A7-1EDA6C10F60E}" srcOrd="0" destOrd="0" presId="urn:microsoft.com/office/officeart/2008/layout/HorizontalMultiLevelHierarchy"/>
    <dgm:cxn modelId="{AEA00E1C-3CE3-4695-9C9C-B26D2D6484E7}" type="presParOf" srcId="{4F81EB26-C6F3-4C7F-9E73-FF413599C57A}" destId="{93FBF686-1C0B-433C-9B64-86B8AFA0DD47}" srcOrd="1" destOrd="0" presId="urn:microsoft.com/office/officeart/2008/layout/HorizontalMultiLevelHierarchy"/>
    <dgm:cxn modelId="{E7B24C6F-5DDA-42DD-99DC-292E7E84F015}" type="presParOf" srcId="{543D21D8-EAF7-4B2F-9FC2-0B64B4463918}" destId="{C6CD3F14-42D3-4524-8A90-4B2F609C2289}" srcOrd="4" destOrd="0" presId="urn:microsoft.com/office/officeart/2008/layout/HorizontalMultiLevelHierarchy"/>
    <dgm:cxn modelId="{F91BE47D-0AC9-4905-9FAA-A57EC1C5848F}" type="presParOf" srcId="{C6CD3F14-42D3-4524-8A90-4B2F609C2289}" destId="{5588F7CA-41A3-4AFD-8D97-7251D0DDD5CC}" srcOrd="0" destOrd="0" presId="urn:microsoft.com/office/officeart/2008/layout/HorizontalMultiLevelHierarchy"/>
    <dgm:cxn modelId="{315A07BD-34F0-4BAA-801F-D2A891CE9111}" type="presParOf" srcId="{543D21D8-EAF7-4B2F-9FC2-0B64B4463918}" destId="{DE5AAC2B-896C-4E54-A8FA-7DB0C3AB302F}" srcOrd="5" destOrd="0" presId="urn:microsoft.com/office/officeart/2008/layout/HorizontalMultiLevelHierarchy"/>
    <dgm:cxn modelId="{5C886733-CE01-4E56-AF6A-91A9B57B5A01}" type="presParOf" srcId="{DE5AAC2B-896C-4E54-A8FA-7DB0C3AB302F}" destId="{C348DB71-C2F7-4B29-B593-9764C1495DC1}" srcOrd="0" destOrd="0" presId="urn:microsoft.com/office/officeart/2008/layout/HorizontalMultiLevelHierarchy"/>
    <dgm:cxn modelId="{EAAA49D7-A03F-458B-B39C-203F74C75D50}" type="presParOf" srcId="{DE5AAC2B-896C-4E54-A8FA-7DB0C3AB302F}" destId="{5DB40957-4424-4C20-8C32-4ED5CF4330D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F8BBF-DA55-4037-AC15-0F10017A48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8761BC7A-26A7-4095-9711-42572EDC9060}">
      <dgm:prSet phldrT="[Tekstas]" custT="1"/>
      <dgm:spPr/>
      <dgm:t>
        <a:bodyPr/>
        <a:lstStyle/>
        <a:p>
          <a:pPr algn="just"/>
          <a:endParaRPr lang="lt-LT" sz="2200" dirty="0"/>
        </a:p>
      </dgm:t>
    </dgm:pt>
    <dgm:pt modelId="{9B91B52A-9486-4FA6-9C3C-B52E6A29E996}" type="parTrans" cxnId="{870553DB-4045-4337-A373-484163B18258}">
      <dgm:prSet/>
      <dgm:spPr/>
      <dgm:t>
        <a:bodyPr/>
        <a:lstStyle/>
        <a:p>
          <a:endParaRPr lang="lt-LT"/>
        </a:p>
      </dgm:t>
    </dgm:pt>
    <dgm:pt modelId="{1DA2AC96-E4FA-4D50-BFEA-69794FE9C556}" type="sibTrans" cxnId="{870553DB-4045-4337-A373-484163B18258}">
      <dgm:prSet/>
      <dgm:spPr/>
      <dgm:t>
        <a:bodyPr/>
        <a:lstStyle/>
        <a:p>
          <a:endParaRPr lang="lt-LT"/>
        </a:p>
      </dgm:t>
    </dgm:pt>
    <dgm:pt modelId="{947B8871-CF10-4E07-B5E6-99595E6C18C2}">
      <dgm:prSet phldrT="[Tekstas]" custT="1"/>
      <dgm:spPr/>
      <dgm:t>
        <a:bodyPr/>
        <a:lstStyle/>
        <a:p>
          <a:endParaRPr lang="lt-LT" sz="3000" dirty="0"/>
        </a:p>
        <a:p>
          <a:r>
            <a:rPr lang="lt-LT" sz="3000" dirty="0">
              <a:latin typeface="Times New Roman" panose="02020603050405020304" pitchFamily="18" charset="0"/>
              <a:cs typeface="Times New Roman" panose="02020603050405020304" pitchFamily="18" charset="0"/>
            </a:rPr>
            <a:t>- VšĮ Rokiškio pirminės asmens sveikatos priežiūros centras*</a:t>
          </a:r>
        </a:p>
      </dgm:t>
    </dgm:pt>
    <dgm:pt modelId="{A1CB4F9B-93A7-4DFD-BCAE-6B5FCC4FAFA1}" type="parTrans" cxnId="{78FD53E8-153A-4D81-B4D3-161ADA6BC6EC}">
      <dgm:prSet/>
      <dgm:spPr/>
      <dgm:t>
        <a:bodyPr/>
        <a:lstStyle/>
        <a:p>
          <a:endParaRPr lang="lt-LT"/>
        </a:p>
      </dgm:t>
    </dgm:pt>
    <dgm:pt modelId="{3AA22C4E-DCCF-4D72-A440-107622CDDD1A}" type="sibTrans" cxnId="{78FD53E8-153A-4D81-B4D3-161ADA6BC6EC}">
      <dgm:prSet/>
      <dgm:spPr/>
      <dgm:t>
        <a:bodyPr/>
        <a:lstStyle/>
        <a:p>
          <a:endParaRPr lang="lt-LT"/>
        </a:p>
      </dgm:t>
    </dgm:pt>
    <dgm:pt modelId="{83A8F379-367F-4AC5-A555-BFBA77BCEAB1}">
      <dgm:prSet phldrT="[Tekstas]" custT="1"/>
      <dgm:spPr/>
      <dgm:t>
        <a:bodyPr/>
        <a:lstStyle/>
        <a:p>
          <a:endParaRPr lang="lt-LT" sz="3000" dirty="0"/>
        </a:p>
        <a:p>
          <a:r>
            <a:rPr lang="lt-LT" sz="3000" dirty="0">
              <a:latin typeface="Times New Roman" panose="02020603050405020304" pitchFamily="18" charset="0"/>
              <a:cs typeface="Times New Roman" panose="02020603050405020304" pitchFamily="18" charset="0"/>
            </a:rPr>
            <a:t>- VšĮ Rokiškio psichikos sveikatos centras*</a:t>
          </a:r>
        </a:p>
      </dgm:t>
    </dgm:pt>
    <dgm:pt modelId="{D3BB5D23-BE6E-461C-A31D-09E4E7F87E59}" type="parTrans" cxnId="{A47EC887-8607-4149-96D6-1481F4A729CE}">
      <dgm:prSet/>
      <dgm:spPr/>
      <dgm:t>
        <a:bodyPr/>
        <a:lstStyle/>
        <a:p>
          <a:endParaRPr lang="lt-LT"/>
        </a:p>
      </dgm:t>
    </dgm:pt>
    <dgm:pt modelId="{068C07C7-4CDD-45A3-AEEB-4FCE03CCA62D}" type="sibTrans" cxnId="{A47EC887-8607-4149-96D6-1481F4A729CE}">
      <dgm:prSet/>
      <dgm:spPr/>
      <dgm:t>
        <a:bodyPr/>
        <a:lstStyle/>
        <a:p>
          <a:endParaRPr lang="lt-LT"/>
        </a:p>
      </dgm:t>
    </dgm:pt>
    <dgm:pt modelId="{21F3CF24-3C55-44E7-AB81-1C63220C2DF6}">
      <dgm:prSet phldrT="[Tekstas]" custT="1"/>
      <dgm:spPr/>
      <dgm:t>
        <a:bodyPr/>
        <a:lstStyle/>
        <a:p>
          <a:endParaRPr lang="lt-LT" sz="3000" dirty="0"/>
        </a:p>
        <a:p>
          <a:r>
            <a:rPr lang="lt-LT" sz="3000" dirty="0">
              <a:latin typeface="Times New Roman" panose="02020603050405020304" pitchFamily="18" charset="0"/>
              <a:cs typeface="Times New Roman" panose="02020603050405020304" pitchFamily="18" charset="0"/>
            </a:rPr>
            <a:t>- VšĮ Rokiškio rajono ligoninė*</a:t>
          </a:r>
        </a:p>
      </dgm:t>
    </dgm:pt>
    <dgm:pt modelId="{53672C64-2135-4BD7-AF79-896F1A248DB9}" type="parTrans" cxnId="{3AED7801-1A70-4C08-9906-44442541013F}">
      <dgm:prSet/>
      <dgm:spPr/>
      <dgm:t>
        <a:bodyPr/>
        <a:lstStyle/>
        <a:p>
          <a:endParaRPr lang="lt-LT"/>
        </a:p>
      </dgm:t>
    </dgm:pt>
    <dgm:pt modelId="{AF6407B0-CF34-4E31-8009-CBB979E4CD2B}" type="sibTrans" cxnId="{3AED7801-1A70-4C08-9906-44442541013F}">
      <dgm:prSet/>
      <dgm:spPr/>
      <dgm:t>
        <a:bodyPr/>
        <a:lstStyle/>
        <a:p>
          <a:endParaRPr lang="lt-LT"/>
        </a:p>
      </dgm:t>
    </dgm:pt>
    <dgm:pt modelId="{8FA73379-DDBC-4A25-8A3E-EE38AF24A2A7}" type="pres">
      <dgm:prSet presAssocID="{E87F8BBF-DA55-4037-AC15-0F10017A48AA}" presName="vert0" presStyleCnt="0">
        <dgm:presLayoutVars>
          <dgm:dir/>
          <dgm:animOne val="branch"/>
          <dgm:animLvl val="lvl"/>
        </dgm:presLayoutVars>
      </dgm:prSet>
      <dgm:spPr/>
    </dgm:pt>
    <dgm:pt modelId="{C094FF88-52E4-4E3D-8A75-A2530A32221F}" type="pres">
      <dgm:prSet presAssocID="{8761BC7A-26A7-4095-9711-42572EDC9060}" presName="thickLine" presStyleLbl="alignNode1" presStyleIdx="0" presStyleCnt="1"/>
      <dgm:spPr/>
    </dgm:pt>
    <dgm:pt modelId="{F4DF6F00-DE5C-4124-B107-9AFC8FDC71C0}" type="pres">
      <dgm:prSet presAssocID="{8761BC7A-26A7-4095-9711-42572EDC9060}" presName="horz1" presStyleCnt="0"/>
      <dgm:spPr/>
    </dgm:pt>
    <dgm:pt modelId="{FED8A021-3586-4019-807A-898AA04FF839}" type="pres">
      <dgm:prSet presAssocID="{8761BC7A-26A7-4095-9711-42572EDC9060}" presName="tx1" presStyleLbl="revTx" presStyleIdx="0" presStyleCnt="4"/>
      <dgm:spPr/>
    </dgm:pt>
    <dgm:pt modelId="{E51CD343-678E-4E92-9DF5-95A93ECE6B9C}" type="pres">
      <dgm:prSet presAssocID="{8761BC7A-26A7-4095-9711-42572EDC9060}" presName="vert1" presStyleCnt="0"/>
      <dgm:spPr/>
    </dgm:pt>
    <dgm:pt modelId="{A1AA2C84-9C38-4C90-9D33-E284BFDC71DD}" type="pres">
      <dgm:prSet presAssocID="{947B8871-CF10-4E07-B5E6-99595E6C18C2}" presName="vertSpace2a" presStyleCnt="0"/>
      <dgm:spPr/>
    </dgm:pt>
    <dgm:pt modelId="{D8BBF7D1-F6EF-4434-8051-62BDB913B779}" type="pres">
      <dgm:prSet presAssocID="{947B8871-CF10-4E07-B5E6-99595E6C18C2}" presName="horz2" presStyleCnt="0"/>
      <dgm:spPr/>
    </dgm:pt>
    <dgm:pt modelId="{DCAC435B-E21B-47C3-AA4E-101ED98A067F}" type="pres">
      <dgm:prSet presAssocID="{947B8871-CF10-4E07-B5E6-99595E6C18C2}" presName="horzSpace2" presStyleCnt="0"/>
      <dgm:spPr/>
    </dgm:pt>
    <dgm:pt modelId="{5E1D0240-EAD5-4691-A3B3-E6433765A5D9}" type="pres">
      <dgm:prSet presAssocID="{947B8871-CF10-4E07-B5E6-99595E6C18C2}" presName="tx2" presStyleLbl="revTx" presStyleIdx="1" presStyleCnt="4" custLinFactNeighborX="26194" custLinFactNeighborY="-2920"/>
      <dgm:spPr/>
    </dgm:pt>
    <dgm:pt modelId="{255324D0-78D2-40E6-8A2B-FF1A8791D1CA}" type="pres">
      <dgm:prSet presAssocID="{947B8871-CF10-4E07-B5E6-99595E6C18C2}" presName="vert2" presStyleCnt="0"/>
      <dgm:spPr/>
    </dgm:pt>
    <dgm:pt modelId="{4C96B80D-8EC2-4860-92BA-305EA17CD1D8}" type="pres">
      <dgm:prSet presAssocID="{947B8871-CF10-4E07-B5E6-99595E6C18C2}" presName="thinLine2b" presStyleLbl="callout" presStyleIdx="0" presStyleCnt="3"/>
      <dgm:spPr/>
    </dgm:pt>
    <dgm:pt modelId="{E91A8AAF-44C6-4210-B893-DFDB9E045F37}" type="pres">
      <dgm:prSet presAssocID="{947B8871-CF10-4E07-B5E6-99595E6C18C2}" presName="vertSpace2b" presStyleCnt="0"/>
      <dgm:spPr/>
    </dgm:pt>
    <dgm:pt modelId="{987419C0-2190-4581-8E6D-63ECBD5174D1}" type="pres">
      <dgm:prSet presAssocID="{83A8F379-367F-4AC5-A555-BFBA77BCEAB1}" presName="horz2" presStyleCnt="0"/>
      <dgm:spPr/>
    </dgm:pt>
    <dgm:pt modelId="{0AED5C9D-0743-4A8B-9DF2-4F725472A257}" type="pres">
      <dgm:prSet presAssocID="{83A8F379-367F-4AC5-A555-BFBA77BCEAB1}" presName="horzSpace2" presStyleCnt="0"/>
      <dgm:spPr/>
    </dgm:pt>
    <dgm:pt modelId="{D4A4BCD6-E5E4-4CCB-B9A5-325B6B67DBAF}" type="pres">
      <dgm:prSet presAssocID="{83A8F379-367F-4AC5-A555-BFBA77BCEAB1}" presName="tx2" presStyleLbl="revTx" presStyleIdx="2" presStyleCnt="4"/>
      <dgm:spPr/>
    </dgm:pt>
    <dgm:pt modelId="{B10AE5FA-3904-438D-AA1A-8824B8C32F4A}" type="pres">
      <dgm:prSet presAssocID="{83A8F379-367F-4AC5-A555-BFBA77BCEAB1}" presName="vert2" presStyleCnt="0"/>
      <dgm:spPr/>
    </dgm:pt>
    <dgm:pt modelId="{01242638-A1EF-45F3-BE7A-9BD62790648C}" type="pres">
      <dgm:prSet presAssocID="{83A8F379-367F-4AC5-A555-BFBA77BCEAB1}" presName="thinLine2b" presStyleLbl="callout" presStyleIdx="1" presStyleCnt="3"/>
      <dgm:spPr/>
    </dgm:pt>
    <dgm:pt modelId="{EDA3C177-C9A1-41F5-9819-02F9DD7ECFD6}" type="pres">
      <dgm:prSet presAssocID="{83A8F379-367F-4AC5-A555-BFBA77BCEAB1}" presName="vertSpace2b" presStyleCnt="0"/>
      <dgm:spPr/>
    </dgm:pt>
    <dgm:pt modelId="{647EF9E9-876A-429E-A9AE-141C6861BC0A}" type="pres">
      <dgm:prSet presAssocID="{21F3CF24-3C55-44E7-AB81-1C63220C2DF6}" presName="horz2" presStyleCnt="0"/>
      <dgm:spPr/>
    </dgm:pt>
    <dgm:pt modelId="{F907F0EE-40F5-4EE8-A182-C5FC2CCD5620}" type="pres">
      <dgm:prSet presAssocID="{21F3CF24-3C55-44E7-AB81-1C63220C2DF6}" presName="horzSpace2" presStyleCnt="0"/>
      <dgm:spPr/>
    </dgm:pt>
    <dgm:pt modelId="{2746B7EA-A26E-4EE4-8875-064B234049C4}" type="pres">
      <dgm:prSet presAssocID="{21F3CF24-3C55-44E7-AB81-1C63220C2DF6}" presName="tx2" presStyleLbl="revTx" presStyleIdx="3" presStyleCnt="4"/>
      <dgm:spPr/>
    </dgm:pt>
    <dgm:pt modelId="{9695A669-0086-4554-B954-D2945A7E290E}" type="pres">
      <dgm:prSet presAssocID="{21F3CF24-3C55-44E7-AB81-1C63220C2DF6}" presName="vert2" presStyleCnt="0"/>
      <dgm:spPr/>
    </dgm:pt>
    <dgm:pt modelId="{1949B6B7-D0C1-477E-96D2-E7D94138A97F}" type="pres">
      <dgm:prSet presAssocID="{21F3CF24-3C55-44E7-AB81-1C63220C2DF6}" presName="thinLine2b" presStyleLbl="callout" presStyleIdx="2" presStyleCnt="3"/>
      <dgm:spPr/>
    </dgm:pt>
    <dgm:pt modelId="{80CE715D-43B4-44D2-8267-649B9BFFC5E1}" type="pres">
      <dgm:prSet presAssocID="{21F3CF24-3C55-44E7-AB81-1C63220C2DF6}" presName="vertSpace2b" presStyleCnt="0"/>
      <dgm:spPr/>
    </dgm:pt>
  </dgm:ptLst>
  <dgm:cxnLst>
    <dgm:cxn modelId="{3AED7801-1A70-4C08-9906-44442541013F}" srcId="{8761BC7A-26A7-4095-9711-42572EDC9060}" destId="{21F3CF24-3C55-44E7-AB81-1C63220C2DF6}" srcOrd="2" destOrd="0" parTransId="{53672C64-2135-4BD7-AF79-896F1A248DB9}" sibTransId="{AF6407B0-CF34-4E31-8009-CBB979E4CD2B}"/>
    <dgm:cxn modelId="{DB83BC0F-A5AA-4D04-9BE3-0FC2D18D5E67}" type="presOf" srcId="{8761BC7A-26A7-4095-9711-42572EDC9060}" destId="{FED8A021-3586-4019-807A-898AA04FF839}" srcOrd="0" destOrd="0" presId="urn:microsoft.com/office/officeart/2008/layout/LinedList"/>
    <dgm:cxn modelId="{39166E28-9FB7-4703-B82E-74471C14CA9B}" type="presOf" srcId="{83A8F379-367F-4AC5-A555-BFBA77BCEAB1}" destId="{D4A4BCD6-E5E4-4CCB-B9A5-325B6B67DBAF}" srcOrd="0" destOrd="0" presId="urn:microsoft.com/office/officeart/2008/layout/LinedList"/>
    <dgm:cxn modelId="{B1116330-CA1C-4B30-96B1-F1C22529D5EC}" type="presOf" srcId="{21F3CF24-3C55-44E7-AB81-1C63220C2DF6}" destId="{2746B7EA-A26E-4EE4-8875-064B234049C4}" srcOrd="0" destOrd="0" presId="urn:microsoft.com/office/officeart/2008/layout/LinedList"/>
    <dgm:cxn modelId="{92A5FB72-7F9D-4456-BB65-1747EBB868A7}" type="presOf" srcId="{E87F8BBF-DA55-4037-AC15-0F10017A48AA}" destId="{8FA73379-DDBC-4A25-8A3E-EE38AF24A2A7}" srcOrd="0" destOrd="0" presId="urn:microsoft.com/office/officeart/2008/layout/LinedList"/>
    <dgm:cxn modelId="{A47EC887-8607-4149-96D6-1481F4A729CE}" srcId="{8761BC7A-26A7-4095-9711-42572EDC9060}" destId="{83A8F379-367F-4AC5-A555-BFBA77BCEAB1}" srcOrd="1" destOrd="0" parTransId="{D3BB5D23-BE6E-461C-A31D-09E4E7F87E59}" sibTransId="{068C07C7-4CDD-45A3-AEEB-4FCE03CCA62D}"/>
    <dgm:cxn modelId="{216CEB8B-A57D-4579-956D-B6326A993249}" type="presOf" srcId="{947B8871-CF10-4E07-B5E6-99595E6C18C2}" destId="{5E1D0240-EAD5-4691-A3B3-E6433765A5D9}" srcOrd="0" destOrd="0" presId="urn:microsoft.com/office/officeart/2008/layout/LinedList"/>
    <dgm:cxn modelId="{870553DB-4045-4337-A373-484163B18258}" srcId="{E87F8BBF-DA55-4037-AC15-0F10017A48AA}" destId="{8761BC7A-26A7-4095-9711-42572EDC9060}" srcOrd="0" destOrd="0" parTransId="{9B91B52A-9486-4FA6-9C3C-B52E6A29E996}" sibTransId="{1DA2AC96-E4FA-4D50-BFEA-69794FE9C556}"/>
    <dgm:cxn modelId="{78FD53E8-153A-4D81-B4D3-161ADA6BC6EC}" srcId="{8761BC7A-26A7-4095-9711-42572EDC9060}" destId="{947B8871-CF10-4E07-B5E6-99595E6C18C2}" srcOrd="0" destOrd="0" parTransId="{A1CB4F9B-93A7-4DFD-BCAE-6B5FCC4FAFA1}" sibTransId="{3AA22C4E-DCCF-4D72-A440-107622CDDD1A}"/>
    <dgm:cxn modelId="{96C76404-10D9-4BEE-AA5A-2E11640D629F}" type="presParOf" srcId="{8FA73379-DDBC-4A25-8A3E-EE38AF24A2A7}" destId="{C094FF88-52E4-4E3D-8A75-A2530A32221F}" srcOrd="0" destOrd="0" presId="urn:microsoft.com/office/officeart/2008/layout/LinedList"/>
    <dgm:cxn modelId="{9232EABA-8561-4ACB-B332-353DF95BCAC5}" type="presParOf" srcId="{8FA73379-DDBC-4A25-8A3E-EE38AF24A2A7}" destId="{F4DF6F00-DE5C-4124-B107-9AFC8FDC71C0}" srcOrd="1" destOrd="0" presId="urn:microsoft.com/office/officeart/2008/layout/LinedList"/>
    <dgm:cxn modelId="{20322A42-21A9-40F1-904F-2411996181F1}" type="presParOf" srcId="{F4DF6F00-DE5C-4124-B107-9AFC8FDC71C0}" destId="{FED8A021-3586-4019-807A-898AA04FF839}" srcOrd="0" destOrd="0" presId="urn:microsoft.com/office/officeart/2008/layout/LinedList"/>
    <dgm:cxn modelId="{A2E4E140-56B8-470F-BD2D-7916037F5DE7}" type="presParOf" srcId="{F4DF6F00-DE5C-4124-B107-9AFC8FDC71C0}" destId="{E51CD343-678E-4E92-9DF5-95A93ECE6B9C}" srcOrd="1" destOrd="0" presId="urn:microsoft.com/office/officeart/2008/layout/LinedList"/>
    <dgm:cxn modelId="{F274CF4F-525E-47BB-9CDE-CF034F714D1A}" type="presParOf" srcId="{E51CD343-678E-4E92-9DF5-95A93ECE6B9C}" destId="{A1AA2C84-9C38-4C90-9D33-E284BFDC71DD}" srcOrd="0" destOrd="0" presId="urn:microsoft.com/office/officeart/2008/layout/LinedList"/>
    <dgm:cxn modelId="{C41D2486-6FD0-4EBF-AEA3-98B0ADE246D3}" type="presParOf" srcId="{E51CD343-678E-4E92-9DF5-95A93ECE6B9C}" destId="{D8BBF7D1-F6EF-4434-8051-62BDB913B779}" srcOrd="1" destOrd="0" presId="urn:microsoft.com/office/officeart/2008/layout/LinedList"/>
    <dgm:cxn modelId="{C6F1D97C-2D4F-4A1E-BF30-C4E36B754722}" type="presParOf" srcId="{D8BBF7D1-F6EF-4434-8051-62BDB913B779}" destId="{DCAC435B-E21B-47C3-AA4E-101ED98A067F}" srcOrd="0" destOrd="0" presId="urn:microsoft.com/office/officeart/2008/layout/LinedList"/>
    <dgm:cxn modelId="{FC0A317F-2EAD-4C75-A166-6B86F4B4A0B6}" type="presParOf" srcId="{D8BBF7D1-F6EF-4434-8051-62BDB913B779}" destId="{5E1D0240-EAD5-4691-A3B3-E6433765A5D9}" srcOrd="1" destOrd="0" presId="urn:microsoft.com/office/officeart/2008/layout/LinedList"/>
    <dgm:cxn modelId="{1C1F7BBB-40EC-4C69-8BA6-D04A64F03D85}" type="presParOf" srcId="{D8BBF7D1-F6EF-4434-8051-62BDB913B779}" destId="{255324D0-78D2-40E6-8A2B-FF1A8791D1CA}" srcOrd="2" destOrd="0" presId="urn:microsoft.com/office/officeart/2008/layout/LinedList"/>
    <dgm:cxn modelId="{9A324BAF-53B8-4B41-B29B-08DA7D62448C}" type="presParOf" srcId="{E51CD343-678E-4E92-9DF5-95A93ECE6B9C}" destId="{4C96B80D-8EC2-4860-92BA-305EA17CD1D8}" srcOrd="2" destOrd="0" presId="urn:microsoft.com/office/officeart/2008/layout/LinedList"/>
    <dgm:cxn modelId="{537A2CD2-7ACA-40C0-B3AF-7F3CF9949D98}" type="presParOf" srcId="{E51CD343-678E-4E92-9DF5-95A93ECE6B9C}" destId="{E91A8AAF-44C6-4210-B893-DFDB9E045F37}" srcOrd="3" destOrd="0" presId="urn:microsoft.com/office/officeart/2008/layout/LinedList"/>
    <dgm:cxn modelId="{A924F7E1-5561-4F86-ACBE-4B347C313A29}" type="presParOf" srcId="{E51CD343-678E-4E92-9DF5-95A93ECE6B9C}" destId="{987419C0-2190-4581-8E6D-63ECBD5174D1}" srcOrd="4" destOrd="0" presId="urn:microsoft.com/office/officeart/2008/layout/LinedList"/>
    <dgm:cxn modelId="{1235BE05-9F0B-40C8-833C-666AC6EDD615}" type="presParOf" srcId="{987419C0-2190-4581-8E6D-63ECBD5174D1}" destId="{0AED5C9D-0743-4A8B-9DF2-4F725472A257}" srcOrd="0" destOrd="0" presId="urn:microsoft.com/office/officeart/2008/layout/LinedList"/>
    <dgm:cxn modelId="{B1F3ADCA-84FA-48A9-8FF6-8AFB72701D91}" type="presParOf" srcId="{987419C0-2190-4581-8E6D-63ECBD5174D1}" destId="{D4A4BCD6-E5E4-4CCB-B9A5-325B6B67DBAF}" srcOrd="1" destOrd="0" presId="urn:microsoft.com/office/officeart/2008/layout/LinedList"/>
    <dgm:cxn modelId="{A517B56B-F88C-4C08-AEA5-CA4626C854E8}" type="presParOf" srcId="{987419C0-2190-4581-8E6D-63ECBD5174D1}" destId="{B10AE5FA-3904-438D-AA1A-8824B8C32F4A}" srcOrd="2" destOrd="0" presId="urn:microsoft.com/office/officeart/2008/layout/LinedList"/>
    <dgm:cxn modelId="{0822C825-60DC-479A-9A15-B7481E13270D}" type="presParOf" srcId="{E51CD343-678E-4E92-9DF5-95A93ECE6B9C}" destId="{01242638-A1EF-45F3-BE7A-9BD62790648C}" srcOrd="5" destOrd="0" presId="urn:microsoft.com/office/officeart/2008/layout/LinedList"/>
    <dgm:cxn modelId="{B9C4FF82-06D5-47DC-9D40-EA358C6184BD}" type="presParOf" srcId="{E51CD343-678E-4E92-9DF5-95A93ECE6B9C}" destId="{EDA3C177-C9A1-41F5-9819-02F9DD7ECFD6}" srcOrd="6" destOrd="0" presId="urn:microsoft.com/office/officeart/2008/layout/LinedList"/>
    <dgm:cxn modelId="{03651BD7-2C6C-4EB8-8ED7-E93D3223A08F}" type="presParOf" srcId="{E51CD343-678E-4E92-9DF5-95A93ECE6B9C}" destId="{647EF9E9-876A-429E-A9AE-141C6861BC0A}" srcOrd="7" destOrd="0" presId="urn:microsoft.com/office/officeart/2008/layout/LinedList"/>
    <dgm:cxn modelId="{5F1A8E24-BC1D-4FB9-B05C-7AE97D84429E}" type="presParOf" srcId="{647EF9E9-876A-429E-A9AE-141C6861BC0A}" destId="{F907F0EE-40F5-4EE8-A182-C5FC2CCD5620}" srcOrd="0" destOrd="0" presId="urn:microsoft.com/office/officeart/2008/layout/LinedList"/>
    <dgm:cxn modelId="{3D56D88A-0DC5-4BD8-8BE9-D45E9BD5F691}" type="presParOf" srcId="{647EF9E9-876A-429E-A9AE-141C6861BC0A}" destId="{2746B7EA-A26E-4EE4-8875-064B234049C4}" srcOrd="1" destOrd="0" presId="urn:microsoft.com/office/officeart/2008/layout/LinedList"/>
    <dgm:cxn modelId="{3F9976C6-BF6C-4E4C-B211-E71006FC9F35}" type="presParOf" srcId="{647EF9E9-876A-429E-A9AE-141C6861BC0A}" destId="{9695A669-0086-4554-B954-D2945A7E290E}" srcOrd="2" destOrd="0" presId="urn:microsoft.com/office/officeart/2008/layout/LinedList"/>
    <dgm:cxn modelId="{C36D6EED-EDD2-4C97-BB68-9A4280FE7109}" type="presParOf" srcId="{E51CD343-678E-4E92-9DF5-95A93ECE6B9C}" destId="{1949B6B7-D0C1-477E-96D2-E7D94138A97F}" srcOrd="8" destOrd="0" presId="urn:microsoft.com/office/officeart/2008/layout/LinedList"/>
    <dgm:cxn modelId="{8DBED54E-B52A-4B87-BB07-A5FE1A2D44C1}" type="presParOf" srcId="{E51CD343-678E-4E92-9DF5-95A93ECE6B9C}" destId="{80CE715D-43B4-44D2-8267-649B9BFFC5E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D3F14-42D3-4524-8A90-4B2F609C2289}">
      <dsp:nvSpPr>
        <dsp:cNvPr id="0" name=""/>
        <dsp:cNvSpPr/>
      </dsp:nvSpPr>
      <dsp:spPr>
        <a:xfrm>
          <a:off x="971443" y="2556431"/>
          <a:ext cx="454649" cy="785531"/>
        </a:xfrm>
        <a:custGeom>
          <a:avLst/>
          <a:gdLst/>
          <a:ahLst/>
          <a:cxnLst/>
          <a:rect l="0" t="0" r="0" b="0"/>
          <a:pathLst>
            <a:path>
              <a:moveTo>
                <a:pt x="0" y="0"/>
              </a:moveTo>
              <a:lnTo>
                <a:pt x="179342" y="0"/>
              </a:lnTo>
              <a:lnTo>
                <a:pt x="179342" y="408814"/>
              </a:lnTo>
              <a:lnTo>
                <a:pt x="358684" y="40881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176078" y="2926506"/>
        <a:ext cx="0" cy="0"/>
      </dsp:txXfrm>
    </dsp:sp>
    <dsp:sp modelId="{C893C08D-EE9A-41CF-9F64-26C30DEB74DE}">
      <dsp:nvSpPr>
        <dsp:cNvPr id="0" name=""/>
        <dsp:cNvSpPr/>
      </dsp:nvSpPr>
      <dsp:spPr>
        <a:xfrm>
          <a:off x="971443" y="1522710"/>
          <a:ext cx="454649" cy="1033720"/>
        </a:xfrm>
        <a:custGeom>
          <a:avLst/>
          <a:gdLst/>
          <a:ahLst/>
          <a:cxnLst/>
          <a:rect l="0" t="0" r="0" b="0"/>
          <a:pathLst>
            <a:path>
              <a:moveTo>
                <a:pt x="0" y="526666"/>
              </a:moveTo>
              <a:lnTo>
                <a:pt x="179342" y="526666"/>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170536" y="2011338"/>
        <a:ext cx="0" cy="0"/>
      </dsp:txXfrm>
    </dsp:sp>
    <dsp:sp modelId="{246EBFC5-D848-4DB0-839E-0D07926C8CB9}">
      <dsp:nvSpPr>
        <dsp:cNvPr id="0" name=""/>
        <dsp:cNvSpPr/>
      </dsp:nvSpPr>
      <dsp:spPr>
        <a:xfrm rot="16200000">
          <a:off x="-2070709" y="2070709"/>
          <a:ext cx="5112862" cy="971443"/>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ysClr val="windowText" lastClr="000000"/>
              </a:solidFill>
              <a:latin typeface="Times New Roman" panose="02020603050405020304" pitchFamily="18" charset="0"/>
              <a:ea typeface="+mn-ea"/>
              <a:cs typeface="Times New Roman" panose="02020603050405020304" pitchFamily="18" charset="0"/>
            </a:rPr>
            <a:t>01 Savivaldybės funkcijų įgyvendinimo ir  valdymo programa</a:t>
          </a:r>
        </a:p>
      </dsp:txBody>
      <dsp:txXfrm>
        <a:off x="-2070709" y="2070709"/>
        <a:ext cx="5112862" cy="971443"/>
      </dsp:txXfrm>
    </dsp:sp>
    <dsp:sp modelId="{8BF5098D-B482-4016-B384-306371857F95}">
      <dsp:nvSpPr>
        <dsp:cNvPr id="0" name=""/>
        <dsp:cNvSpPr/>
      </dsp:nvSpPr>
      <dsp:spPr>
        <a:xfrm>
          <a:off x="1426093" y="849349"/>
          <a:ext cx="3839662" cy="1346722"/>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01-01-01 Tęstinės </a:t>
          </a:r>
          <a:r>
            <a:rPr lang="lt-LT" sz="2000" b="0" kern="1200" dirty="0">
              <a:solidFill>
                <a:sysClr val="windowText" lastClr="000000"/>
              </a:solidFill>
              <a:latin typeface="Times New Roman" panose="02020603050405020304" pitchFamily="18" charset="0"/>
              <a:ea typeface="+mn-ea"/>
              <a:cs typeface="Times New Roman" panose="02020603050405020304" pitchFamily="18" charset="0"/>
            </a:rPr>
            <a:t>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Organizuoti savivaldybės veiklos valdymą ir vykdyti savivaldybei perduotas valstybės funkcijas</a:t>
          </a:r>
        </a:p>
      </dsp:txBody>
      <dsp:txXfrm>
        <a:off x="1426093" y="849349"/>
        <a:ext cx="3839662" cy="1346722"/>
      </dsp:txXfrm>
    </dsp:sp>
    <dsp:sp modelId="{C348DB71-C2F7-4B29-B593-9764C1495DC1}">
      <dsp:nvSpPr>
        <dsp:cNvPr id="0" name=""/>
        <dsp:cNvSpPr/>
      </dsp:nvSpPr>
      <dsp:spPr>
        <a:xfrm>
          <a:off x="1426093" y="2397121"/>
          <a:ext cx="3817994" cy="1889681"/>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01-01-02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Gerinti gyventojų aptarnavimo kokybę, siekiant mažinti administracinę naštą, plėtojant skaitmeninimą ir teikiamų elektroninių paslaugų spektrą</a:t>
          </a:r>
        </a:p>
      </dsp:txBody>
      <dsp:txXfrm>
        <a:off x="1426093" y="2397121"/>
        <a:ext cx="3817994" cy="1889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E95E1-FFA2-4BD2-BAFD-0DAAFFE55B8E}">
      <dsp:nvSpPr>
        <dsp:cNvPr id="0" name=""/>
        <dsp:cNvSpPr/>
      </dsp:nvSpPr>
      <dsp:spPr>
        <a:xfrm>
          <a:off x="1702828" y="3244528"/>
          <a:ext cx="532777" cy="1536054"/>
        </a:xfrm>
        <a:custGeom>
          <a:avLst/>
          <a:gdLst/>
          <a:ahLst/>
          <a:cxnLst/>
          <a:rect l="0" t="0" r="0" b="0"/>
          <a:pathLst>
            <a:path>
              <a:moveTo>
                <a:pt x="0" y="0"/>
              </a:moveTo>
              <a:lnTo>
                <a:pt x="209218" y="0"/>
              </a:lnTo>
              <a:lnTo>
                <a:pt x="209218" y="827911"/>
              </a:lnTo>
              <a:lnTo>
                <a:pt x="418437" y="82791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928571" y="3971909"/>
        <a:ext cx="0" cy="0"/>
      </dsp:txXfrm>
    </dsp:sp>
    <dsp:sp modelId="{6D8A300A-DA4E-49F8-A3A3-47A5D592BA7D}">
      <dsp:nvSpPr>
        <dsp:cNvPr id="0" name=""/>
        <dsp:cNvSpPr/>
      </dsp:nvSpPr>
      <dsp:spPr>
        <a:xfrm>
          <a:off x="1702828" y="2900127"/>
          <a:ext cx="641440" cy="344400"/>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2005347" y="3054126"/>
        <a:ext cx="0" cy="0"/>
      </dsp:txXfrm>
    </dsp:sp>
    <dsp:sp modelId="{C893C08D-EE9A-41CF-9F64-26C30DEB74DE}">
      <dsp:nvSpPr>
        <dsp:cNvPr id="0" name=""/>
        <dsp:cNvSpPr/>
      </dsp:nvSpPr>
      <dsp:spPr>
        <a:xfrm>
          <a:off x="1702828" y="918076"/>
          <a:ext cx="557388" cy="2326451"/>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921715" y="2021495"/>
        <a:ext cx="0" cy="0"/>
      </dsp:txXfrm>
    </dsp:sp>
    <dsp:sp modelId="{246EBFC5-D848-4DB0-839E-0D07926C8CB9}">
      <dsp:nvSpPr>
        <dsp:cNvPr id="0" name=""/>
        <dsp:cNvSpPr/>
      </dsp:nvSpPr>
      <dsp:spPr>
        <a:xfrm rot="16200000">
          <a:off x="-1939652" y="2834518"/>
          <a:ext cx="6464943" cy="820019"/>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ysClr val="windowText" lastClr="000000"/>
              </a:solidFill>
              <a:latin typeface="Times New Roman" panose="02020603050405020304" pitchFamily="18" charset="0"/>
              <a:ea typeface="+mn-ea"/>
              <a:cs typeface="Times New Roman" panose="02020603050405020304" pitchFamily="18" charset="0"/>
            </a:rPr>
            <a:t>02  Ugdymo kokybės ir mokymosi aplinkos užtikrinimo programa </a:t>
          </a:r>
        </a:p>
      </dsp:txBody>
      <dsp:txXfrm>
        <a:off x="-1939652" y="2834518"/>
        <a:ext cx="6464943" cy="820019"/>
      </dsp:txXfrm>
    </dsp:sp>
    <dsp:sp modelId="{8BF5098D-B482-4016-B384-306371857F95}">
      <dsp:nvSpPr>
        <dsp:cNvPr id="0" name=""/>
        <dsp:cNvSpPr/>
      </dsp:nvSpPr>
      <dsp:spPr>
        <a:xfrm>
          <a:off x="2260216" y="0"/>
          <a:ext cx="3256723" cy="1836153"/>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02-01-01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švietimo sistemos funkcionavimą ir teikiamų paslaugų kokybę</a:t>
          </a:r>
        </a:p>
      </dsp:txBody>
      <dsp:txXfrm>
        <a:off x="2260216" y="0"/>
        <a:ext cx="3256723" cy="1836153"/>
      </dsp:txXfrm>
    </dsp:sp>
    <dsp:sp modelId="{D12B566F-12AF-4E69-B1A7-1EDA6C10F60E}">
      <dsp:nvSpPr>
        <dsp:cNvPr id="0" name=""/>
        <dsp:cNvSpPr/>
      </dsp:nvSpPr>
      <dsp:spPr>
        <a:xfrm>
          <a:off x="2344268" y="2069017"/>
          <a:ext cx="3241016" cy="1662219"/>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02-01-02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Pagerinti ugdymo(</a:t>
          </a:r>
          <a:r>
            <a:rPr lang="lt-LT" sz="2000" b="1" kern="1200" dirty="0" err="1">
              <a:solidFill>
                <a:sysClr val="windowText" lastClr="000000"/>
              </a:solidFill>
              <a:latin typeface="Times New Roman" panose="02020603050405020304" pitchFamily="18" charset="0"/>
              <a:ea typeface="+mn-ea"/>
              <a:cs typeface="Times New Roman" panose="02020603050405020304" pitchFamily="18" charset="0"/>
            </a:rPr>
            <a:t>si</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 aplinką ir sudaryti vienodas galimybes įgyti kokybišką išsilavinimą </a:t>
          </a:r>
        </a:p>
      </dsp:txBody>
      <dsp:txXfrm>
        <a:off x="2344268" y="2069017"/>
        <a:ext cx="3241016" cy="1662219"/>
      </dsp:txXfrm>
    </dsp:sp>
    <dsp:sp modelId="{95831C69-2A13-4135-AFA9-DCAEA2917F0E}">
      <dsp:nvSpPr>
        <dsp:cNvPr id="0" name=""/>
        <dsp:cNvSpPr/>
      </dsp:nvSpPr>
      <dsp:spPr>
        <a:xfrm>
          <a:off x="2235606" y="3846162"/>
          <a:ext cx="3393412" cy="1868839"/>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02-01-03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Diegti švietimo srities inovacijas ir kelti kvalifikaciją</a:t>
          </a:r>
        </a:p>
      </dsp:txBody>
      <dsp:txXfrm>
        <a:off x="2235606" y="3846162"/>
        <a:ext cx="3393412" cy="1868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04F7D-045C-469F-9F75-B55CCF55CB0A}">
      <dsp:nvSpPr>
        <dsp:cNvPr id="0" name=""/>
        <dsp:cNvSpPr/>
      </dsp:nvSpPr>
      <dsp:spPr>
        <a:xfrm>
          <a:off x="2284360" y="4004378"/>
          <a:ext cx="456622" cy="2734724"/>
        </a:xfrm>
        <a:custGeom>
          <a:avLst/>
          <a:gdLst/>
          <a:ahLst/>
          <a:cxnLst/>
          <a:rect l="0" t="0" r="0" b="0"/>
          <a:pathLst>
            <a:path>
              <a:moveTo>
                <a:pt x="0" y="0"/>
              </a:moveTo>
              <a:lnTo>
                <a:pt x="176839" y="0"/>
              </a:lnTo>
              <a:lnTo>
                <a:pt x="176839" y="2245900"/>
              </a:lnTo>
              <a:lnTo>
                <a:pt x="353679" y="224590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2443357" y="5302426"/>
        <a:ext cx="0" cy="0"/>
      </dsp:txXfrm>
    </dsp:sp>
    <dsp:sp modelId="{EFA421F9-2FBD-467E-AA48-0EF041640223}">
      <dsp:nvSpPr>
        <dsp:cNvPr id="0" name=""/>
        <dsp:cNvSpPr/>
      </dsp:nvSpPr>
      <dsp:spPr>
        <a:xfrm>
          <a:off x="2284360" y="4004378"/>
          <a:ext cx="460145" cy="765533"/>
        </a:xfrm>
        <a:custGeom>
          <a:avLst/>
          <a:gdLst/>
          <a:ahLst/>
          <a:cxnLst/>
          <a:rect l="0" t="0" r="0" b="0"/>
          <a:pathLst>
            <a:path>
              <a:moveTo>
                <a:pt x="0" y="0"/>
              </a:moveTo>
              <a:lnTo>
                <a:pt x="185631" y="0"/>
              </a:lnTo>
              <a:lnTo>
                <a:pt x="185631" y="745014"/>
              </a:lnTo>
              <a:lnTo>
                <a:pt x="371263" y="74501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2492103" y="4364815"/>
        <a:ext cx="0" cy="0"/>
      </dsp:txXfrm>
    </dsp:sp>
    <dsp:sp modelId="{6D8A300A-DA4E-49F8-A3A3-47A5D592BA7D}">
      <dsp:nvSpPr>
        <dsp:cNvPr id="0" name=""/>
        <dsp:cNvSpPr/>
      </dsp:nvSpPr>
      <dsp:spPr>
        <a:xfrm>
          <a:off x="2284360" y="2727405"/>
          <a:ext cx="448206" cy="1276972"/>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2474630" y="3332058"/>
        <a:ext cx="0" cy="0"/>
      </dsp:txXfrm>
    </dsp:sp>
    <dsp:sp modelId="{C893C08D-EE9A-41CF-9F64-26C30DEB74DE}">
      <dsp:nvSpPr>
        <dsp:cNvPr id="0" name=""/>
        <dsp:cNvSpPr/>
      </dsp:nvSpPr>
      <dsp:spPr>
        <a:xfrm>
          <a:off x="2284360" y="903894"/>
          <a:ext cx="446640" cy="3100484"/>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2429369" y="2375824"/>
        <a:ext cx="0" cy="0"/>
      </dsp:txXfrm>
    </dsp:sp>
    <dsp:sp modelId="{246EBFC5-D848-4DB0-839E-0D07926C8CB9}">
      <dsp:nvSpPr>
        <dsp:cNvPr id="0" name=""/>
        <dsp:cNvSpPr/>
      </dsp:nvSpPr>
      <dsp:spPr>
        <a:xfrm rot="16200000">
          <a:off x="-2133171" y="3507126"/>
          <a:ext cx="7840560" cy="994503"/>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ysClr val="windowText" lastClr="000000"/>
              </a:solidFill>
              <a:latin typeface="Times New Roman" panose="02020603050405020304" pitchFamily="18" charset="0"/>
              <a:ea typeface="+mn-ea"/>
              <a:cs typeface="Times New Roman" panose="02020603050405020304" pitchFamily="18" charset="0"/>
            </a:rPr>
            <a:t>03 Kultūros, sporto ir bendruomenės gyvenimo aktyvinimo programa  </a:t>
          </a:r>
        </a:p>
      </dsp:txBody>
      <dsp:txXfrm>
        <a:off x="-2133171" y="3507126"/>
        <a:ext cx="7840560" cy="994503"/>
      </dsp:txXfrm>
    </dsp:sp>
    <dsp:sp modelId="{8BF5098D-B482-4016-B384-306371857F95}">
      <dsp:nvSpPr>
        <dsp:cNvPr id="0" name=""/>
        <dsp:cNvSpPr/>
      </dsp:nvSpPr>
      <dsp:spPr>
        <a:xfrm>
          <a:off x="2731001" y="28994"/>
          <a:ext cx="3261971" cy="1749799"/>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03-01-01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savivaldybės komunikacijos, kultūros ir turizmo paslaugų plėtrą</a:t>
          </a:r>
        </a:p>
      </dsp:txBody>
      <dsp:txXfrm>
        <a:off x="2731001" y="28994"/>
        <a:ext cx="3261971" cy="1749799"/>
      </dsp:txXfrm>
    </dsp:sp>
    <dsp:sp modelId="{D12B566F-12AF-4E69-B1A7-1EDA6C10F60E}">
      <dsp:nvSpPr>
        <dsp:cNvPr id="0" name=""/>
        <dsp:cNvSpPr/>
      </dsp:nvSpPr>
      <dsp:spPr>
        <a:xfrm>
          <a:off x="2732567" y="1904996"/>
          <a:ext cx="3261971" cy="1644819"/>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03-01-02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Skatinti kūno kultūros ir sporto plėtrą bei gyventojų fizinį aktyvumą</a:t>
          </a:r>
        </a:p>
      </dsp:txBody>
      <dsp:txXfrm>
        <a:off x="2732567" y="1904996"/>
        <a:ext cx="3261971" cy="1644819"/>
      </dsp:txXfrm>
    </dsp:sp>
    <dsp:sp modelId="{35828BAA-EEAE-46F0-A0AA-428260B20C2E}">
      <dsp:nvSpPr>
        <dsp:cNvPr id="0" name=""/>
        <dsp:cNvSpPr/>
      </dsp:nvSpPr>
      <dsp:spPr>
        <a:xfrm>
          <a:off x="2744506" y="3689881"/>
          <a:ext cx="3261971" cy="2160061"/>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03-01-03 Tęstinės veiklos uždavinys. </a:t>
          </a:r>
        </a:p>
        <a:p>
          <a:pPr marL="0" lvl="0" indent="0" algn="ctr" defTabSz="889000">
            <a:lnSpc>
              <a:spcPct val="90000"/>
            </a:lnSpc>
            <a:spcBef>
              <a:spcPct val="0"/>
            </a:spcBef>
            <a:spcAft>
              <a:spcPts val="0"/>
            </a:spcAft>
            <a:buNone/>
          </a:pP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Remti nevyriausybinių organizacijų veiklą, skatinti gyventojų iniciatyvas ir palaikyti ryšius su užsienio partneriais </a:t>
          </a:r>
        </a:p>
      </dsp:txBody>
      <dsp:txXfrm>
        <a:off x="2744506" y="3689881"/>
        <a:ext cx="3261971" cy="2160061"/>
      </dsp:txXfrm>
    </dsp:sp>
    <dsp:sp modelId="{41F59BF6-AB7F-4002-BB04-44EC4B91A32B}">
      <dsp:nvSpPr>
        <dsp:cNvPr id="0" name=""/>
        <dsp:cNvSpPr/>
      </dsp:nvSpPr>
      <dsp:spPr>
        <a:xfrm>
          <a:off x="2740983" y="5932645"/>
          <a:ext cx="3261971" cy="1612915"/>
        </a:xfrm>
        <a:prstGeom prst="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03-01-04 Pažangos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Vykdyti projektus, didinančius rajono kultūrinį-turistinį patrauklumą ir skatinančius amatų plėtrą</a:t>
          </a:r>
        </a:p>
      </dsp:txBody>
      <dsp:txXfrm>
        <a:off x="2740983" y="5932645"/>
        <a:ext cx="3261971" cy="161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555B-3D58-4500-919D-F9AF67261569}">
      <dsp:nvSpPr>
        <dsp:cNvPr id="0" name=""/>
        <dsp:cNvSpPr/>
      </dsp:nvSpPr>
      <dsp:spPr>
        <a:xfrm>
          <a:off x="1294634" y="3820005"/>
          <a:ext cx="544205" cy="2401272"/>
        </a:xfrm>
        <a:custGeom>
          <a:avLst/>
          <a:gdLst/>
          <a:ahLst/>
          <a:cxnLst/>
          <a:rect l="0" t="0" r="0" b="0"/>
          <a:pathLst>
            <a:path>
              <a:moveTo>
                <a:pt x="0" y="0"/>
              </a:moveTo>
              <a:lnTo>
                <a:pt x="247468" y="0"/>
              </a:lnTo>
              <a:lnTo>
                <a:pt x="247468" y="1682295"/>
              </a:lnTo>
              <a:lnTo>
                <a:pt x="494936" y="168229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505183" y="4959087"/>
        <a:ext cx="0" cy="0"/>
      </dsp:txXfrm>
    </dsp:sp>
    <dsp:sp modelId="{46346B26-ADD6-4240-B0BB-5AB93DE5C182}">
      <dsp:nvSpPr>
        <dsp:cNvPr id="0" name=""/>
        <dsp:cNvSpPr/>
      </dsp:nvSpPr>
      <dsp:spPr>
        <a:xfrm>
          <a:off x="1294634" y="3820005"/>
          <a:ext cx="442791" cy="649858"/>
        </a:xfrm>
        <a:custGeom>
          <a:avLst/>
          <a:gdLst/>
          <a:ahLst/>
          <a:cxnLst/>
          <a:rect l="0" t="0" r="0" b="0"/>
          <a:pathLst>
            <a:path>
              <a:moveTo>
                <a:pt x="0" y="0"/>
              </a:moveTo>
              <a:lnTo>
                <a:pt x="247468" y="0"/>
              </a:lnTo>
              <a:lnTo>
                <a:pt x="247468" y="723785"/>
              </a:lnTo>
              <a:lnTo>
                <a:pt x="494936" y="72378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496370" y="4125275"/>
        <a:ext cx="0" cy="0"/>
      </dsp:txXfrm>
    </dsp:sp>
    <dsp:sp modelId="{6D8A300A-DA4E-49F8-A3A3-47A5D592BA7D}">
      <dsp:nvSpPr>
        <dsp:cNvPr id="0" name=""/>
        <dsp:cNvSpPr/>
      </dsp:nvSpPr>
      <dsp:spPr>
        <a:xfrm>
          <a:off x="1294634" y="2842531"/>
          <a:ext cx="479050" cy="977473"/>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506945" y="3304054"/>
        <a:ext cx="0" cy="0"/>
      </dsp:txXfrm>
    </dsp:sp>
    <dsp:sp modelId="{C893C08D-EE9A-41CF-9F64-26C30DEB74DE}">
      <dsp:nvSpPr>
        <dsp:cNvPr id="0" name=""/>
        <dsp:cNvSpPr/>
      </dsp:nvSpPr>
      <dsp:spPr>
        <a:xfrm>
          <a:off x="1294634" y="982342"/>
          <a:ext cx="479050" cy="2837662"/>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462214" y="2329228"/>
        <a:ext cx="0" cy="0"/>
      </dsp:txXfrm>
    </dsp:sp>
    <dsp:sp modelId="{246EBFC5-D848-4DB0-839E-0D07926C8CB9}">
      <dsp:nvSpPr>
        <dsp:cNvPr id="0" name=""/>
        <dsp:cNvSpPr/>
      </dsp:nvSpPr>
      <dsp:spPr>
        <a:xfrm rot="16200000">
          <a:off x="-2274315" y="3250173"/>
          <a:ext cx="5998234" cy="1139664"/>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ysClr val="windowText" lastClr="000000"/>
              </a:solidFill>
              <a:latin typeface="Times New Roman" panose="02020603050405020304" pitchFamily="18" charset="0"/>
              <a:ea typeface="+mn-ea"/>
              <a:cs typeface="Times New Roman" panose="02020603050405020304" pitchFamily="18" charset="0"/>
            </a:rPr>
            <a:t>04  Socialinės paramos ir sveikatos apsaugos paslaugų kokybės gerinimo programa</a:t>
          </a:r>
        </a:p>
      </dsp:txBody>
      <dsp:txXfrm>
        <a:off x="-2274315" y="3250173"/>
        <a:ext cx="5998234" cy="1139664"/>
      </dsp:txXfrm>
    </dsp:sp>
    <dsp:sp modelId="{8BF5098D-B482-4016-B384-306371857F95}">
      <dsp:nvSpPr>
        <dsp:cNvPr id="0" name=""/>
        <dsp:cNvSpPr/>
      </dsp:nvSpPr>
      <dsp:spPr>
        <a:xfrm>
          <a:off x="1773685" y="971"/>
          <a:ext cx="3738099" cy="1962741"/>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04-01-01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Lietuvos Respublikos įstatymais, Vyriausybės nutarimais ir kitais teisės aktais numatytų socialinių išmokų ir kompensacijų mokėjimą</a:t>
          </a:r>
        </a:p>
      </dsp:txBody>
      <dsp:txXfrm>
        <a:off x="1773685" y="971"/>
        <a:ext cx="3738099" cy="1962741"/>
      </dsp:txXfrm>
    </dsp:sp>
    <dsp:sp modelId="{D12B566F-12AF-4E69-B1A7-1EDA6C10F60E}">
      <dsp:nvSpPr>
        <dsp:cNvPr id="0" name=""/>
        <dsp:cNvSpPr/>
      </dsp:nvSpPr>
      <dsp:spPr>
        <a:xfrm>
          <a:off x="1773685" y="2115266"/>
          <a:ext cx="3738099" cy="1454531"/>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04-01-02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Pagerinti socialinių paslaugų kokybę ir prieinamumą, padidinti jų įvairovę, užtikrinti prevencinių priemonių taikymą</a:t>
          </a:r>
        </a:p>
      </dsp:txBody>
      <dsp:txXfrm>
        <a:off x="1773685" y="2115266"/>
        <a:ext cx="3738099" cy="1454531"/>
      </dsp:txXfrm>
    </dsp:sp>
    <dsp:sp modelId="{D5810A6C-42EE-469D-9E1D-1605E11184CD}">
      <dsp:nvSpPr>
        <dsp:cNvPr id="0" name=""/>
        <dsp:cNvSpPr/>
      </dsp:nvSpPr>
      <dsp:spPr>
        <a:xfrm>
          <a:off x="1737425" y="3735823"/>
          <a:ext cx="3738099" cy="1468081"/>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04-01-03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Plėtoti poreikius atitinkančias, visiems prieinamas asmens ir visuomenės sveikatos paslaugas</a:t>
          </a:r>
          <a:endParaRPr lang="lt-LT" sz="20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737425" y="3735823"/>
        <a:ext cx="3738099" cy="1468081"/>
      </dsp:txXfrm>
    </dsp:sp>
    <dsp:sp modelId="{4C5A85B4-0217-4D1E-A0D1-B13DD5F7E852}">
      <dsp:nvSpPr>
        <dsp:cNvPr id="0" name=""/>
        <dsp:cNvSpPr/>
      </dsp:nvSpPr>
      <dsp:spPr>
        <a:xfrm>
          <a:off x="1838840" y="5325518"/>
          <a:ext cx="3738099" cy="1791518"/>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04-01-04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Plėtoti ir gerinti sveikatos ir socialinių paslaugų infrastruktūrą, medicininę įrangą, užtikrinti teikiamų paslaugų plėtrą</a:t>
          </a:r>
          <a:endParaRPr lang="lt-LT" sz="20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838840" y="5325518"/>
        <a:ext cx="3738099" cy="179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6297B-AE8B-4D1C-802C-9444FCA58ACA}">
      <dsp:nvSpPr>
        <dsp:cNvPr id="0" name=""/>
        <dsp:cNvSpPr/>
      </dsp:nvSpPr>
      <dsp:spPr>
        <a:xfrm>
          <a:off x="1005208" y="3967646"/>
          <a:ext cx="650632" cy="2600174"/>
        </a:xfrm>
        <a:custGeom>
          <a:avLst/>
          <a:gdLst/>
          <a:ahLst/>
          <a:cxnLst/>
          <a:rect l="0" t="0" r="0" b="0"/>
          <a:pathLst>
            <a:path>
              <a:moveTo>
                <a:pt x="0" y="0"/>
              </a:moveTo>
              <a:lnTo>
                <a:pt x="190762" y="0"/>
              </a:lnTo>
              <a:lnTo>
                <a:pt x="190762" y="1455834"/>
              </a:lnTo>
              <a:lnTo>
                <a:pt x="381525" y="145583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263516" y="5200725"/>
        <a:ext cx="0" cy="0"/>
      </dsp:txXfrm>
    </dsp:sp>
    <dsp:sp modelId="{55EBB038-CD94-47D3-BFB4-E8709B6942C4}">
      <dsp:nvSpPr>
        <dsp:cNvPr id="0" name=""/>
        <dsp:cNvSpPr/>
      </dsp:nvSpPr>
      <dsp:spPr>
        <a:xfrm>
          <a:off x="1005208" y="3967646"/>
          <a:ext cx="650632" cy="1019019"/>
        </a:xfrm>
        <a:custGeom>
          <a:avLst/>
          <a:gdLst/>
          <a:ahLst/>
          <a:cxnLst/>
          <a:rect l="0" t="0" r="0" b="0"/>
          <a:pathLst>
            <a:path>
              <a:moveTo>
                <a:pt x="0" y="0"/>
              </a:moveTo>
              <a:lnTo>
                <a:pt x="190762" y="0"/>
              </a:lnTo>
              <a:lnTo>
                <a:pt x="190762" y="707695"/>
              </a:lnTo>
              <a:lnTo>
                <a:pt x="381525" y="70769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300299" y="4446931"/>
        <a:ext cx="0" cy="0"/>
      </dsp:txXfrm>
    </dsp:sp>
    <dsp:sp modelId="{2A33656E-E8FD-41AF-8127-05F24D2DFE79}">
      <dsp:nvSpPr>
        <dsp:cNvPr id="0" name=""/>
        <dsp:cNvSpPr/>
      </dsp:nvSpPr>
      <dsp:spPr>
        <a:xfrm>
          <a:off x="1005208" y="3690223"/>
          <a:ext cx="715076" cy="277422"/>
        </a:xfrm>
        <a:custGeom>
          <a:avLst/>
          <a:gdLst/>
          <a:ahLst/>
          <a:cxnLst/>
          <a:rect l="0" t="0" r="0" b="0"/>
          <a:pathLst>
            <a:path>
              <a:moveTo>
                <a:pt x="0" y="86164"/>
              </a:moveTo>
              <a:lnTo>
                <a:pt x="190762" y="86164"/>
              </a:lnTo>
              <a:lnTo>
                <a:pt x="190762" y="45720"/>
              </a:lnTo>
              <a:lnTo>
                <a:pt x="381525" y="4572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343572" y="3809760"/>
        <a:ext cx="0" cy="0"/>
      </dsp:txXfrm>
    </dsp:sp>
    <dsp:sp modelId="{B401A7F1-2399-4C4A-ADC4-43DC00C92FC8}">
      <dsp:nvSpPr>
        <dsp:cNvPr id="0" name=""/>
        <dsp:cNvSpPr/>
      </dsp:nvSpPr>
      <dsp:spPr>
        <a:xfrm>
          <a:off x="1005208" y="2283166"/>
          <a:ext cx="685300" cy="1684480"/>
        </a:xfrm>
        <a:custGeom>
          <a:avLst/>
          <a:gdLst/>
          <a:ahLst/>
          <a:cxnLst/>
          <a:rect l="0" t="0" r="0" b="0"/>
          <a:pathLst>
            <a:path>
              <a:moveTo>
                <a:pt x="0" y="722031"/>
              </a:moveTo>
              <a:lnTo>
                <a:pt x="190762" y="722031"/>
              </a:lnTo>
              <a:lnTo>
                <a:pt x="190762" y="0"/>
              </a:lnTo>
              <a:lnTo>
                <a:pt x="381525"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302395" y="3079942"/>
        <a:ext cx="0" cy="0"/>
      </dsp:txXfrm>
    </dsp:sp>
    <dsp:sp modelId="{C893C08D-EE9A-41CF-9F64-26C30DEB74DE}">
      <dsp:nvSpPr>
        <dsp:cNvPr id="0" name=""/>
        <dsp:cNvSpPr/>
      </dsp:nvSpPr>
      <dsp:spPr>
        <a:xfrm>
          <a:off x="1005208" y="787721"/>
          <a:ext cx="694547" cy="3179925"/>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271110" y="2296311"/>
        <a:ext cx="0" cy="0"/>
      </dsp:txXfrm>
    </dsp:sp>
    <dsp:sp modelId="{246EBFC5-D848-4DB0-839E-0D07926C8CB9}">
      <dsp:nvSpPr>
        <dsp:cNvPr id="0" name=""/>
        <dsp:cNvSpPr/>
      </dsp:nvSpPr>
      <dsp:spPr>
        <a:xfrm rot="16200000">
          <a:off x="-2691079" y="3488406"/>
          <a:ext cx="6434095" cy="958480"/>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ysClr val="windowText" lastClr="000000"/>
              </a:solidFill>
              <a:latin typeface="Times New Roman" panose="02020603050405020304" pitchFamily="18" charset="0"/>
              <a:ea typeface="+mn-ea"/>
              <a:cs typeface="Times New Roman" panose="02020603050405020304" pitchFamily="18" charset="0"/>
            </a:rPr>
            <a:t>  05 Rajono infrastruktūros objektų priežiūros, plėtros ir modernizavimo  programa</a:t>
          </a:r>
        </a:p>
      </dsp:txBody>
      <dsp:txXfrm>
        <a:off x="-2691079" y="3488406"/>
        <a:ext cx="6434095" cy="958480"/>
      </dsp:txXfrm>
    </dsp:sp>
    <dsp:sp modelId="{8BF5098D-B482-4016-B384-306371857F95}">
      <dsp:nvSpPr>
        <dsp:cNvPr id="0" name=""/>
        <dsp:cNvSpPr/>
      </dsp:nvSpPr>
      <dsp:spPr>
        <a:xfrm>
          <a:off x="1699756" y="82521"/>
          <a:ext cx="3570327" cy="1410399"/>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05-01-01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Modernizuoti ir statyti naujus viešojo naudojimo pastatus bei statinius </a:t>
          </a:r>
        </a:p>
      </dsp:txBody>
      <dsp:txXfrm>
        <a:off x="1699756" y="82521"/>
        <a:ext cx="3570327" cy="1410399"/>
      </dsp:txXfrm>
    </dsp:sp>
    <dsp:sp modelId="{A30A876F-34E5-44CB-9485-AFD7AD829416}">
      <dsp:nvSpPr>
        <dsp:cNvPr id="0" name=""/>
        <dsp:cNvSpPr/>
      </dsp:nvSpPr>
      <dsp:spPr>
        <a:xfrm>
          <a:off x="1690509" y="1647043"/>
          <a:ext cx="3570327" cy="1272245"/>
        </a:xfrm>
        <a:prstGeom prst="rect">
          <a:avLst/>
        </a:prstGeom>
        <a:solidFill>
          <a:srgbClr val="70AD47">
            <a:lumMod val="20000"/>
            <a:lumOff val="80000"/>
          </a:srgbClr>
        </a:solidFill>
        <a:ln w="12700" cap="flat" cmpd="sng" algn="ctr">
          <a:solidFill>
            <a:srgbClr val="70AD47">
              <a:lumMod val="20000"/>
              <a:lumOff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05-01-02 Tęstinės veiklos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savivaldybės infrastruktūros priežiūrą</a:t>
          </a:r>
          <a:endParaRPr lang="lt-LT" sz="20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690509" y="1647043"/>
        <a:ext cx="3570327" cy="1272245"/>
      </dsp:txXfrm>
    </dsp:sp>
    <dsp:sp modelId="{7EEC77CE-90D3-45B8-B55E-FC6F01B47499}">
      <dsp:nvSpPr>
        <dsp:cNvPr id="0" name=""/>
        <dsp:cNvSpPr/>
      </dsp:nvSpPr>
      <dsp:spPr>
        <a:xfrm>
          <a:off x="1720285" y="3065661"/>
          <a:ext cx="3570327" cy="1249124"/>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05-01-03 Tęstinės veiklos uždavinys</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 Prižiūrėti ir modernizuoti viešąją susisiekimo infrastruktūrą</a:t>
          </a:r>
          <a:endParaRPr lang="lt-LT" sz="20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720285" y="3065661"/>
        <a:ext cx="3570327" cy="1249124"/>
      </dsp:txXfrm>
    </dsp:sp>
    <dsp:sp modelId="{90241441-D696-412F-BDD7-FDAF2B8CA004}">
      <dsp:nvSpPr>
        <dsp:cNvPr id="0" name=""/>
        <dsp:cNvSpPr/>
      </dsp:nvSpPr>
      <dsp:spPr>
        <a:xfrm>
          <a:off x="1655841" y="4386323"/>
          <a:ext cx="3570327" cy="1200686"/>
        </a:xfrm>
        <a:prstGeom prst="rect">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05-01-04 Tęstinės veiklos uždavinys</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 Skatinti bendruomeniškumą Rokiškio rajone</a:t>
          </a:r>
        </a:p>
      </dsp:txBody>
      <dsp:txXfrm>
        <a:off x="1655841" y="4386323"/>
        <a:ext cx="3570327" cy="1200686"/>
      </dsp:txXfrm>
    </dsp:sp>
    <dsp:sp modelId="{ED1A13AA-C5BF-4E88-8DCD-6D5F2D1997A0}">
      <dsp:nvSpPr>
        <dsp:cNvPr id="0" name=""/>
        <dsp:cNvSpPr/>
      </dsp:nvSpPr>
      <dsp:spPr>
        <a:xfrm>
          <a:off x="1655841" y="5716716"/>
          <a:ext cx="3570327" cy="1702208"/>
        </a:xfrm>
        <a:prstGeom prst="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05-01-05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kompleksišką savivaldybės teritorinį planavimą</a:t>
          </a:r>
        </a:p>
      </dsp:txBody>
      <dsp:txXfrm>
        <a:off x="1655841" y="5716716"/>
        <a:ext cx="3570327" cy="1702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D3F14-42D3-4524-8A90-4B2F609C2289}">
      <dsp:nvSpPr>
        <dsp:cNvPr id="0" name=""/>
        <dsp:cNvSpPr/>
      </dsp:nvSpPr>
      <dsp:spPr>
        <a:xfrm>
          <a:off x="964751" y="3888265"/>
          <a:ext cx="486743" cy="1423736"/>
        </a:xfrm>
        <a:custGeom>
          <a:avLst/>
          <a:gdLst/>
          <a:ahLst/>
          <a:cxnLst/>
          <a:rect l="0" t="0" r="0" b="0"/>
          <a:pathLst>
            <a:path>
              <a:moveTo>
                <a:pt x="0" y="0"/>
              </a:moveTo>
              <a:lnTo>
                <a:pt x="179342" y="0"/>
              </a:lnTo>
              <a:lnTo>
                <a:pt x="179342" y="691780"/>
              </a:lnTo>
              <a:lnTo>
                <a:pt x="358684" y="69178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170507" y="4562517"/>
        <a:ext cx="0" cy="0"/>
      </dsp:txXfrm>
    </dsp:sp>
    <dsp:sp modelId="{6D8A300A-DA4E-49F8-A3A3-47A5D592BA7D}">
      <dsp:nvSpPr>
        <dsp:cNvPr id="0" name=""/>
        <dsp:cNvSpPr/>
      </dsp:nvSpPr>
      <dsp:spPr>
        <a:xfrm>
          <a:off x="964751" y="3577012"/>
          <a:ext cx="486743" cy="311252"/>
        </a:xfrm>
        <a:custGeom>
          <a:avLst/>
          <a:gdLst/>
          <a:ahLst/>
          <a:cxnLst/>
          <a:rect l="0" t="0" r="0" b="0"/>
          <a:pathLst>
            <a:path>
              <a:moveTo>
                <a:pt x="0" y="191066"/>
              </a:moveTo>
              <a:lnTo>
                <a:pt x="188137" y="191066"/>
              </a:lnTo>
              <a:lnTo>
                <a:pt x="188137" y="0"/>
              </a:lnTo>
              <a:lnTo>
                <a:pt x="37627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193679" y="3718195"/>
        <a:ext cx="0" cy="0"/>
      </dsp:txXfrm>
    </dsp:sp>
    <dsp:sp modelId="{C893C08D-EE9A-41CF-9F64-26C30DEB74DE}">
      <dsp:nvSpPr>
        <dsp:cNvPr id="0" name=""/>
        <dsp:cNvSpPr/>
      </dsp:nvSpPr>
      <dsp:spPr>
        <a:xfrm>
          <a:off x="964751" y="1909146"/>
          <a:ext cx="458342" cy="1979119"/>
        </a:xfrm>
        <a:custGeom>
          <a:avLst/>
          <a:gdLst/>
          <a:ahLst/>
          <a:cxnLst/>
          <a:rect l="0" t="0" r="0" b="0"/>
          <a:pathLst>
            <a:path>
              <a:moveTo>
                <a:pt x="0" y="873987"/>
              </a:moveTo>
              <a:lnTo>
                <a:pt x="179342" y="873987"/>
              </a:lnTo>
              <a:lnTo>
                <a:pt x="179342" y="0"/>
              </a:lnTo>
              <a:lnTo>
                <a:pt x="358684" y="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solidFill>
              <a:sysClr val="windowText" lastClr="000000">
                <a:hueOff val="0"/>
                <a:satOff val="0"/>
                <a:lumOff val="0"/>
                <a:alphaOff val="0"/>
              </a:sysClr>
            </a:solidFill>
            <a:latin typeface="Calibri" panose="020F0502020204030204"/>
            <a:ea typeface="+mn-ea"/>
            <a:cs typeface="+mn-cs"/>
          </a:endParaRPr>
        </a:p>
      </dsp:txBody>
      <dsp:txXfrm>
        <a:off x="1143135" y="2847918"/>
        <a:ext cx="0" cy="0"/>
      </dsp:txXfrm>
    </dsp:sp>
    <dsp:sp modelId="{246EBFC5-D848-4DB0-839E-0D07926C8CB9}">
      <dsp:nvSpPr>
        <dsp:cNvPr id="0" name=""/>
        <dsp:cNvSpPr/>
      </dsp:nvSpPr>
      <dsp:spPr>
        <a:xfrm rot="16200000">
          <a:off x="-2015101" y="3412490"/>
          <a:ext cx="5008156" cy="951549"/>
        </a:xfrm>
        <a:prstGeom prst="rect">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06 Kaimo plėtros, aplinkos apsaugos ir verslo skatinimo programa</a:t>
          </a:r>
        </a:p>
      </dsp:txBody>
      <dsp:txXfrm>
        <a:off x="-2015101" y="3412490"/>
        <a:ext cx="5008156" cy="951549"/>
      </dsp:txXfrm>
    </dsp:sp>
    <dsp:sp modelId="{8BF5098D-B482-4016-B384-306371857F95}">
      <dsp:nvSpPr>
        <dsp:cNvPr id="0" name=""/>
        <dsp:cNvSpPr/>
      </dsp:nvSpPr>
      <dsp:spPr>
        <a:xfrm>
          <a:off x="1423093" y="1156636"/>
          <a:ext cx="3121083" cy="1505018"/>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06-01-01 Tęstinės veiklos/pažangos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Užtikrinti tinkamą melioracijos statinių techninę būklę</a:t>
          </a:r>
        </a:p>
      </dsp:txBody>
      <dsp:txXfrm>
        <a:off x="1423093" y="1156636"/>
        <a:ext cx="3121083" cy="1505018"/>
      </dsp:txXfrm>
    </dsp:sp>
    <dsp:sp modelId="{D12B566F-12AF-4E69-B1A7-1EDA6C10F60E}">
      <dsp:nvSpPr>
        <dsp:cNvPr id="0" name=""/>
        <dsp:cNvSpPr/>
      </dsp:nvSpPr>
      <dsp:spPr>
        <a:xfrm>
          <a:off x="1451495" y="2722678"/>
          <a:ext cx="3121083" cy="1708669"/>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06-01-02 Tęstinės veiklos /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Vystyti žemės ūkį bei didinti gyventojų verslumą</a:t>
          </a:r>
        </a:p>
      </dsp:txBody>
      <dsp:txXfrm>
        <a:off x="1451495" y="2722678"/>
        <a:ext cx="3121083" cy="1708669"/>
      </dsp:txXfrm>
    </dsp:sp>
    <dsp:sp modelId="{C348DB71-C2F7-4B29-B593-9764C1495DC1}">
      <dsp:nvSpPr>
        <dsp:cNvPr id="0" name=""/>
        <dsp:cNvSpPr/>
      </dsp:nvSpPr>
      <dsp:spPr>
        <a:xfrm>
          <a:off x="1451495" y="4465270"/>
          <a:ext cx="3142306" cy="1693463"/>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ysClr val="windowText" lastClr="000000"/>
              </a:solidFill>
              <a:latin typeface="Times New Roman" panose="02020603050405020304" pitchFamily="18" charset="0"/>
              <a:ea typeface="+mn-ea"/>
              <a:cs typeface="Times New Roman" panose="02020603050405020304" pitchFamily="18" charset="0"/>
            </a:rPr>
            <a:t>06-01-03 Tęstinės veiklos / pažangos uždavinys. </a:t>
          </a:r>
          <a:r>
            <a:rPr lang="lt-LT" sz="2000" b="1" kern="1200" dirty="0">
              <a:solidFill>
                <a:sysClr val="windowText" lastClr="000000"/>
              </a:solidFill>
              <a:latin typeface="Times New Roman" panose="02020603050405020304" pitchFamily="18" charset="0"/>
              <a:ea typeface="+mn-ea"/>
              <a:cs typeface="Times New Roman" panose="02020603050405020304" pitchFamily="18" charset="0"/>
            </a:rPr>
            <a:t>Kurti saugią ir ekologiškai švarią gyvenamąją aplinką</a:t>
          </a:r>
        </a:p>
      </dsp:txBody>
      <dsp:txXfrm>
        <a:off x="1451495" y="4465270"/>
        <a:ext cx="3142306" cy="1693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4FF88-52E4-4E3D-8A75-A2530A32221F}">
      <dsp:nvSpPr>
        <dsp:cNvPr id="0" name=""/>
        <dsp:cNvSpPr/>
      </dsp:nvSpPr>
      <dsp:spPr>
        <a:xfrm>
          <a:off x="0" y="0"/>
          <a:ext cx="1249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8A021-3586-4019-807A-898AA04FF839}">
      <dsp:nvSpPr>
        <dsp:cNvPr id="0" name=""/>
        <dsp:cNvSpPr/>
      </dsp:nvSpPr>
      <dsp:spPr>
        <a:xfrm>
          <a:off x="0" y="0"/>
          <a:ext cx="2499360" cy="464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endParaRPr lang="lt-LT" sz="2200" kern="1200" dirty="0"/>
        </a:p>
      </dsp:txBody>
      <dsp:txXfrm>
        <a:off x="0" y="0"/>
        <a:ext cx="2499360" cy="4648200"/>
      </dsp:txXfrm>
    </dsp:sp>
    <dsp:sp modelId="{5E1D0240-EAD5-4691-A3B3-E6433765A5D9}">
      <dsp:nvSpPr>
        <dsp:cNvPr id="0" name=""/>
        <dsp:cNvSpPr/>
      </dsp:nvSpPr>
      <dsp:spPr>
        <a:xfrm>
          <a:off x="2686811" y="30213"/>
          <a:ext cx="9809988" cy="1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lt-LT" sz="3000" kern="1200" dirty="0"/>
        </a:p>
        <a:p>
          <a:pPr marL="0" lvl="0" indent="0" algn="l" defTabSz="1333500">
            <a:lnSpc>
              <a:spcPct val="90000"/>
            </a:lnSpc>
            <a:spcBef>
              <a:spcPct val="0"/>
            </a:spcBef>
            <a:spcAft>
              <a:spcPct val="35000"/>
            </a:spcAft>
            <a:buNone/>
          </a:pPr>
          <a:r>
            <a:rPr lang="lt-LT" sz="3000" kern="1200" dirty="0">
              <a:latin typeface="Times New Roman" panose="02020603050405020304" pitchFamily="18" charset="0"/>
              <a:cs typeface="Times New Roman" panose="02020603050405020304" pitchFamily="18" charset="0"/>
            </a:rPr>
            <a:t>- VšĮ Rokiškio pirminės asmens sveikatos priežiūros centras*</a:t>
          </a:r>
        </a:p>
      </dsp:txBody>
      <dsp:txXfrm>
        <a:off x="2686811" y="30213"/>
        <a:ext cx="9809988" cy="1452562"/>
      </dsp:txXfrm>
    </dsp:sp>
    <dsp:sp modelId="{4C96B80D-8EC2-4860-92BA-305EA17CD1D8}">
      <dsp:nvSpPr>
        <dsp:cNvPr id="0" name=""/>
        <dsp:cNvSpPr/>
      </dsp:nvSpPr>
      <dsp:spPr>
        <a:xfrm>
          <a:off x="2499359" y="1525190"/>
          <a:ext cx="9997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A4BCD6-E5E4-4CCB-B9A5-325B6B67DBAF}">
      <dsp:nvSpPr>
        <dsp:cNvPr id="0" name=""/>
        <dsp:cNvSpPr/>
      </dsp:nvSpPr>
      <dsp:spPr>
        <a:xfrm>
          <a:off x="2686811" y="1597818"/>
          <a:ext cx="9809988" cy="1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lt-LT" sz="3000" kern="1200" dirty="0"/>
        </a:p>
        <a:p>
          <a:pPr marL="0" lvl="0" indent="0" algn="l" defTabSz="1333500">
            <a:lnSpc>
              <a:spcPct val="90000"/>
            </a:lnSpc>
            <a:spcBef>
              <a:spcPct val="0"/>
            </a:spcBef>
            <a:spcAft>
              <a:spcPct val="35000"/>
            </a:spcAft>
            <a:buNone/>
          </a:pPr>
          <a:r>
            <a:rPr lang="lt-LT" sz="3000" kern="1200" dirty="0">
              <a:latin typeface="Times New Roman" panose="02020603050405020304" pitchFamily="18" charset="0"/>
              <a:cs typeface="Times New Roman" panose="02020603050405020304" pitchFamily="18" charset="0"/>
            </a:rPr>
            <a:t>- VšĮ Rokiškio psichikos sveikatos centras*</a:t>
          </a:r>
        </a:p>
      </dsp:txBody>
      <dsp:txXfrm>
        <a:off x="2686811" y="1597818"/>
        <a:ext cx="9809988" cy="1452562"/>
      </dsp:txXfrm>
    </dsp:sp>
    <dsp:sp modelId="{01242638-A1EF-45F3-BE7A-9BD62790648C}">
      <dsp:nvSpPr>
        <dsp:cNvPr id="0" name=""/>
        <dsp:cNvSpPr/>
      </dsp:nvSpPr>
      <dsp:spPr>
        <a:xfrm>
          <a:off x="2499359" y="3050381"/>
          <a:ext cx="9997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6B7EA-A26E-4EE4-8875-064B234049C4}">
      <dsp:nvSpPr>
        <dsp:cNvPr id="0" name=""/>
        <dsp:cNvSpPr/>
      </dsp:nvSpPr>
      <dsp:spPr>
        <a:xfrm>
          <a:off x="2686811" y="3123009"/>
          <a:ext cx="9809988" cy="1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lt-LT" sz="3000" kern="1200" dirty="0"/>
        </a:p>
        <a:p>
          <a:pPr marL="0" lvl="0" indent="0" algn="l" defTabSz="1333500">
            <a:lnSpc>
              <a:spcPct val="90000"/>
            </a:lnSpc>
            <a:spcBef>
              <a:spcPct val="0"/>
            </a:spcBef>
            <a:spcAft>
              <a:spcPct val="35000"/>
            </a:spcAft>
            <a:buNone/>
          </a:pPr>
          <a:r>
            <a:rPr lang="lt-LT" sz="3000" kern="1200" dirty="0">
              <a:latin typeface="Times New Roman" panose="02020603050405020304" pitchFamily="18" charset="0"/>
              <a:cs typeface="Times New Roman" panose="02020603050405020304" pitchFamily="18" charset="0"/>
            </a:rPr>
            <a:t>- VšĮ Rokiškio rajono ligoninė*</a:t>
          </a:r>
        </a:p>
      </dsp:txBody>
      <dsp:txXfrm>
        <a:off x="2686811" y="3123009"/>
        <a:ext cx="9809988" cy="1452562"/>
      </dsp:txXfrm>
    </dsp:sp>
    <dsp:sp modelId="{1949B6B7-D0C1-477E-96D2-E7D94138A97F}">
      <dsp:nvSpPr>
        <dsp:cNvPr id="0" name=""/>
        <dsp:cNvSpPr/>
      </dsp:nvSpPr>
      <dsp:spPr>
        <a:xfrm>
          <a:off x="2499359" y="4575571"/>
          <a:ext cx="9997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E55B3-4E6C-4ED4-A70C-A49B8FDD5E2A}" type="datetimeFigureOut">
              <a:rPr lang="lt-LT" smtClean="0"/>
              <a:t>2024-02-27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B482-2689-4F70-AB7A-8AB8C6354687}" type="slidenum">
              <a:rPr lang="lt-LT" smtClean="0"/>
              <a:t>‹#›</a:t>
            </a:fld>
            <a:endParaRPr lang="lt-LT"/>
          </a:p>
        </p:txBody>
      </p:sp>
    </p:spTree>
    <p:extLst>
      <p:ext uri="{BB962C8B-B14F-4D97-AF65-F5344CB8AC3E}">
        <p14:creationId xmlns:p14="http://schemas.microsoft.com/office/powerpoint/2010/main" val="216866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1B9B482-2689-4F70-AB7A-8AB8C6354687}" type="slidenum">
              <a:rPr lang="lt-LT" smtClean="0"/>
              <a:t>1</a:t>
            </a:fld>
            <a:endParaRPr lang="lt-LT" dirty="0"/>
          </a:p>
        </p:txBody>
      </p:sp>
    </p:spTree>
    <p:extLst>
      <p:ext uri="{BB962C8B-B14F-4D97-AF65-F5344CB8AC3E}">
        <p14:creationId xmlns:p14="http://schemas.microsoft.com/office/powerpoint/2010/main" val="213795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9B482-2689-4F70-AB7A-8AB8C6354687}"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4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9B482-2689-4F70-AB7A-8AB8C6354687}"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00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37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70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62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22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747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02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811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35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4400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31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32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8107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openxmlformats.org/officeDocument/2006/relationships/image" Target="../media/image40.png"/><Relationship Id="rId5" Type="http://schemas.openxmlformats.org/officeDocument/2006/relationships/diagramColors" Target="../diagrams/colors1.xml"/><Relationship Id="rId15" Type="http://schemas.openxmlformats.org/officeDocument/2006/relationships/hyperlink" Target="mailto:finansai@rokiskis.lt" TargetMode="External"/><Relationship Id="rId10" Type="http://schemas.openxmlformats.org/officeDocument/2006/relationships/image" Target="../media/image39.svg"/><Relationship Id="rId4" Type="http://schemas.openxmlformats.org/officeDocument/2006/relationships/diagramQuickStyle" Target="../diagrams/quickStyle1.xml"/><Relationship Id="rId9" Type="http://schemas.openxmlformats.org/officeDocument/2006/relationships/image" Target="../media/image38.png"/><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image" Target="../media/image37.svg"/><Relationship Id="rId5" Type="http://schemas.openxmlformats.org/officeDocument/2006/relationships/diagramQuickStyle" Target="../diagrams/quickStyle2.xml"/><Relationship Id="rId10" Type="http://schemas.openxmlformats.org/officeDocument/2006/relationships/image" Target="../media/image36.png"/><Relationship Id="rId4" Type="http://schemas.openxmlformats.org/officeDocument/2006/relationships/diagramLayout" Target="../diagrams/layout2.xml"/><Relationship Id="rId9" Type="http://schemas.openxmlformats.org/officeDocument/2006/relationships/image" Target="../media/image39.svg"/><Relationship Id="rId14" Type="http://schemas.openxmlformats.org/officeDocument/2006/relationships/hyperlink" Target="mailto:svietv@rokiskis.l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3.svg"/><Relationship Id="rId3" Type="http://schemas.openxmlformats.org/officeDocument/2006/relationships/diagramLayout" Target="../diagrams/layout3.xml"/><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openxmlformats.org/officeDocument/2006/relationships/hyperlink" Target="mailto:i.mateliene@rokiskis.lt" TargetMode="External"/><Relationship Id="rId5" Type="http://schemas.openxmlformats.org/officeDocument/2006/relationships/diagramColors" Target="../diagrams/colors3.xml"/><Relationship Id="rId10" Type="http://schemas.openxmlformats.org/officeDocument/2006/relationships/image" Target="../media/image37.svg"/><Relationship Id="rId4" Type="http://schemas.openxmlformats.org/officeDocument/2006/relationships/diagramQuickStyle" Target="../diagrams/quickStyle3.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hyperlink" Target="mailto:r.baranovskiene@rokiskis.lt" TargetMode="External"/><Relationship Id="rId3" Type="http://schemas.openxmlformats.org/officeDocument/2006/relationships/diagramLayout" Target="../diagrams/layout4.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openxmlformats.org/officeDocument/2006/relationships/image" Target="../media/image42.png"/><Relationship Id="rId5" Type="http://schemas.openxmlformats.org/officeDocument/2006/relationships/diagramColors" Target="../diagrams/colors4.xml"/><Relationship Id="rId10" Type="http://schemas.openxmlformats.org/officeDocument/2006/relationships/image" Target="../media/image37.svg"/><Relationship Id="rId4" Type="http://schemas.openxmlformats.org/officeDocument/2006/relationships/diagramQuickStyle" Target="../diagrams/quickStyle4.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3.svg"/><Relationship Id="rId3" Type="http://schemas.openxmlformats.org/officeDocument/2006/relationships/diagramLayout" Target="../diagrams/layout5.xml"/><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openxmlformats.org/officeDocument/2006/relationships/hyperlink" Target="mailto:s.zaliene@rokiskis.lt" TargetMode="External"/><Relationship Id="rId5" Type="http://schemas.openxmlformats.org/officeDocument/2006/relationships/diagramColors" Target="../diagrams/colors5.xml"/><Relationship Id="rId10" Type="http://schemas.openxmlformats.org/officeDocument/2006/relationships/image" Target="../media/image37.svg"/><Relationship Id="rId4" Type="http://schemas.openxmlformats.org/officeDocument/2006/relationships/diagramQuickStyle" Target="../diagrams/quickStyle5.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hyperlink" Target="mailto:rg.vinciuniene@rokiskis.lt" TargetMode="External"/><Relationship Id="rId3" Type="http://schemas.openxmlformats.org/officeDocument/2006/relationships/diagramLayout" Target="../diagrams/layout6.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openxmlformats.org/officeDocument/2006/relationships/image" Target="../media/image42.png"/><Relationship Id="rId5" Type="http://schemas.openxmlformats.org/officeDocument/2006/relationships/diagramColors" Target="../diagrams/colors6.xml"/><Relationship Id="rId10" Type="http://schemas.openxmlformats.org/officeDocument/2006/relationships/image" Target="../media/image37.svg"/><Relationship Id="rId4" Type="http://schemas.openxmlformats.org/officeDocument/2006/relationships/diagramQuickStyle" Target="../diagrams/quickStyle6.xm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rokiskiorajonosavivaldybe/" TargetMode="External"/><Relationship Id="rId2" Type="http://schemas.openxmlformats.org/officeDocument/2006/relationships/hyperlink" Target="mailto:savivaldybe@rokiskis.lt" TargetMode="External"/><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hyperlink" Target="https://www.linkedin.com/company/71690906/" TargetMode="External"/><Relationship Id="rId4" Type="http://schemas.openxmlformats.org/officeDocument/2006/relationships/hyperlink" Target="https://www.instagram.com/manorokiskistav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626A8968-7CE4-4499-E308-120D756A8DB6}"/>
              </a:ext>
            </a:extLst>
          </p:cNvPr>
          <p:cNvPicPr>
            <a:picLocks noChangeAspect="1"/>
          </p:cNvPicPr>
          <p:nvPr/>
        </p:nvPicPr>
        <p:blipFill>
          <a:blip r:embed="rId3"/>
          <a:stretch>
            <a:fillRect/>
          </a:stretch>
        </p:blipFill>
        <p:spPr>
          <a:xfrm>
            <a:off x="0" y="0"/>
            <a:ext cx="12565966" cy="10309860"/>
          </a:xfrm>
          <a:prstGeom prst="rect">
            <a:avLst/>
          </a:prstGeom>
        </p:spPr>
      </p:pic>
      <p:sp>
        <p:nvSpPr>
          <p:cNvPr id="7" name="TextBox 6">
            <a:extLst>
              <a:ext uri="{FF2B5EF4-FFF2-40B4-BE49-F238E27FC236}">
                <a16:creationId xmlns:a16="http://schemas.microsoft.com/office/drawing/2014/main" id="{95BED312-DC22-2C9F-8391-2B1C6B89527E}"/>
              </a:ext>
            </a:extLst>
          </p:cNvPr>
          <p:cNvSpPr txBox="1"/>
          <p:nvPr/>
        </p:nvSpPr>
        <p:spPr>
          <a:xfrm>
            <a:off x="14440486" y="2463289"/>
            <a:ext cx="4059702"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PATOGUS GYVENTI </a:t>
            </a:r>
            <a:endParaRPr lang="lt-LT" sz="2400" dirty="0">
              <a:latin typeface="Antipol" panose="00000500000000000000" pitchFamily="50" charset="-70"/>
            </a:endParaRPr>
          </a:p>
        </p:txBody>
      </p:sp>
      <p:sp>
        <p:nvSpPr>
          <p:cNvPr id="8" name="TextBox 7">
            <a:extLst>
              <a:ext uri="{FF2B5EF4-FFF2-40B4-BE49-F238E27FC236}">
                <a16:creationId xmlns:a16="http://schemas.microsoft.com/office/drawing/2014/main" id="{CA7E2788-418D-1DF0-6462-205039AF0AE5}"/>
              </a:ext>
            </a:extLst>
          </p:cNvPr>
          <p:cNvSpPr txBox="1"/>
          <p:nvPr/>
        </p:nvSpPr>
        <p:spPr>
          <a:xfrm>
            <a:off x="12954000" y="419100"/>
            <a:ext cx="5029200" cy="1631216"/>
          </a:xfrm>
          <a:prstGeom prst="rect">
            <a:avLst/>
          </a:prstGeom>
          <a:noFill/>
        </p:spPr>
        <p:txBody>
          <a:bodyPr wrap="square" rtlCol="0">
            <a:spAutoFit/>
          </a:bodyPr>
          <a:lstStyle/>
          <a:p>
            <a:pPr algn="ctr"/>
            <a:r>
              <a:rPr lang="lt-LT" sz="5000" dirty="0">
                <a:latin typeface="Antipol" panose="00000500000000000000" pitchFamily="50" charset="-70"/>
              </a:rPr>
              <a:t>ROKIŠKIO KRAŠTAS</a:t>
            </a:r>
          </a:p>
        </p:txBody>
      </p:sp>
      <p:sp>
        <p:nvSpPr>
          <p:cNvPr id="10" name="TextBox 9">
            <a:extLst>
              <a:ext uri="{FF2B5EF4-FFF2-40B4-BE49-F238E27FC236}">
                <a16:creationId xmlns:a16="http://schemas.microsoft.com/office/drawing/2014/main" id="{1CBDD324-BB34-6FFD-AEE7-851082AEFEEF}"/>
              </a:ext>
            </a:extLst>
          </p:cNvPr>
          <p:cNvSpPr txBox="1"/>
          <p:nvPr/>
        </p:nvSpPr>
        <p:spPr>
          <a:xfrm>
            <a:off x="12763500" y="3480762"/>
            <a:ext cx="4191000"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SOCIALIAI ATSAKINGAS </a:t>
            </a:r>
            <a:endParaRPr lang="lt-LT" sz="2400" dirty="0">
              <a:latin typeface="Antipol" panose="00000500000000000000" pitchFamily="50" charset="-70"/>
            </a:endParaRPr>
          </a:p>
        </p:txBody>
      </p:sp>
      <p:sp>
        <p:nvSpPr>
          <p:cNvPr id="12" name="TextBox 11">
            <a:extLst>
              <a:ext uri="{FF2B5EF4-FFF2-40B4-BE49-F238E27FC236}">
                <a16:creationId xmlns:a16="http://schemas.microsoft.com/office/drawing/2014/main" id="{74EC8F55-926E-1004-8084-EA66517D63C3}"/>
              </a:ext>
            </a:extLst>
          </p:cNvPr>
          <p:cNvSpPr txBox="1"/>
          <p:nvPr/>
        </p:nvSpPr>
        <p:spPr>
          <a:xfrm>
            <a:off x="13716000" y="4457700"/>
            <a:ext cx="2286000"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SVEIKAS</a:t>
            </a:r>
            <a:r>
              <a:rPr lang="lt-LT" sz="1800" dirty="0">
                <a:effectLst/>
                <a:latin typeface="Times New Roman" panose="02020603050405020304" pitchFamily="18" charset="0"/>
                <a:ea typeface="Times New Roman" panose="02020603050405020304" pitchFamily="18" charset="0"/>
              </a:rPr>
              <a:t> </a:t>
            </a:r>
            <a:endParaRPr lang="lt-LT" dirty="0"/>
          </a:p>
        </p:txBody>
      </p:sp>
      <p:sp>
        <p:nvSpPr>
          <p:cNvPr id="14" name="TextBox 13">
            <a:extLst>
              <a:ext uri="{FF2B5EF4-FFF2-40B4-BE49-F238E27FC236}">
                <a16:creationId xmlns:a16="http://schemas.microsoft.com/office/drawing/2014/main" id="{F0D5E67C-69C4-8AFF-79BB-66696BCB0012}"/>
              </a:ext>
            </a:extLst>
          </p:cNvPr>
          <p:cNvSpPr txBox="1"/>
          <p:nvPr/>
        </p:nvSpPr>
        <p:spPr>
          <a:xfrm>
            <a:off x="13182600" y="5530215"/>
            <a:ext cx="3581400"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EFEKTYVIAI VALDOMAS </a:t>
            </a:r>
            <a:endParaRPr lang="lt-LT" sz="2400" dirty="0">
              <a:latin typeface="Antipol" panose="00000500000000000000" pitchFamily="50" charset="-70"/>
            </a:endParaRPr>
          </a:p>
        </p:txBody>
      </p:sp>
      <p:sp>
        <p:nvSpPr>
          <p:cNvPr id="16" name="TextBox 15">
            <a:extLst>
              <a:ext uri="{FF2B5EF4-FFF2-40B4-BE49-F238E27FC236}">
                <a16:creationId xmlns:a16="http://schemas.microsoft.com/office/drawing/2014/main" id="{B4AE337D-D6FE-A686-28F3-7423A947E077}"/>
              </a:ext>
            </a:extLst>
          </p:cNvPr>
          <p:cNvSpPr txBox="1"/>
          <p:nvPr/>
        </p:nvSpPr>
        <p:spPr>
          <a:xfrm>
            <a:off x="14058900" y="6451192"/>
            <a:ext cx="3886200" cy="830997"/>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VERSLUS IR PALANKUS INVESTICIJOMS</a:t>
            </a:r>
            <a:endParaRPr lang="lt-LT" sz="2400" dirty="0">
              <a:latin typeface="Antipol" panose="00000500000000000000" pitchFamily="50" charset="-70"/>
            </a:endParaRPr>
          </a:p>
        </p:txBody>
      </p:sp>
      <p:sp>
        <p:nvSpPr>
          <p:cNvPr id="18" name="TextBox 17">
            <a:extLst>
              <a:ext uri="{FF2B5EF4-FFF2-40B4-BE49-F238E27FC236}">
                <a16:creationId xmlns:a16="http://schemas.microsoft.com/office/drawing/2014/main" id="{775C2D38-3FB1-0699-8CF2-D0984ED257F7}"/>
              </a:ext>
            </a:extLst>
          </p:cNvPr>
          <p:cNvSpPr txBox="1"/>
          <p:nvPr/>
        </p:nvSpPr>
        <p:spPr>
          <a:xfrm>
            <a:off x="13335000" y="7810500"/>
            <a:ext cx="2286000"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INOVATYVUS </a:t>
            </a:r>
            <a:endParaRPr lang="lt-LT" sz="2400" dirty="0">
              <a:latin typeface="Antipol" panose="00000500000000000000" pitchFamily="50" charset="-70"/>
            </a:endParaRPr>
          </a:p>
        </p:txBody>
      </p:sp>
      <p:sp>
        <p:nvSpPr>
          <p:cNvPr id="19" name="TextBox 18">
            <a:extLst>
              <a:ext uri="{FF2B5EF4-FFF2-40B4-BE49-F238E27FC236}">
                <a16:creationId xmlns:a16="http://schemas.microsoft.com/office/drawing/2014/main" id="{1D9606B7-F034-26C6-135C-1C8EC7E33F4A}"/>
              </a:ext>
            </a:extLst>
          </p:cNvPr>
          <p:cNvSpPr txBox="1"/>
          <p:nvPr/>
        </p:nvSpPr>
        <p:spPr>
          <a:xfrm>
            <a:off x="15011400" y="8572500"/>
            <a:ext cx="2286000" cy="461665"/>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IŠSILAVINĘS</a:t>
            </a:r>
            <a:endParaRPr lang="lt-LT" sz="2400" dirty="0">
              <a:latin typeface="Antipol" panose="00000500000000000000" pitchFamily="50" charset="-70"/>
            </a:endParaRPr>
          </a:p>
        </p:txBody>
      </p:sp>
      <p:sp>
        <p:nvSpPr>
          <p:cNvPr id="20" name="TextBox 19">
            <a:extLst>
              <a:ext uri="{FF2B5EF4-FFF2-40B4-BE49-F238E27FC236}">
                <a16:creationId xmlns:a16="http://schemas.microsoft.com/office/drawing/2014/main" id="{18AF9F45-7994-E206-55B2-8BA630370073}"/>
              </a:ext>
            </a:extLst>
          </p:cNvPr>
          <p:cNvSpPr txBox="1"/>
          <p:nvPr/>
        </p:nvSpPr>
        <p:spPr>
          <a:xfrm>
            <a:off x="13792200" y="9182100"/>
            <a:ext cx="2971800" cy="830997"/>
          </a:xfrm>
          <a:prstGeom prst="rect">
            <a:avLst/>
          </a:prstGeom>
          <a:noFill/>
        </p:spPr>
        <p:txBody>
          <a:bodyPr wrap="square" rtlCol="0">
            <a:spAutoFit/>
          </a:bodyPr>
          <a:lstStyle/>
          <a:p>
            <a:r>
              <a:rPr lang="lt-LT" sz="2400" dirty="0">
                <a:effectLst/>
                <a:latin typeface="Antipol" panose="00000500000000000000" pitchFamily="50" charset="-70"/>
                <a:ea typeface="Times New Roman" panose="02020603050405020304" pitchFamily="18" charset="0"/>
              </a:rPr>
              <a:t>AKTYVUS IR GYVYBINGAS </a:t>
            </a:r>
            <a:endParaRPr lang="lt-LT" sz="2400" dirty="0">
              <a:latin typeface="Antipol" panose="00000500000000000000" pitchFamily="50" charset="-70"/>
            </a:endParaRPr>
          </a:p>
        </p:txBody>
      </p:sp>
      <p:pic>
        <p:nvPicPr>
          <p:cNvPr id="6" name="Paveikslėlis 5">
            <a:extLst>
              <a:ext uri="{FF2B5EF4-FFF2-40B4-BE49-F238E27FC236}">
                <a16:creationId xmlns:a16="http://schemas.microsoft.com/office/drawing/2014/main" id="{54846CA4-83B2-B315-9BC8-4783BA5D4CC5}"/>
              </a:ext>
            </a:extLst>
          </p:cNvPr>
          <p:cNvPicPr>
            <a:picLocks noChangeAspect="1"/>
          </p:cNvPicPr>
          <p:nvPr/>
        </p:nvPicPr>
        <p:blipFill>
          <a:blip r:embed="rId4"/>
          <a:stretch>
            <a:fillRect/>
          </a:stretch>
        </p:blipFill>
        <p:spPr>
          <a:xfrm>
            <a:off x="0" y="0"/>
            <a:ext cx="18288000" cy="10287000"/>
          </a:xfrm>
          <a:prstGeom prst="rect">
            <a:avLst/>
          </a:prstGeom>
        </p:spPr>
      </p:pic>
    </p:spTree>
    <p:extLst>
      <p:ext uri="{BB962C8B-B14F-4D97-AF65-F5344CB8AC3E}">
        <p14:creationId xmlns:p14="http://schemas.microsoft.com/office/powerpoint/2010/main" val="146733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600" y="495300"/>
            <a:ext cx="17373600" cy="1395575"/>
          </a:xfrm>
          <a:prstGeom prst="rect">
            <a:avLst/>
          </a:prstGeom>
        </p:spPr>
        <p:txBody>
          <a:bodyPr wrap="square" lIns="0" tIns="0" rIns="0" bIns="0" rtlCol="0" anchor="t">
            <a:spAutoFit/>
          </a:bodyPr>
          <a:lstStyle/>
          <a:p>
            <a:pPr marL="0" marR="0" lvl="0" indent="0" algn="ctr" defTabSz="914400" rtl="0" eaLnBrk="1" fontAlgn="auto" latinLnBrk="0" hangingPunct="1">
              <a:lnSpc>
                <a:spcPts val="13015"/>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01 Savivaldybės funkcijų įgyvendinimo ir valdymo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sp>
        <p:nvSpPr>
          <p:cNvPr id="25" name="TextBox 25"/>
          <p:cNvSpPr txBox="1"/>
          <p:nvPr/>
        </p:nvSpPr>
        <p:spPr>
          <a:xfrm>
            <a:off x="12294659" y="6558496"/>
            <a:ext cx="2009227"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Remy Marsh</a:t>
            </a:r>
          </a:p>
        </p:txBody>
      </p:sp>
      <p:graphicFrame>
        <p:nvGraphicFramePr>
          <p:cNvPr id="4" name="Diagrama 3">
            <a:extLst>
              <a:ext uri="{FF2B5EF4-FFF2-40B4-BE49-F238E27FC236}">
                <a16:creationId xmlns:a16="http://schemas.microsoft.com/office/drawing/2014/main" id="{B451F36A-92CC-F29E-6CC7-D543C39FAE46}"/>
              </a:ext>
            </a:extLst>
          </p:cNvPr>
          <p:cNvGraphicFramePr/>
          <p:nvPr/>
        </p:nvGraphicFramePr>
        <p:xfrm>
          <a:off x="1752600" y="3009900"/>
          <a:ext cx="5486400" cy="512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nis elementas 6" descr="Airplane with solid fill">
            <a:extLst>
              <a:ext uri="{FF2B5EF4-FFF2-40B4-BE49-F238E27FC236}">
                <a16:creationId xmlns:a16="http://schemas.microsoft.com/office/drawing/2014/main" id="{EDCBFF05-F5F2-BAEB-EC2A-F15EE0DC8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6004" y="2369144"/>
            <a:ext cx="914400" cy="914400"/>
          </a:xfrm>
          <a:prstGeom prst="rect">
            <a:avLst/>
          </a:prstGeom>
        </p:spPr>
      </p:pic>
      <p:pic>
        <p:nvPicPr>
          <p:cNvPr id="10" name="Grafinis elementas 9" descr="Abacus with solid fill">
            <a:extLst>
              <a:ext uri="{FF2B5EF4-FFF2-40B4-BE49-F238E27FC236}">
                <a16:creationId xmlns:a16="http://schemas.microsoft.com/office/drawing/2014/main" id="{B201EECF-405E-D24C-41F4-A78BC60F76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78577" y="2552700"/>
            <a:ext cx="914400" cy="914400"/>
          </a:xfrm>
          <a:prstGeom prst="rect">
            <a:avLst/>
          </a:prstGeom>
        </p:spPr>
      </p:pic>
      <p:sp>
        <p:nvSpPr>
          <p:cNvPr id="11" name="Ovalas 10">
            <a:extLst>
              <a:ext uri="{FF2B5EF4-FFF2-40B4-BE49-F238E27FC236}">
                <a16:creationId xmlns:a16="http://schemas.microsoft.com/office/drawing/2014/main" id="{F3667394-3E69-1C92-3B1E-6A250EC24D01}"/>
              </a:ext>
            </a:extLst>
          </p:cNvPr>
          <p:cNvSpPr/>
          <p:nvPr/>
        </p:nvSpPr>
        <p:spPr>
          <a:xfrm>
            <a:off x="10466961" y="3742531"/>
            <a:ext cx="1779059" cy="18288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a:t>
            </a:r>
          </a:p>
        </p:txBody>
      </p:sp>
      <p:sp>
        <p:nvSpPr>
          <p:cNvPr id="12" name="Ovalas 11">
            <a:extLst>
              <a:ext uri="{FF2B5EF4-FFF2-40B4-BE49-F238E27FC236}">
                <a16:creationId xmlns:a16="http://schemas.microsoft.com/office/drawing/2014/main" id="{D0420AD7-94A4-DEEA-AF10-0AD98BCE0C8F}"/>
              </a:ext>
            </a:extLst>
          </p:cNvPr>
          <p:cNvSpPr/>
          <p:nvPr/>
        </p:nvSpPr>
        <p:spPr>
          <a:xfrm>
            <a:off x="12863478" y="3742531"/>
            <a:ext cx="1779059" cy="182880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pic>
        <p:nvPicPr>
          <p:cNvPr id="15" name="Grafinis elementas 14" descr="Cheers with solid fill">
            <a:extLst>
              <a:ext uri="{FF2B5EF4-FFF2-40B4-BE49-F238E27FC236}">
                <a16:creationId xmlns:a16="http://schemas.microsoft.com/office/drawing/2014/main" id="{01BB23C6-9DB0-F3D1-751A-E2A4D65428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652400" y="2384460"/>
            <a:ext cx="914400" cy="914400"/>
          </a:xfrm>
          <a:prstGeom prst="rect">
            <a:avLst/>
          </a:prstGeom>
        </p:spPr>
      </p:pic>
      <p:sp>
        <p:nvSpPr>
          <p:cNvPr id="16" name="Ovalas 15">
            <a:extLst>
              <a:ext uri="{FF2B5EF4-FFF2-40B4-BE49-F238E27FC236}">
                <a16:creationId xmlns:a16="http://schemas.microsoft.com/office/drawing/2014/main" id="{79781C4A-6E7A-05E9-9130-39F9C1FA9E44}"/>
              </a:ext>
            </a:extLst>
          </p:cNvPr>
          <p:cNvSpPr/>
          <p:nvPr/>
        </p:nvSpPr>
        <p:spPr>
          <a:xfrm>
            <a:off x="15473982" y="3770013"/>
            <a:ext cx="1779059" cy="1828800"/>
          </a:xfrm>
          <a:prstGeom prst="ellipse">
            <a:avLst/>
          </a:prstGeom>
          <a:solidFill>
            <a:schemeClr val="accent4">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pic>
        <p:nvPicPr>
          <p:cNvPr id="20" name="Grafinis elementas 19" descr="Old Key with solid fill">
            <a:extLst>
              <a:ext uri="{FF2B5EF4-FFF2-40B4-BE49-F238E27FC236}">
                <a16:creationId xmlns:a16="http://schemas.microsoft.com/office/drawing/2014/main" id="{EF6C2C8C-B093-1B3C-D90C-AEB97696E5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43400" y="8901152"/>
            <a:ext cx="863071" cy="752868"/>
          </a:xfrm>
          <a:prstGeom prst="rect">
            <a:avLst/>
          </a:prstGeom>
        </p:spPr>
      </p:pic>
      <p:sp>
        <p:nvSpPr>
          <p:cNvPr id="21" name="TextBox 20">
            <a:extLst>
              <a:ext uri="{FF2B5EF4-FFF2-40B4-BE49-F238E27FC236}">
                <a16:creationId xmlns:a16="http://schemas.microsoft.com/office/drawing/2014/main" id="{7C78D875-EB1D-EF76-64AF-387137EFCE68}"/>
              </a:ext>
            </a:extLst>
          </p:cNvPr>
          <p:cNvSpPr txBox="1"/>
          <p:nvPr/>
        </p:nvSpPr>
        <p:spPr>
          <a:xfrm>
            <a:off x="5206471" y="8984188"/>
            <a:ext cx="533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Reda Dūdienė, Finansų skyriaus vedėja, +37045871320, el. p. </a:t>
            </a:r>
            <a:r>
              <a:rPr kumimoji="0" lang="lt-LT"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5"/>
              </a:rPr>
              <a:t>finansai@rokiskis.lt</a:t>
            </a:r>
            <a:r>
              <a:rPr kumimoji="0" lang="lt-L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3" name="TextBox 22">
            <a:extLst>
              <a:ext uri="{FF2B5EF4-FFF2-40B4-BE49-F238E27FC236}">
                <a16:creationId xmlns:a16="http://schemas.microsoft.com/office/drawing/2014/main" id="{EEEC3AC9-60C5-0A69-8B48-8E180A805C9B}"/>
              </a:ext>
            </a:extLst>
          </p:cNvPr>
          <p:cNvSpPr txBox="1"/>
          <p:nvPr/>
        </p:nvSpPr>
        <p:spPr>
          <a:xfrm>
            <a:off x="10466960" y="5948795"/>
            <a:ext cx="50016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Lietuvos savivaldybių gyvenimo kokybės  indekso (GKI) tyrime Rokiškio rajono savivaldybės užimama vieta</a:t>
            </a:r>
          </a:p>
        </p:txBody>
      </p:sp>
      <p:sp>
        <p:nvSpPr>
          <p:cNvPr id="24" name="TextBox 23">
            <a:extLst>
              <a:ext uri="{FF2B5EF4-FFF2-40B4-BE49-F238E27FC236}">
                <a16:creationId xmlns:a16="http://schemas.microsoft.com/office/drawing/2014/main" id="{8C3B4BC7-0E67-B45A-1D92-4F3A3D11E2C9}"/>
              </a:ext>
            </a:extLst>
          </p:cNvPr>
          <p:cNvSpPr txBox="1"/>
          <p:nvPr/>
        </p:nvSpPr>
        <p:spPr>
          <a:xfrm>
            <a:off x="15652400" y="5975227"/>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24</a:t>
            </a:r>
          </a:p>
        </p:txBody>
      </p:sp>
      <p:sp>
        <p:nvSpPr>
          <p:cNvPr id="26" name="TextBox 25">
            <a:extLst>
              <a:ext uri="{FF2B5EF4-FFF2-40B4-BE49-F238E27FC236}">
                <a16:creationId xmlns:a16="http://schemas.microsoft.com/office/drawing/2014/main" id="{D8D3EA0B-6F2D-DA05-6BFF-7B6597A7879F}"/>
              </a:ext>
            </a:extLst>
          </p:cNvPr>
          <p:cNvSpPr txBox="1"/>
          <p:nvPr/>
        </p:nvSpPr>
        <p:spPr>
          <a:xfrm>
            <a:off x="10441240" y="6913305"/>
            <a:ext cx="518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Asmenų, teigiamai įvertinusių aptarnavimo Rokiškio rajono savivaldybės administracijoje kokybę dalis, proc. </a:t>
            </a:r>
          </a:p>
        </p:txBody>
      </p:sp>
      <p:sp>
        <p:nvSpPr>
          <p:cNvPr id="27" name="TextBox 26">
            <a:extLst>
              <a:ext uri="{FF2B5EF4-FFF2-40B4-BE49-F238E27FC236}">
                <a16:creationId xmlns:a16="http://schemas.microsoft.com/office/drawing/2014/main" id="{B80F6446-9ED7-C4A6-E2CC-C9042F39743B}"/>
              </a:ext>
            </a:extLst>
          </p:cNvPr>
          <p:cNvSpPr txBox="1"/>
          <p:nvPr/>
        </p:nvSpPr>
        <p:spPr>
          <a:xfrm>
            <a:off x="10466960" y="7977822"/>
            <a:ext cx="50752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Elektroninių paslaugų dalis nuo bendro Rokiškio rajono savivaldybės administracijoje teikiamų administracinių paslaugų skaičiaus (proc.) </a:t>
            </a:r>
          </a:p>
        </p:txBody>
      </p:sp>
      <p:sp>
        <p:nvSpPr>
          <p:cNvPr id="28" name="TextBox 27">
            <a:extLst>
              <a:ext uri="{FF2B5EF4-FFF2-40B4-BE49-F238E27FC236}">
                <a16:creationId xmlns:a16="http://schemas.microsoft.com/office/drawing/2014/main" id="{99F20C1C-5361-8508-96A7-67EC68818C01}"/>
              </a:ext>
            </a:extLst>
          </p:cNvPr>
          <p:cNvSpPr txBox="1"/>
          <p:nvPr/>
        </p:nvSpPr>
        <p:spPr>
          <a:xfrm>
            <a:off x="15652400" y="7129134"/>
            <a:ext cx="1633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a:t>
            </a:r>
          </a:p>
        </p:txBody>
      </p:sp>
      <p:sp>
        <p:nvSpPr>
          <p:cNvPr id="29" name="TextBox 28">
            <a:extLst>
              <a:ext uri="{FF2B5EF4-FFF2-40B4-BE49-F238E27FC236}">
                <a16:creationId xmlns:a16="http://schemas.microsoft.com/office/drawing/2014/main" id="{3DF34F31-7207-358B-A19A-0B365840D6A5}"/>
              </a:ext>
            </a:extLst>
          </p:cNvPr>
          <p:cNvSpPr txBox="1"/>
          <p:nvPr/>
        </p:nvSpPr>
        <p:spPr>
          <a:xfrm>
            <a:off x="15622840" y="8006834"/>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04800" y="800100"/>
            <a:ext cx="17373600" cy="693267"/>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02 Ugdymo kokybės ir mokymosi aplinkos užtikrinimo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sp>
        <p:nvSpPr>
          <p:cNvPr id="17" name="TextBox 17"/>
          <p:cNvSpPr txBox="1"/>
          <p:nvPr/>
        </p:nvSpPr>
        <p:spPr>
          <a:xfrm>
            <a:off x="8005441" y="6558496"/>
            <a:ext cx="2213980"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a:ln>
                  <a:noFill/>
                </a:ln>
                <a:solidFill>
                  <a:srgbClr val="FFFBFB"/>
                </a:solidFill>
                <a:effectLst/>
                <a:uLnTx/>
                <a:uFillTx/>
                <a:latin typeface="DM Sans"/>
                <a:ea typeface="+mn-ea"/>
                <a:cs typeface="+mn-cs"/>
              </a:rPr>
              <a:t>Drew Holloway</a:t>
            </a:r>
          </a:p>
        </p:txBody>
      </p:sp>
      <p:sp>
        <p:nvSpPr>
          <p:cNvPr id="25" name="TextBox 25"/>
          <p:cNvSpPr txBox="1"/>
          <p:nvPr/>
        </p:nvSpPr>
        <p:spPr>
          <a:xfrm>
            <a:off x="12294659" y="6558496"/>
            <a:ext cx="2009227"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a:ln>
                  <a:noFill/>
                </a:ln>
                <a:solidFill>
                  <a:srgbClr val="FFFBFB"/>
                </a:solidFill>
                <a:effectLst/>
                <a:uLnTx/>
                <a:uFillTx/>
                <a:latin typeface="DM Sans"/>
                <a:ea typeface="+mn-ea"/>
                <a:cs typeface="+mn-cs"/>
              </a:rPr>
              <a:t>Remy Marsh</a:t>
            </a:r>
          </a:p>
        </p:txBody>
      </p:sp>
      <p:graphicFrame>
        <p:nvGraphicFramePr>
          <p:cNvPr id="2" name="Diagrama 1">
            <a:extLst>
              <a:ext uri="{FF2B5EF4-FFF2-40B4-BE49-F238E27FC236}">
                <a16:creationId xmlns:a16="http://schemas.microsoft.com/office/drawing/2014/main" id="{FA48BA6D-8FE7-2649-3FB0-DA43CA42BD44}"/>
              </a:ext>
            </a:extLst>
          </p:cNvPr>
          <p:cNvGraphicFramePr/>
          <p:nvPr/>
        </p:nvGraphicFramePr>
        <p:xfrm>
          <a:off x="1272718" y="2552700"/>
          <a:ext cx="6499681"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as 2">
            <a:extLst>
              <a:ext uri="{FF2B5EF4-FFF2-40B4-BE49-F238E27FC236}">
                <a16:creationId xmlns:a16="http://schemas.microsoft.com/office/drawing/2014/main" id="{F3FF691D-E7B9-4ED8-9B99-B865BA3E092D}"/>
              </a:ext>
            </a:extLst>
          </p:cNvPr>
          <p:cNvSpPr/>
          <p:nvPr/>
        </p:nvSpPr>
        <p:spPr>
          <a:xfrm>
            <a:off x="10219421" y="3280117"/>
            <a:ext cx="1779059" cy="18288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p>
        </p:txBody>
      </p:sp>
      <p:sp>
        <p:nvSpPr>
          <p:cNvPr id="4" name="Ovalas 3">
            <a:extLst>
              <a:ext uri="{FF2B5EF4-FFF2-40B4-BE49-F238E27FC236}">
                <a16:creationId xmlns:a16="http://schemas.microsoft.com/office/drawing/2014/main" id="{B1B7B154-310C-EB5B-71C5-BDDB7F3A29CF}"/>
              </a:ext>
            </a:extLst>
          </p:cNvPr>
          <p:cNvSpPr/>
          <p:nvPr/>
        </p:nvSpPr>
        <p:spPr>
          <a:xfrm>
            <a:off x="13149217" y="3201276"/>
            <a:ext cx="1779059" cy="182880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p>
        </p:txBody>
      </p:sp>
      <p:pic>
        <p:nvPicPr>
          <p:cNvPr id="7" name="Grafinis elementas 6" descr="Abacus with solid fill">
            <a:extLst>
              <a:ext uri="{FF2B5EF4-FFF2-40B4-BE49-F238E27FC236}">
                <a16:creationId xmlns:a16="http://schemas.microsoft.com/office/drawing/2014/main" id="{32E0E432-B123-2BF8-6E4C-63D0570845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3114" y="2159464"/>
            <a:ext cx="914400" cy="914400"/>
          </a:xfrm>
          <a:prstGeom prst="rect">
            <a:avLst/>
          </a:prstGeom>
        </p:spPr>
      </p:pic>
      <p:pic>
        <p:nvPicPr>
          <p:cNvPr id="8" name="Grafinis elementas 7" descr="Airplane with solid fill">
            <a:extLst>
              <a:ext uri="{FF2B5EF4-FFF2-40B4-BE49-F238E27FC236}">
                <a16:creationId xmlns:a16="http://schemas.microsoft.com/office/drawing/2014/main" id="{957546DE-C7B9-D29E-353A-E5F16BB65C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389486" y="2005890"/>
            <a:ext cx="914400" cy="914400"/>
          </a:xfrm>
          <a:prstGeom prst="rect">
            <a:avLst/>
          </a:prstGeom>
        </p:spPr>
      </p:pic>
      <p:pic>
        <p:nvPicPr>
          <p:cNvPr id="11" name="Grafinis elementas 10" descr="Old Key with solid fill">
            <a:extLst>
              <a:ext uri="{FF2B5EF4-FFF2-40B4-BE49-F238E27FC236}">
                <a16:creationId xmlns:a16="http://schemas.microsoft.com/office/drawing/2014/main" id="{1803A55B-A4FD-3B10-56DB-7932795F7D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19400" y="9029700"/>
            <a:ext cx="914400" cy="914400"/>
          </a:xfrm>
          <a:prstGeom prst="rect">
            <a:avLst/>
          </a:prstGeom>
        </p:spPr>
      </p:pic>
      <p:sp>
        <p:nvSpPr>
          <p:cNvPr id="12" name="TextBox 11">
            <a:extLst>
              <a:ext uri="{FF2B5EF4-FFF2-40B4-BE49-F238E27FC236}">
                <a16:creationId xmlns:a16="http://schemas.microsoft.com/office/drawing/2014/main" id="{FDA729FB-BD83-A691-A20A-E83895B837D4}"/>
              </a:ext>
            </a:extLst>
          </p:cNvPr>
          <p:cNvSpPr txBox="1"/>
          <p:nvPr/>
        </p:nvSpPr>
        <p:spPr>
          <a:xfrm>
            <a:off x="3940125" y="9107846"/>
            <a:ext cx="53566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Aurimas Laužadis, Švietimo ir sporto skyriaus vedėjas, +37045871281, el. p. </a:t>
            </a:r>
            <a:r>
              <a:rPr kumimoji="0" lang="lt-LT"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4"/>
              </a:rPr>
              <a:t>svietv@rokiskis.lt</a:t>
            </a:r>
            <a:r>
              <a:rPr kumimoji="0" lang="lt-L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3" name="TextBox 12">
            <a:extLst>
              <a:ext uri="{FF2B5EF4-FFF2-40B4-BE49-F238E27FC236}">
                <a16:creationId xmlns:a16="http://schemas.microsoft.com/office/drawing/2014/main" id="{33948361-7C35-9ACA-BF8D-92618303FFD1}"/>
              </a:ext>
            </a:extLst>
          </p:cNvPr>
          <p:cNvSpPr txBox="1"/>
          <p:nvPr/>
        </p:nvSpPr>
        <p:spPr>
          <a:xfrm>
            <a:off x="10363200" y="5426606"/>
            <a:ext cx="518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Vieta tarp didžiųjų  kaimiškų savivaldybių pagal apibendrinantį valstybinių brandos  egzaminų (VBE) rodiklį</a:t>
            </a:r>
          </a:p>
        </p:txBody>
      </p:sp>
      <p:sp>
        <p:nvSpPr>
          <p:cNvPr id="14" name="TextBox 13">
            <a:extLst>
              <a:ext uri="{FF2B5EF4-FFF2-40B4-BE49-F238E27FC236}">
                <a16:creationId xmlns:a16="http://schemas.microsoft.com/office/drawing/2014/main" id="{8804EDD7-094B-E85E-96A2-0C4D7DD7B056}"/>
              </a:ext>
            </a:extLst>
          </p:cNvPr>
          <p:cNvSpPr txBox="1"/>
          <p:nvPr/>
        </p:nvSpPr>
        <p:spPr>
          <a:xfrm>
            <a:off x="10359868" y="6489944"/>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Neformaliojo švietimo galimybėmis mokykloje ir kitur besinaudojančių (unikalių) mokinių dalis, proc. </a:t>
            </a:r>
          </a:p>
        </p:txBody>
      </p:sp>
      <p:sp>
        <p:nvSpPr>
          <p:cNvPr id="15" name="TextBox 14">
            <a:extLst>
              <a:ext uri="{FF2B5EF4-FFF2-40B4-BE49-F238E27FC236}">
                <a16:creationId xmlns:a16="http://schemas.microsoft.com/office/drawing/2014/main" id="{196142E9-CE8E-1694-22EF-1190AD4CBDC4}"/>
              </a:ext>
            </a:extLst>
          </p:cNvPr>
          <p:cNvSpPr txBox="1"/>
          <p:nvPr/>
        </p:nvSpPr>
        <p:spPr>
          <a:xfrm>
            <a:off x="15850402" y="5528317"/>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a:t>
            </a:r>
          </a:p>
        </p:txBody>
      </p:sp>
      <p:sp>
        <p:nvSpPr>
          <p:cNvPr id="16" name="TextBox 15">
            <a:extLst>
              <a:ext uri="{FF2B5EF4-FFF2-40B4-BE49-F238E27FC236}">
                <a16:creationId xmlns:a16="http://schemas.microsoft.com/office/drawing/2014/main" id="{338DB33C-AA00-68DF-A2FD-A83FD3E7501B}"/>
              </a:ext>
            </a:extLst>
          </p:cNvPr>
          <p:cNvSpPr txBox="1"/>
          <p:nvPr/>
        </p:nvSpPr>
        <p:spPr>
          <a:xfrm>
            <a:off x="15850402" y="6558496"/>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63</a:t>
            </a:r>
          </a:p>
        </p:txBody>
      </p:sp>
      <p:sp>
        <p:nvSpPr>
          <p:cNvPr id="19" name="TextBox 18">
            <a:extLst>
              <a:ext uri="{FF2B5EF4-FFF2-40B4-BE49-F238E27FC236}">
                <a16:creationId xmlns:a16="http://schemas.microsoft.com/office/drawing/2014/main" id="{5B4D6C12-1A8F-E91C-B504-05EA60BE1174}"/>
              </a:ext>
            </a:extLst>
          </p:cNvPr>
          <p:cNvSpPr txBox="1"/>
          <p:nvPr/>
        </p:nvSpPr>
        <p:spPr>
          <a:xfrm>
            <a:off x="10308271" y="7271147"/>
            <a:ext cx="518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Neformaliojo ir formaliojo  suaugusiųjų švietimo  galimybėmis savivaldybėje besinaudojančių gyventojų dalis, proc.</a:t>
            </a:r>
          </a:p>
        </p:txBody>
      </p:sp>
      <p:sp>
        <p:nvSpPr>
          <p:cNvPr id="20" name="TextBox 19">
            <a:extLst>
              <a:ext uri="{FF2B5EF4-FFF2-40B4-BE49-F238E27FC236}">
                <a16:creationId xmlns:a16="http://schemas.microsoft.com/office/drawing/2014/main" id="{79094236-98A0-BC0B-BA9C-365998366301}"/>
              </a:ext>
            </a:extLst>
          </p:cNvPr>
          <p:cNvSpPr txBox="1"/>
          <p:nvPr/>
        </p:nvSpPr>
        <p:spPr>
          <a:xfrm>
            <a:off x="15850402" y="7334591"/>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18,4</a:t>
            </a:r>
          </a:p>
        </p:txBody>
      </p:sp>
      <p:sp>
        <p:nvSpPr>
          <p:cNvPr id="21" name="TextBox 20">
            <a:extLst>
              <a:ext uri="{FF2B5EF4-FFF2-40B4-BE49-F238E27FC236}">
                <a16:creationId xmlns:a16="http://schemas.microsoft.com/office/drawing/2014/main" id="{333FDDFB-C0EF-36DA-5EF6-43C8AB54823B}"/>
              </a:ext>
            </a:extLst>
          </p:cNvPr>
          <p:cNvSpPr txBox="1"/>
          <p:nvPr/>
        </p:nvSpPr>
        <p:spPr>
          <a:xfrm>
            <a:off x="10287000" y="8142666"/>
            <a:ext cx="518160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Gamtos mokslų, technologijų, inžinerijos, matematikos mokslų ir kūrybiškumo ugdymo (STEAM) krypčių neformaliojo švietimo programose dalyvaujančių mokinių skaičius</a:t>
            </a:r>
          </a:p>
        </p:txBody>
      </p:sp>
      <p:sp>
        <p:nvSpPr>
          <p:cNvPr id="22" name="TextBox 21">
            <a:extLst>
              <a:ext uri="{FF2B5EF4-FFF2-40B4-BE49-F238E27FC236}">
                <a16:creationId xmlns:a16="http://schemas.microsoft.com/office/drawing/2014/main" id="{B87E37B1-CAEF-6C53-CB86-9EFF22E78F25}"/>
              </a:ext>
            </a:extLst>
          </p:cNvPr>
          <p:cNvSpPr txBox="1"/>
          <p:nvPr/>
        </p:nvSpPr>
        <p:spPr>
          <a:xfrm>
            <a:off x="10287000" y="9281439"/>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Vidutiniškai 1 mokytojui per laikotarpį kvalifikacijos kėlimui tenkančių valandų skaičius </a:t>
            </a:r>
          </a:p>
        </p:txBody>
      </p:sp>
      <p:sp>
        <p:nvSpPr>
          <p:cNvPr id="23" name="TextBox 22">
            <a:extLst>
              <a:ext uri="{FF2B5EF4-FFF2-40B4-BE49-F238E27FC236}">
                <a16:creationId xmlns:a16="http://schemas.microsoft.com/office/drawing/2014/main" id="{72DF9F1D-1489-8226-4A20-F7A8B54D930A}"/>
              </a:ext>
            </a:extLst>
          </p:cNvPr>
          <p:cNvSpPr txBox="1"/>
          <p:nvPr/>
        </p:nvSpPr>
        <p:spPr>
          <a:xfrm>
            <a:off x="15850402" y="8350954"/>
            <a:ext cx="134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430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D94DCB4C-424E-5342-6E73-39EFC703393B}"/>
              </a:ext>
            </a:extLst>
          </p:cNvPr>
          <p:cNvSpPr txBox="1"/>
          <p:nvPr/>
        </p:nvSpPr>
        <p:spPr>
          <a:xfrm>
            <a:off x="15850402" y="9356298"/>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42</a:t>
            </a:r>
          </a:p>
        </p:txBody>
      </p:sp>
      <p:sp>
        <p:nvSpPr>
          <p:cNvPr id="6" name="TextBox 5">
            <a:extLst>
              <a:ext uri="{FF2B5EF4-FFF2-40B4-BE49-F238E27FC236}">
                <a16:creationId xmlns:a16="http://schemas.microsoft.com/office/drawing/2014/main" id="{A7DF40D9-42E0-A16C-8A8B-5BEAF8CD9B4A}"/>
              </a:ext>
            </a:extLst>
          </p:cNvPr>
          <p:cNvSpPr txBox="1"/>
          <p:nvPr/>
        </p:nvSpPr>
        <p:spPr>
          <a:xfrm>
            <a:off x="15850402" y="7333538"/>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18,4</a:t>
            </a:r>
          </a:p>
        </p:txBody>
      </p:sp>
      <p:sp>
        <p:nvSpPr>
          <p:cNvPr id="10" name="TextBox 9">
            <a:extLst>
              <a:ext uri="{FF2B5EF4-FFF2-40B4-BE49-F238E27FC236}">
                <a16:creationId xmlns:a16="http://schemas.microsoft.com/office/drawing/2014/main" id="{EB841BC4-0542-1633-5F1F-ACBCC4F50A01}"/>
              </a:ext>
            </a:extLst>
          </p:cNvPr>
          <p:cNvSpPr txBox="1"/>
          <p:nvPr/>
        </p:nvSpPr>
        <p:spPr>
          <a:xfrm>
            <a:off x="15850402" y="8349901"/>
            <a:ext cx="134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06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600" y="800100"/>
            <a:ext cx="17373600" cy="693267"/>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03 Kultūros, sporto ir bendruomenės gyvenimo aktyvinimo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sp>
        <p:nvSpPr>
          <p:cNvPr id="18" name="TextBox 18"/>
          <p:cNvSpPr txBox="1"/>
          <p:nvPr/>
        </p:nvSpPr>
        <p:spPr>
          <a:xfrm>
            <a:off x="7949138" y="7488242"/>
            <a:ext cx="2302097" cy="609600"/>
          </a:xfrm>
          <a:prstGeom prst="rect">
            <a:avLst/>
          </a:prstGeom>
        </p:spPr>
        <p:txBody>
          <a:bodyPr lIns="0" tIns="0" rIns="0" bIns="0" rtlCol="0" anchor="t">
            <a:spAutoFit/>
          </a:bodyPr>
          <a:lstStyle/>
          <a:p>
            <a:pPr marL="0" marR="0" lvl="0" indent="0" algn="ctr" defTabSz="914400" rtl="0" eaLnBrk="1" fontAlgn="auto" latinLnBrk="0" hangingPunct="1">
              <a:lnSpc>
                <a:spcPts val="2464"/>
              </a:lnSpc>
              <a:spcBef>
                <a:spcPts val="0"/>
              </a:spcBef>
              <a:spcAft>
                <a:spcPts val="0"/>
              </a:spcAft>
              <a:buClrTx/>
              <a:buSzTx/>
              <a:buFontTx/>
              <a:buNone/>
              <a:tabLst/>
              <a:defRPr/>
            </a:pPr>
            <a:r>
              <a:rPr kumimoji="0" lang="en-US" sz="2053" b="0" i="0" u="none" strike="noStrike" kern="1200" cap="none" spc="102" normalizeH="0" baseline="0" noProof="0">
                <a:ln>
                  <a:noFill/>
                </a:ln>
                <a:solidFill>
                  <a:srgbClr val="FFFBFB"/>
                </a:solidFill>
                <a:effectLst/>
                <a:uLnTx/>
                <a:uFillTx/>
                <a:latin typeface="DM Sans"/>
                <a:ea typeface="+mn-ea"/>
                <a:cs typeface="+mn-cs"/>
              </a:rPr>
              <a:t>Ceo Of Ingoude Company</a:t>
            </a:r>
          </a:p>
        </p:txBody>
      </p:sp>
      <p:graphicFrame>
        <p:nvGraphicFramePr>
          <p:cNvPr id="2" name="Diagrama 1">
            <a:extLst>
              <a:ext uri="{FF2B5EF4-FFF2-40B4-BE49-F238E27FC236}">
                <a16:creationId xmlns:a16="http://schemas.microsoft.com/office/drawing/2014/main" id="{6FB53033-5B07-3C5E-D61F-78A6781718D9}"/>
              </a:ext>
            </a:extLst>
          </p:cNvPr>
          <p:cNvGraphicFramePr/>
          <p:nvPr/>
        </p:nvGraphicFramePr>
        <p:xfrm>
          <a:off x="0" y="1811981"/>
          <a:ext cx="7467600" cy="792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as 2">
            <a:extLst>
              <a:ext uri="{FF2B5EF4-FFF2-40B4-BE49-F238E27FC236}">
                <a16:creationId xmlns:a16="http://schemas.microsoft.com/office/drawing/2014/main" id="{A7C69E4E-3A98-7423-CAB6-73AD626863D2}"/>
              </a:ext>
            </a:extLst>
          </p:cNvPr>
          <p:cNvSpPr/>
          <p:nvPr/>
        </p:nvSpPr>
        <p:spPr>
          <a:xfrm>
            <a:off x="10058399" y="3111531"/>
            <a:ext cx="1779059" cy="18288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a:t>
            </a:r>
          </a:p>
        </p:txBody>
      </p:sp>
      <p:sp>
        <p:nvSpPr>
          <p:cNvPr id="4" name="Ovalas 3">
            <a:extLst>
              <a:ext uri="{FF2B5EF4-FFF2-40B4-BE49-F238E27FC236}">
                <a16:creationId xmlns:a16="http://schemas.microsoft.com/office/drawing/2014/main" id="{9B3908E3-8F06-4A71-F82F-7B11A8B61028}"/>
              </a:ext>
            </a:extLst>
          </p:cNvPr>
          <p:cNvSpPr/>
          <p:nvPr/>
        </p:nvSpPr>
        <p:spPr>
          <a:xfrm>
            <a:off x="12954000" y="3051431"/>
            <a:ext cx="1779059" cy="182880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pic>
        <p:nvPicPr>
          <p:cNvPr id="7" name="Grafinis elementas 6" descr="Abacus with solid fill">
            <a:extLst>
              <a:ext uri="{FF2B5EF4-FFF2-40B4-BE49-F238E27FC236}">
                <a16:creationId xmlns:a16="http://schemas.microsoft.com/office/drawing/2014/main" id="{23B31E39-7507-6166-4E13-36CA3885F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63202" y="1959767"/>
            <a:ext cx="914400" cy="914400"/>
          </a:xfrm>
          <a:prstGeom prst="rect">
            <a:avLst/>
          </a:prstGeom>
        </p:spPr>
      </p:pic>
      <p:pic>
        <p:nvPicPr>
          <p:cNvPr id="8" name="Grafinis elementas 7" descr="Airplane with solid fill">
            <a:extLst>
              <a:ext uri="{FF2B5EF4-FFF2-40B4-BE49-F238E27FC236}">
                <a16:creationId xmlns:a16="http://schemas.microsoft.com/office/drawing/2014/main" id="{17FCCB88-4DA5-9961-ABEE-756CF4A87C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258804" y="1971271"/>
            <a:ext cx="914400" cy="914400"/>
          </a:xfrm>
          <a:prstGeom prst="rect">
            <a:avLst/>
          </a:prstGeom>
        </p:spPr>
      </p:pic>
      <p:sp>
        <p:nvSpPr>
          <p:cNvPr id="11" name="TextBox 10">
            <a:extLst>
              <a:ext uri="{FF2B5EF4-FFF2-40B4-BE49-F238E27FC236}">
                <a16:creationId xmlns:a16="http://schemas.microsoft.com/office/drawing/2014/main" id="{B3625932-59A7-482D-6788-1787696CF2FF}"/>
              </a:ext>
            </a:extLst>
          </p:cNvPr>
          <p:cNvSpPr txBox="1"/>
          <p:nvPr/>
        </p:nvSpPr>
        <p:spPr>
          <a:xfrm>
            <a:off x="6937717" y="9447230"/>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Irena Matelienė, Komunikacijos ir kultūros skyriaus vedėja, +37045871345, el. p. </a:t>
            </a:r>
            <a:r>
              <a:rPr kumimoji="0" lang="lt-LT"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1"/>
              </a:rPr>
              <a:t>i.mateliene@rokiskis.lt</a:t>
            </a:r>
            <a:r>
              <a:rPr kumimoji="0" lang="lt-LT"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12" name="Grafinis elementas 11" descr="Old Key with solid fill">
            <a:extLst>
              <a:ext uri="{FF2B5EF4-FFF2-40B4-BE49-F238E27FC236}">
                <a16:creationId xmlns:a16="http://schemas.microsoft.com/office/drawing/2014/main" id="{81E881F9-F3AD-9DE6-A5AB-1D5FEEADDA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3317" y="9427892"/>
            <a:ext cx="758483" cy="758483"/>
          </a:xfrm>
          <a:prstGeom prst="rect">
            <a:avLst/>
          </a:prstGeom>
        </p:spPr>
      </p:pic>
      <p:sp>
        <p:nvSpPr>
          <p:cNvPr id="13" name="TextBox 12">
            <a:extLst>
              <a:ext uri="{FF2B5EF4-FFF2-40B4-BE49-F238E27FC236}">
                <a16:creationId xmlns:a16="http://schemas.microsoft.com/office/drawing/2014/main" id="{65C1D0AC-2A4F-5032-E7D8-4FFA3D7EAE31}"/>
              </a:ext>
            </a:extLst>
          </p:cNvPr>
          <p:cNvSpPr txBox="1"/>
          <p:nvPr/>
        </p:nvSpPr>
        <p:spPr>
          <a:xfrm>
            <a:off x="10363200" y="5426606"/>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Rajono kultūros renginių skaičius</a:t>
            </a:r>
          </a:p>
        </p:txBody>
      </p:sp>
      <p:sp>
        <p:nvSpPr>
          <p:cNvPr id="14" name="TextBox 13">
            <a:extLst>
              <a:ext uri="{FF2B5EF4-FFF2-40B4-BE49-F238E27FC236}">
                <a16:creationId xmlns:a16="http://schemas.microsoft.com/office/drawing/2014/main" id="{C39E1105-280D-57E7-9509-787F02C6B12A}"/>
              </a:ext>
            </a:extLst>
          </p:cNvPr>
          <p:cNvSpPr txBox="1"/>
          <p:nvPr/>
        </p:nvSpPr>
        <p:spPr>
          <a:xfrm>
            <a:off x="10337715" y="6012682"/>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Dalyvių skaičius rajono kultūros renginiuose</a:t>
            </a:r>
          </a:p>
        </p:txBody>
      </p:sp>
      <p:sp>
        <p:nvSpPr>
          <p:cNvPr id="15" name="TextBox 14">
            <a:extLst>
              <a:ext uri="{FF2B5EF4-FFF2-40B4-BE49-F238E27FC236}">
                <a16:creationId xmlns:a16="http://schemas.microsoft.com/office/drawing/2014/main" id="{8D2A8A41-1BE2-32BB-D1C0-101B48B1D5AC}"/>
              </a:ext>
            </a:extLst>
          </p:cNvPr>
          <p:cNvSpPr txBox="1"/>
          <p:nvPr/>
        </p:nvSpPr>
        <p:spPr>
          <a:xfrm>
            <a:off x="10357724" y="6817477"/>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Turizmo informacija pasinaudojusių asmenų skaičius (lankytojų skaičius/virtualių lankytojų skaičius)</a:t>
            </a:r>
          </a:p>
        </p:txBody>
      </p:sp>
      <p:sp>
        <p:nvSpPr>
          <p:cNvPr id="16" name="TextBox 15">
            <a:extLst>
              <a:ext uri="{FF2B5EF4-FFF2-40B4-BE49-F238E27FC236}">
                <a16:creationId xmlns:a16="http://schemas.microsoft.com/office/drawing/2014/main" id="{411754F5-F729-E818-EBF1-8B07FD24477D}"/>
              </a:ext>
            </a:extLst>
          </p:cNvPr>
          <p:cNvSpPr txBox="1"/>
          <p:nvPr/>
        </p:nvSpPr>
        <p:spPr>
          <a:xfrm>
            <a:off x="15511975" y="6079911"/>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180 000</a:t>
            </a:r>
          </a:p>
        </p:txBody>
      </p:sp>
      <p:sp>
        <p:nvSpPr>
          <p:cNvPr id="19" name="TextBox 18">
            <a:extLst>
              <a:ext uri="{FF2B5EF4-FFF2-40B4-BE49-F238E27FC236}">
                <a16:creationId xmlns:a16="http://schemas.microsoft.com/office/drawing/2014/main" id="{D38ED1DC-BC15-0236-EB98-9100C0BB3E34}"/>
              </a:ext>
            </a:extLst>
          </p:cNvPr>
          <p:cNvSpPr txBox="1"/>
          <p:nvPr/>
        </p:nvSpPr>
        <p:spPr>
          <a:xfrm>
            <a:off x="15702809" y="5571336"/>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2000</a:t>
            </a:r>
          </a:p>
        </p:txBody>
      </p:sp>
      <p:sp>
        <p:nvSpPr>
          <p:cNvPr id="20" name="TextBox 19">
            <a:extLst>
              <a:ext uri="{FF2B5EF4-FFF2-40B4-BE49-F238E27FC236}">
                <a16:creationId xmlns:a16="http://schemas.microsoft.com/office/drawing/2014/main" id="{CBF5CE5F-23B1-AE8F-1678-EED5252DABBA}"/>
              </a:ext>
            </a:extLst>
          </p:cNvPr>
          <p:cNvSpPr txBox="1"/>
          <p:nvPr/>
        </p:nvSpPr>
        <p:spPr>
          <a:xfrm>
            <a:off x="15511975" y="6820154"/>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110 000</a:t>
            </a:r>
          </a:p>
        </p:txBody>
      </p:sp>
      <p:sp>
        <p:nvSpPr>
          <p:cNvPr id="21" name="TextBox 20">
            <a:extLst>
              <a:ext uri="{FF2B5EF4-FFF2-40B4-BE49-F238E27FC236}">
                <a16:creationId xmlns:a16="http://schemas.microsoft.com/office/drawing/2014/main" id="{A5929D5B-2824-7663-31EC-D7DFFE90F1A3}"/>
              </a:ext>
            </a:extLst>
          </p:cNvPr>
          <p:cNvSpPr txBox="1"/>
          <p:nvPr/>
        </p:nvSpPr>
        <p:spPr>
          <a:xfrm>
            <a:off x="10416339" y="7494547"/>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Aktyviai veikiančių jaunimo/su jaunimu dirbančių organizacijų  skaičius)</a:t>
            </a:r>
          </a:p>
        </p:txBody>
      </p:sp>
      <p:sp>
        <p:nvSpPr>
          <p:cNvPr id="22" name="TextBox 21">
            <a:extLst>
              <a:ext uri="{FF2B5EF4-FFF2-40B4-BE49-F238E27FC236}">
                <a16:creationId xmlns:a16="http://schemas.microsoft.com/office/drawing/2014/main" id="{296539EF-9DBF-5DC0-F0F6-264A4A5EE364}"/>
              </a:ext>
            </a:extLst>
          </p:cNvPr>
          <p:cNvSpPr txBox="1"/>
          <p:nvPr/>
        </p:nvSpPr>
        <p:spPr>
          <a:xfrm>
            <a:off x="10390163" y="8280212"/>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Dalyvių skaičius rajono sporto renginiuose</a:t>
            </a:r>
          </a:p>
        </p:txBody>
      </p:sp>
      <p:sp>
        <p:nvSpPr>
          <p:cNvPr id="26" name="TextBox 25">
            <a:extLst>
              <a:ext uri="{FF2B5EF4-FFF2-40B4-BE49-F238E27FC236}">
                <a16:creationId xmlns:a16="http://schemas.microsoft.com/office/drawing/2014/main" id="{158B6C93-B1C5-C1BA-BFF7-42C4BF1979A8}"/>
              </a:ext>
            </a:extLst>
          </p:cNvPr>
          <p:cNvSpPr txBox="1"/>
          <p:nvPr/>
        </p:nvSpPr>
        <p:spPr>
          <a:xfrm>
            <a:off x="15702809" y="7517368"/>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5/21</a:t>
            </a:r>
          </a:p>
        </p:txBody>
      </p:sp>
      <p:sp>
        <p:nvSpPr>
          <p:cNvPr id="27" name="TextBox 26">
            <a:extLst>
              <a:ext uri="{FF2B5EF4-FFF2-40B4-BE49-F238E27FC236}">
                <a16:creationId xmlns:a16="http://schemas.microsoft.com/office/drawing/2014/main" id="{190D45F7-AEF8-7621-4F01-E7C37657ADA6}"/>
              </a:ext>
            </a:extLst>
          </p:cNvPr>
          <p:cNvSpPr txBox="1"/>
          <p:nvPr/>
        </p:nvSpPr>
        <p:spPr>
          <a:xfrm>
            <a:off x="15632010" y="8261238"/>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9190</a:t>
            </a:r>
          </a:p>
        </p:txBody>
      </p:sp>
      <p:sp>
        <p:nvSpPr>
          <p:cNvPr id="28" name="TextBox 27">
            <a:extLst>
              <a:ext uri="{FF2B5EF4-FFF2-40B4-BE49-F238E27FC236}">
                <a16:creationId xmlns:a16="http://schemas.microsoft.com/office/drawing/2014/main" id="{057B2DE8-0078-53EF-68F8-7BFA048B9C54}"/>
              </a:ext>
            </a:extLst>
          </p:cNvPr>
          <p:cNvSpPr txBox="1"/>
          <p:nvPr/>
        </p:nvSpPr>
        <p:spPr>
          <a:xfrm>
            <a:off x="10381170" y="8786091"/>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Sukurtų naujų kultūros ir turizmo produktų skaičius</a:t>
            </a:r>
          </a:p>
        </p:txBody>
      </p:sp>
      <p:sp>
        <p:nvSpPr>
          <p:cNvPr id="30" name="TextBox 29">
            <a:extLst>
              <a:ext uri="{FF2B5EF4-FFF2-40B4-BE49-F238E27FC236}">
                <a16:creationId xmlns:a16="http://schemas.microsoft.com/office/drawing/2014/main" id="{D940397D-E2BC-D10D-FFB8-46AE20655CA2}"/>
              </a:ext>
            </a:extLst>
          </p:cNvPr>
          <p:cNvSpPr txBox="1"/>
          <p:nvPr/>
        </p:nvSpPr>
        <p:spPr>
          <a:xfrm>
            <a:off x="15702809" y="8797715"/>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7233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62000" y="495300"/>
            <a:ext cx="16840200" cy="1462708"/>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04 Socialinės paramos ir sveikatos apsaugos paslaugų kokybės gerinimo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sp>
        <p:nvSpPr>
          <p:cNvPr id="17" name="TextBox 17"/>
          <p:cNvSpPr txBox="1"/>
          <p:nvPr/>
        </p:nvSpPr>
        <p:spPr>
          <a:xfrm>
            <a:off x="8005441" y="6558496"/>
            <a:ext cx="2213980"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Drew Holloway</a:t>
            </a:r>
          </a:p>
        </p:txBody>
      </p:sp>
      <p:graphicFrame>
        <p:nvGraphicFramePr>
          <p:cNvPr id="2" name="Diagrama 1">
            <a:extLst>
              <a:ext uri="{FF2B5EF4-FFF2-40B4-BE49-F238E27FC236}">
                <a16:creationId xmlns:a16="http://schemas.microsoft.com/office/drawing/2014/main" id="{CF6E4419-15A7-7D20-1142-2CD631D8756F}"/>
              </a:ext>
            </a:extLst>
          </p:cNvPr>
          <p:cNvGraphicFramePr/>
          <p:nvPr/>
        </p:nvGraphicFramePr>
        <p:xfrm>
          <a:off x="762000" y="2400300"/>
          <a:ext cx="5911277" cy="754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as 3">
            <a:extLst>
              <a:ext uri="{FF2B5EF4-FFF2-40B4-BE49-F238E27FC236}">
                <a16:creationId xmlns:a16="http://schemas.microsoft.com/office/drawing/2014/main" id="{C348D645-ED96-D7DD-6ADA-2921B805A936}"/>
              </a:ext>
            </a:extLst>
          </p:cNvPr>
          <p:cNvSpPr/>
          <p:nvPr/>
        </p:nvSpPr>
        <p:spPr>
          <a:xfrm>
            <a:off x="12286391" y="3116480"/>
            <a:ext cx="1411415" cy="1510048"/>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29</a:t>
            </a:r>
          </a:p>
        </p:txBody>
      </p:sp>
      <p:sp>
        <p:nvSpPr>
          <p:cNvPr id="6" name="Ovalas 5">
            <a:extLst>
              <a:ext uri="{FF2B5EF4-FFF2-40B4-BE49-F238E27FC236}">
                <a16:creationId xmlns:a16="http://schemas.microsoft.com/office/drawing/2014/main" id="{9CCFEACD-54A7-40B9-2DCF-15D2651A8A62}"/>
              </a:ext>
            </a:extLst>
          </p:cNvPr>
          <p:cNvSpPr/>
          <p:nvPr/>
        </p:nvSpPr>
        <p:spPr>
          <a:xfrm>
            <a:off x="14589718" y="3055119"/>
            <a:ext cx="1578937" cy="163277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p:txBody>
      </p:sp>
      <p:pic>
        <p:nvPicPr>
          <p:cNvPr id="8" name="Grafinis elementas 7" descr="Abacus with solid fill">
            <a:extLst>
              <a:ext uri="{FF2B5EF4-FFF2-40B4-BE49-F238E27FC236}">
                <a16:creationId xmlns:a16="http://schemas.microsoft.com/office/drawing/2014/main" id="{BDE794FB-80AB-B6FB-6C94-230DF867E9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34898" y="2035725"/>
            <a:ext cx="914400" cy="914400"/>
          </a:xfrm>
          <a:prstGeom prst="rect">
            <a:avLst/>
          </a:prstGeom>
        </p:spPr>
      </p:pic>
      <p:pic>
        <p:nvPicPr>
          <p:cNvPr id="10" name="Grafinis elementas 9" descr="Airplane with solid fill">
            <a:extLst>
              <a:ext uri="{FF2B5EF4-FFF2-40B4-BE49-F238E27FC236}">
                <a16:creationId xmlns:a16="http://schemas.microsoft.com/office/drawing/2014/main" id="{B4E1901E-C0FB-905F-5595-F3DCBEEC06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21986" y="1958008"/>
            <a:ext cx="914400" cy="914400"/>
          </a:xfrm>
          <a:prstGeom prst="rect">
            <a:avLst/>
          </a:prstGeom>
        </p:spPr>
      </p:pic>
      <p:pic>
        <p:nvPicPr>
          <p:cNvPr id="13" name="Grafinis elementas 12" descr="Old Key with solid fill">
            <a:extLst>
              <a:ext uri="{FF2B5EF4-FFF2-40B4-BE49-F238E27FC236}">
                <a16:creationId xmlns:a16="http://schemas.microsoft.com/office/drawing/2014/main" id="{54F90A15-DE27-88D0-B593-6D447623C2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87222" y="9446655"/>
            <a:ext cx="685800" cy="685800"/>
          </a:xfrm>
          <a:prstGeom prst="rect">
            <a:avLst/>
          </a:prstGeom>
        </p:spPr>
      </p:pic>
      <p:sp>
        <p:nvSpPr>
          <p:cNvPr id="15" name="TextBox 14">
            <a:extLst>
              <a:ext uri="{FF2B5EF4-FFF2-40B4-BE49-F238E27FC236}">
                <a16:creationId xmlns:a16="http://schemas.microsoft.com/office/drawing/2014/main" id="{9600FA77-47B8-D1DA-1EA6-F4A015A8299B}"/>
              </a:ext>
            </a:extLst>
          </p:cNvPr>
          <p:cNvSpPr txBox="1"/>
          <p:nvPr/>
        </p:nvSpPr>
        <p:spPr>
          <a:xfrm>
            <a:off x="7324102" y="9255292"/>
            <a:ext cx="6309026"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Rasa Baranovskienė, Socialinės paramos ir sveikatos skyriaus vyriausioji specialistė, +37045871405, el. p. </a:t>
            </a:r>
            <a:r>
              <a:rPr kumimoji="0" lang="lt-LT"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3"/>
              </a:rPr>
              <a:t>r.baranovskiene@rokiskis.lt</a:t>
            </a:r>
            <a:r>
              <a:rPr kumimoji="0" lang="lt-LT"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a:extLst>
              <a:ext uri="{FF2B5EF4-FFF2-40B4-BE49-F238E27FC236}">
                <a16:creationId xmlns:a16="http://schemas.microsoft.com/office/drawing/2014/main" id="{C0006EEB-EC5C-0003-9670-EE287C11E37A}"/>
              </a:ext>
            </a:extLst>
          </p:cNvPr>
          <p:cNvSpPr txBox="1"/>
          <p:nvPr/>
        </p:nvSpPr>
        <p:spPr>
          <a:xfrm>
            <a:off x="6781799" y="4905158"/>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Dėl aptarnavimo kokybės gautų skundų išmokant socialines išmokas ir kompensacijas skaičius</a:t>
            </a:r>
          </a:p>
        </p:txBody>
      </p:sp>
      <p:sp>
        <p:nvSpPr>
          <p:cNvPr id="7" name="TextBox 6">
            <a:extLst>
              <a:ext uri="{FF2B5EF4-FFF2-40B4-BE49-F238E27FC236}">
                <a16:creationId xmlns:a16="http://schemas.microsoft.com/office/drawing/2014/main" id="{CF8138BA-75FB-081B-CD38-D7FE29EC27D8}"/>
              </a:ext>
            </a:extLst>
          </p:cNvPr>
          <p:cNvSpPr txBox="1"/>
          <p:nvPr/>
        </p:nvSpPr>
        <p:spPr>
          <a:xfrm>
            <a:off x="6810630" y="6105133"/>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Laukimo eilėje socialinio būsto nuomai trukmė, mėn.</a:t>
            </a:r>
          </a:p>
        </p:txBody>
      </p:sp>
      <p:sp>
        <p:nvSpPr>
          <p:cNvPr id="11" name="TextBox 10">
            <a:extLst>
              <a:ext uri="{FF2B5EF4-FFF2-40B4-BE49-F238E27FC236}">
                <a16:creationId xmlns:a16="http://schemas.microsoft.com/office/drawing/2014/main" id="{A88C3BBC-671C-8C11-AD61-7B16329A6ADB}"/>
              </a:ext>
            </a:extLst>
          </p:cNvPr>
          <p:cNvSpPr txBox="1"/>
          <p:nvPr/>
        </p:nvSpPr>
        <p:spPr>
          <a:xfrm>
            <a:off x="6790701" y="5600104"/>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Skurdo rizikos lygis, proc.</a:t>
            </a:r>
          </a:p>
        </p:txBody>
      </p:sp>
      <p:sp>
        <p:nvSpPr>
          <p:cNvPr id="12" name="TextBox 11">
            <a:extLst>
              <a:ext uri="{FF2B5EF4-FFF2-40B4-BE49-F238E27FC236}">
                <a16:creationId xmlns:a16="http://schemas.microsoft.com/office/drawing/2014/main" id="{257480FD-93BF-A27F-55E3-67315CDCE62B}"/>
              </a:ext>
            </a:extLst>
          </p:cNvPr>
          <p:cNvSpPr txBox="1"/>
          <p:nvPr/>
        </p:nvSpPr>
        <p:spPr>
          <a:xfrm>
            <a:off x="12334183" y="4992883"/>
            <a:ext cx="457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p>
        </p:txBody>
      </p:sp>
      <p:sp>
        <p:nvSpPr>
          <p:cNvPr id="14" name="TextBox 13">
            <a:extLst>
              <a:ext uri="{FF2B5EF4-FFF2-40B4-BE49-F238E27FC236}">
                <a16:creationId xmlns:a16="http://schemas.microsoft.com/office/drawing/2014/main" id="{3882C9EB-B4C6-DA5B-371B-78CA7AD52199}"/>
              </a:ext>
            </a:extLst>
          </p:cNvPr>
          <p:cNvSpPr txBox="1"/>
          <p:nvPr/>
        </p:nvSpPr>
        <p:spPr>
          <a:xfrm>
            <a:off x="12228276" y="5481753"/>
            <a:ext cx="1127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a:t>
            </a:r>
          </a:p>
        </p:txBody>
      </p:sp>
      <p:sp>
        <p:nvSpPr>
          <p:cNvPr id="16" name="TextBox 15">
            <a:extLst>
              <a:ext uri="{FF2B5EF4-FFF2-40B4-BE49-F238E27FC236}">
                <a16:creationId xmlns:a16="http://schemas.microsoft.com/office/drawing/2014/main" id="{E28F470E-CEAB-9B70-9C2C-EB046B36C9EB}"/>
              </a:ext>
            </a:extLst>
          </p:cNvPr>
          <p:cNvSpPr txBox="1"/>
          <p:nvPr/>
        </p:nvSpPr>
        <p:spPr>
          <a:xfrm>
            <a:off x="12262964" y="6052455"/>
            <a:ext cx="979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55</a:t>
            </a:r>
          </a:p>
        </p:txBody>
      </p:sp>
      <p:sp>
        <p:nvSpPr>
          <p:cNvPr id="19" name="TextBox 18">
            <a:extLst>
              <a:ext uri="{FF2B5EF4-FFF2-40B4-BE49-F238E27FC236}">
                <a16:creationId xmlns:a16="http://schemas.microsoft.com/office/drawing/2014/main" id="{F42F1AB2-A382-4F87-A9E1-11D5C0B3DE1E}"/>
              </a:ext>
            </a:extLst>
          </p:cNvPr>
          <p:cNvSpPr txBox="1"/>
          <p:nvPr/>
        </p:nvSpPr>
        <p:spPr>
          <a:xfrm>
            <a:off x="6864636" y="6558496"/>
            <a:ext cx="52981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Suaugusiųjų, kurie vertina savo sveikatą kaip gerą arba labai gerą, dalis, proc.</a:t>
            </a:r>
          </a:p>
        </p:txBody>
      </p:sp>
      <p:sp>
        <p:nvSpPr>
          <p:cNvPr id="20" name="TextBox 19">
            <a:extLst>
              <a:ext uri="{FF2B5EF4-FFF2-40B4-BE49-F238E27FC236}">
                <a16:creationId xmlns:a16="http://schemas.microsoft.com/office/drawing/2014/main" id="{18B7CD56-E7A3-0541-698E-30DC3E2739EE}"/>
              </a:ext>
            </a:extLst>
          </p:cNvPr>
          <p:cNvSpPr txBox="1"/>
          <p:nvPr/>
        </p:nvSpPr>
        <p:spPr>
          <a:xfrm>
            <a:off x="6930122" y="7287890"/>
            <a:ext cx="52981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Mokyklinio amžiaus vaikų, kurie jaučiasi pakankamai laimingi arba labai laimingi vertindami savo dabartinį gyvenimą, dalis, proc.</a:t>
            </a:r>
          </a:p>
        </p:txBody>
      </p:sp>
      <p:sp>
        <p:nvSpPr>
          <p:cNvPr id="22" name="TextBox 21">
            <a:extLst>
              <a:ext uri="{FF2B5EF4-FFF2-40B4-BE49-F238E27FC236}">
                <a16:creationId xmlns:a16="http://schemas.microsoft.com/office/drawing/2014/main" id="{AD5041B7-6D86-129A-E1CB-20D12510835E}"/>
              </a:ext>
            </a:extLst>
          </p:cNvPr>
          <p:cNvSpPr txBox="1"/>
          <p:nvPr/>
        </p:nvSpPr>
        <p:spPr>
          <a:xfrm>
            <a:off x="12218245" y="6488433"/>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62,2</a:t>
            </a:r>
          </a:p>
        </p:txBody>
      </p:sp>
      <p:sp>
        <p:nvSpPr>
          <p:cNvPr id="23" name="TextBox 22">
            <a:extLst>
              <a:ext uri="{FF2B5EF4-FFF2-40B4-BE49-F238E27FC236}">
                <a16:creationId xmlns:a16="http://schemas.microsoft.com/office/drawing/2014/main" id="{B5280E6C-C958-0900-E114-9C30AD3A62B0}"/>
              </a:ext>
            </a:extLst>
          </p:cNvPr>
          <p:cNvSpPr txBox="1"/>
          <p:nvPr/>
        </p:nvSpPr>
        <p:spPr>
          <a:xfrm>
            <a:off x="12334183" y="7281193"/>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73</a:t>
            </a:r>
          </a:p>
        </p:txBody>
      </p:sp>
      <p:sp>
        <p:nvSpPr>
          <p:cNvPr id="24" name="TextBox 23">
            <a:extLst>
              <a:ext uri="{FF2B5EF4-FFF2-40B4-BE49-F238E27FC236}">
                <a16:creationId xmlns:a16="http://schemas.microsoft.com/office/drawing/2014/main" id="{C128B9B6-D922-0CE2-8390-A6C91E055BBE}"/>
              </a:ext>
            </a:extLst>
          </p:cNvPr>
          <p:cNvSpPr txBox="1"/>
          <p:nvPr/>
        </p:nvSpPr>
        <p:spPr>
          <a:xfrm>
            <a:off x="6896645" y="8322700"/>
            <a:ext cx="5298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Išvengiamas mirtingumas, proc.</a:t>
            </a:r>
          </a:p>
        </p:txBody>
      </p:sp>
      <p:sp>
        <p:nvSpPr>
          <p:cNvPr id="25" name="TextBox 24">
            <a:extLst>
              <a:ext uri="{FF2B5EF4-FFF2-40B4-BE49-F238E27FC236}">
                <a16:creationId xmlns:a16="http://schemas.microsoft.com/office/drawing/2014/main" id="{5AD09D55-EFA7-BF31-9C89-0AD1527B9AE8}"/>
              </a:ext>
            </a:extLst>
          </p:cNvPr>
          <p:cNvSpPr txBox="1"/>
          <p:nvPr/>
        </p:nvSpPr>
        <p:spPr>
          <a:xfrm>
            <a:off x="17095207" y="4905158"/>
            <a:ext cx="676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a:t>
            </a:r>
          </a:p>
        </p:txBody>
      </p:sp>
      <p:sp>
        <p:nvSpPr>
          <p:cNvPr id="26" name="TextBox 25">
            <a:extLst>
              <a:ext uri="{FF2B5EF4-FFF2-40B4-BE49-F238E27FC236}">
                <a16:creationId xmlns:a16="http://schemas.microsoft.com/office/drawing/2014/main" id="{88E64EE0-A7BB-3329-53B8-A1B90191AD95}"/>
              </a:ext>
            </a:extLst>
          </p:cNvPr>
          <p:cNvSpPr txBox="1"/>
          <p:nvPr/>
        </p:nvSpPr>
        <p:spPr>
          <a:xfrm>
            <a:off x="12418167" y="8334246"/>
            <a:ext cx="134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34</a:t>
            </a:r>
          </a:p>
        </p:txBody>
      </p:sp>
      <p:sp>
        <p:nvSpPr>
          <p:cNvPr id="27" name="TextBox 26">
            <a:extLst>
              <a:ext uri="{FF2B5EF4-FFF2-40B4-BE49-F238E27FC236}">
                <a16:creationId xmlns:a16="http://schemas.microsoft.com/office/drawing/2014/main" id="{70C18971-26B3-357C-BB98-ABE631C148F6}"/>
              </a:ext>
            </a:extLst>
          </p:cNvPr>
          <p:cNvSpPr txBox="1"/>
          <p:nvPr/>
        </p:nvSpPr>
        <p:spPr>
          <a:xfrm>
            <a:off x="17277471" y="5993858"/>
            <a:ext cx="8055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28" name="TextBox 27">
            <a:extLst>
              <a:ext uri="{FF2B5EF4-FFF2-40B4-BE49-F238E27FC236}">
                <a16:creationId xmlns:a16="http://schemas.microsoft.com/office/drawing/2014/main" id="{3302EDAB-5CE8-9268-B7FD-0109C3D430B1}"/>
              </a:ext>
            </a:extLst>
          </p:cNvPr>
          <p:cNvSpPr txBox="1"/>
          <p:nvPr/>
        </p:nvSpPr>
        <p:spPr>
          <a:xfrm>
            <a:off x="12752868" y="4871811"/>
            <a:ext cx="45445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Asmenų, turinčių intelekto ir (ar) psichikos negalią, gavusių paslaugas naujoje ar modernizuotoje infrastruktūroje skaičius per metus</a:t>
            </a:r>
          </a:p>
        </p:txBody>
      </p:sp>
      <p:sp>
        <p:nvSpPr>
          <p:cNvPr id="29" name="TextBox 28">
            <a:extLst>
              <a:ext uri="{FF2B5EF4-FFF2-40B4-BE49-F238E27FC236}">
                <a16:creationId xmlns:a16="http://schemas.microsoft.com/office/drawing/2014/main" id="{9323FA28-35AC-EF6C-3F89-9E1B7D8A48AF}"/>
              </a:ext>
            </a:extLst>
          </p:cNvPr>
          <p:cNvSpPr txBox="1"/>
          <p:nvPr/>
        </p:nvSpPr>
        <p:spPr>
          <a:xfrm>
            <a:off x="12791925" y="5993858"/>
            <a:ext cx="43032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Naujų arba modernizuotų socialinių būstų naudotojų skaičius per metus</a:t>
            </a:r>
          </a:p>
        </p:txBody>
      </p:sp>
    </p:spTree>
    <p:extLst>
      <p:ext uri="{BB962C8B-B14F-4D97-AF65-F5344CB8AC3E}">
        <p14:creationId xmlns:p14="http://schemas.microsoft.com/office/powerpoint/2010/main" val="118546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600" y="495300"/>
            <a:ext cx="17373600" cy="1462708"/>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05 Rajono infrastruktūros objektų priežiūros, plėtros ir modernizavimo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graphicFrame>
        <p:nvGraphicFramePr>
          <p:cNvPr id="3" name="Diagrama 2">
            <a:extLst>
              <a:ext uri="{FF2B5EF4-FFF2-40B4-BE49-F238E27FC236}">
                <a16:creationId xmlns:a16="http://schemas.microsoft.com/office/drawing/2014/main" id="{1131A984-9CD4-954D-6EC9-43BC8B6E7C91}"/>
              </a:ext>
            </a:extLst>
          </p:cNvPr>
          <p:cNvGraphicFramePr/>
          <p:nvPr/>
        </p:nvGraphicFramePr>
        <p:xfrm>
          <a:off x="685801" y="1866900"/>
          <a:ext cx="5431467" cy="792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as 5">
            <a:extLst>
              <a:ext uri="{FF2B5EF4-FFF2-40B4-BE49-F238E27FC236}">
                <a16:creationId xmlns:a16="http://schemas.microsoft.com/office/drawing/2014/main" id="{49157740-3100-E234-011A-ABB35888B0C0}"/>
              </a:ext>
            </a:extLst>
          </p:cNvPr>
          <p:cNvSpPr/>
          <p:nvPr/>
        </p:nvSpPr>
        <p:spPr>
          <a:xfrm>
            <a:off x="12216055" y="3053558"/>
            <a:ext cx="1779059" cy="18288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a:t>
            </a:r>
          </a:p>
        </p:txBody>
      </p:sp>
      <p:sp>
        <p:nvSpPr>
          <p:cNvPr id="7" name="Ovalas 6">
            <a:extLst>
              <a:ext uri="{FF2B5EF4-FFF2-40B4-BE49-F238E27FC236}">
                <a16:creationId xmlns:a16="http://schemas.microsoft.com/office/drawing/2014/main" id="{72E1A68D-5875-2AA2-0D35-3E20A8AAA2A0}"/>
              </a:ext>
            </a:extLst>
          </p:cNvPr>
          <p:cNvSpPr/>
          <p:nvPr/>
        </p:nvSpPr>
        <p:spPr>
          <a:xfrm>
            <a:off x="14748550" y="3058711"/>
            <a:ext cx="1779059" cy="182880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pic>
        <p:nvPicPr>
          <p:cNvPr id="10" name="Grafinis elementas 9" descr="Abacus with solid fill">
            <a:extLst>
              <a:ext uri="{FF2B5EF4-FFF2-40B4-BE49-F238E27FC236}">
                <a16:creationId xmlns:a16="http://schemas.microsoft.com/office/drawing/2014/main" id="{ABDF6E82-424E-7EDA-D742-6356AFA0BA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96800" y="1932507"/>
            <a:ext cx="914400" cy="914400"/>
          </a:xfrm>
          <a:prstGeom prst="rect">
            <a:avLst/>
          </a:prstGeom>
        </p:spPr>
      </p:pic>
      <p:pic>
        <p:nvPicPr>
          <p:cNvPr id="11" name="Grafinis elementas 10" descr="Airplane with solid fill">
            <a:extLst>
              <a:ext uri="{FF2B5EF4-FFF2-40B4-BE49-F238E27FC236}">
                <a16:creationId xmlns:a16="http://schemas.microsoft.com/office/drawing/2014/main" id="{8C760891-545C-DC78-4E4C-926ECAEF2F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63800" y="1958008"/>
            <a:ext cx="914400" cy="914400"/>
          </a:xfrm>
          <a:prstGeom prst="rect">
            <a:avLst/>
          </a:prstGeom>
        </p:spPr>
      </p:pic>
      <p:sp>
        <p:nvSpPr>
          <p:cNvPr id="12" name="TextBox 11">
            <a:extLst>
              <a:ext uri="{FF2B5EF4-FFF2-40B4-BE49-F238E27FC236}">
                <a16:creationId xmlns:a16="http://schemas.microsoft.com/office/drawing/2014/main" id="{02828F45-DEE1-01E0-931C-73B43C06B4BB}"/>
              </a:ext>
            </a:extLst>
          </p:cNvPr>
          <p:cNvSpPr txBox="1"/>
          <p:nvPr/>
        </p:nvSpPr>
        <p:spPr>
          <a:xfrm>
            <a:off x="11883178" y="9147913"/>
            <a:ext cx="57307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Skaidrė Žalienė, Statybos ir infrastruktūros skyriaus vyriausioji specialistė +37045871438, el. p. </a:t>
            </a:r>
            <a:r>
              <a:rPr kumimoji="0" lang="lt-L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1"/>
              </a:rPr>
              <a:t>s.zaliene@rokiskis.lt</a:t>
            </a: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13" name="Grafinis elementas 12" descr="Old Key with solid fill">
            <a:extLst>
              <a:ext uri="{FF2B5EF4-FFF2-40B4-BE49-F238E27FC236}">
                <a16:creationId xmlns:a16="http://schemas.microsoft.com/office/drawing/2014/main" id="{AA4EE641-B4A4-4D16-C55F-129D2F11F7E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34931" y="9320037"/>
            <a:ext cx="699869" cy="699869"/>
          </a:xfrm>
          <a:prstGeom prst="rect">
            <a:avLst/>
          </a:prstGeom>
        </p:spPr>
      </p:pic>
      <p:sp>
        <p:nvSpPr>
          <p:cNvPr id="2" name="TextBox 1">
            <a:extLst>
              <a:ext uri="{FF2B5EF4-FFF2-40B4-BE49-F238E27FC236}">
                <a16:creationId xmlns:a16="http://schemas.microsoft.com/office/drawing/2014/main" id="{162FF32A-CC5E-7C9E-D630-9BE3AFDB86CF}"/>
              </a:ext>
            </a:extLst>
          </p:cNvPr>
          <p:cNvSpPr txBox="1"/>
          <p:nvPr/>
        </p:nvSpPr>
        <p:spPr>
          <a:xfrm>
            <a:off x="6781799" y="5195726"/>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Eksploatuojamų šviestuvų skaičius</a:t>
            </a:r>
          </a:p>
        </p:txBody>
      </p:sp>
      <p:sp>
        <p:nvSpPr>
          <p:cNvPr id="4" name="TextBox 3">
            <a:extLst>
              <a:ext uri="{FF2B5EF4-FFF2-40B4-BE49-F238E27FC236}">
                <a16:creationId xmlns:a16="http://schemas.microsoft.com/office/drawing/2014/main" id="{1EF4A70D-F396-1ED9-2A96-75D1D3CDBA3D}"/>
              </a:ext>
            </a:extLst>
          </p:cNvPr>
          <p:cNvSpPr txBox="1"/>
          <p:nvPr/>
        </p:nvSpPr>
        <p:spPr>
          <a:xfrm>
            <a:off x="12043178" y="5188070"/>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3590</a:t>
            </a:r>
          </a:p>
        </p:txBody>
      </p:sp>
      <p:sp>
        <p:nvSpPr>
          <p:cNvPr id="8" name="TextBox 7">
            <a:extLst>
              <a:ext uri="{FF2B5EF4-FFF2-40B4-BE49-F238E27FC236}">
                <a16:creationId xmlns:a16="http://schemas.microsoft.com/office/drawing/2014/main" id="{62E850AB-0909-E920-4646-460E89A5E94F}"/>
              </a:ext>
            </a:extLst>
          </p:cNvPr>
          <p:cNvSpPr txBox="1"/>
          <p:nvPr/>
        </p:nvSpPr>
        <p:spPr>
          <a:xfrm>
            <a:off x="6781799" y="5872198"/>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Vietinės reikšmės kelių su patobulinta danga ilgis, km/ bendras vietinės reikšmės kelių ilgis, km</a:t>
            </a:r>
          </a:p>
        </p:txBody>
      </p:sp>
      <p:sp>
        <p:nvSpPr>
          <p:cNvPr id="14" name="TextBox 13">
            <a:extLst>
              <a:ext uri="{FF2B5EF4-FFF2-40B4-BE49-F238E27FC236}">
                <a16:creationId xmlns:a16="http://schemas.microsoft.com/office/drawing/2014/main" id="{15DAC558-5502-67C7-248C-4A8AD52E563A}"/>
              </a:ext>
            </a:extLst>
          </p:cNvPr>
          <p:cNvSpPr txBox="1"/>
          <p:nvPr/>
        </p:nvSpPr>
        <p:spPr>
          <a:xfrm>
            <a:off x="6781799" y="6763478"/>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Kelių eismo įvykiuose žuvusiųjų asmenų skaičius</a:t>
            </a:r>
          </a:p>
        </p:txBody>
      </p:sp>
      <p:sp>
        <p:nvSpPr>
          <p:cNvPr id="15" name="TextBox 14">
            <a:extLst>
              <a:ext uri="{FF2B5EF4-FFF2-40B4-BE49-F238E27FC236}">
                <a16:creationId xmlns:a16="http://schemas.microsoft.com/office/drawing/2014/main" id="{18CB9A06-C018-2543-FA95-F2432579174A}"/>
              </a:ext>
            </a:extLst>
          </p:cNvPr>
          <p:cNvSpPr txBox="1"/>
          <p:nvPr/>
        </p:nvSpPr>
        <p:spPr>
          <a:xfrm>
            <a:off x="6781799" y="7591040"/>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Aktyviai veikiančių bendruomenių skaičius </a:t>
            </a:r>
          </a:p>
        </p:txBody>
      </p:sp>
      <p:sp>
        <p:nvSpPr>
          <p:cNvPr id="16" name="TextBox 15">
            <a:extLst>
              <a:ext uri="{FF2B5EF4-FFF2-40B4-BE49-F238E27FC236}">
                <a16:creationId xmlns:a16="http://schemas.microsoft.com/office/drawing/2014/main" id="{628DE315-8F11-D67B-0518-5B88C28AD9DE}"/>
              </a:ext>
            </a:extLst>
          </p:cNvPr>
          <p:cNvSpPr txBox="1"/>
          <p:nvPr/>
        </p:nvSpPr>
        <p:spPr>
          <a:xfrm>
            <a:off x="12043178" y="7630201"/>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a:t>
            </a:r>
          </a:p>
        </p:txBody>
      </p:sp>
      <p:sp>
        <p:nvSpPr>
          <p:cNvPr id="17" name="TextBox 16">
            <a:extLst>
              <a:ext uri="{FF2B5EF4-FFF2-40B4-BE49-F238E27FC236}">
                <a16:creationId xmlns:a16="http://schemas.microsoft.com/office/drawing/2014/main" id="{7315ACBA-0EEF-0374-4BB3-9869D6BC6FBA}"/>
              </a:ext>
            </a:extLst>
          </p:cNvPr>
          <p:cNvSpPr txBox="1"/>
          <p:nvPr/>
        </p:nvSpPr>
        <p:spPr>
          <a:xfrm>
            <a:off x="12087160" y="6763478"/>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p:txBody>
      </p:sp>
      <p:sp>
        <p:nvSpPr>
          <p:cNvPr id="18" name="TextBox 17">
            <a:extLst>
              <a:ext uri="{FF2B5EF4-FFF2-40B4-BE49-F238E27FC236}">
                <a16:creationId xmlns:a16="http://schemas.microsoft.com/office/drawing/2014/main" id="{313A6AF5-73DF-011F-87FF-403C9D49E539}"/>
              </a:ext>
            </a:extLst>
          </p:cNvPr>
          <p:cNvSpPr txBox="1"/>
          <p:nvPr/>
        </p:nvSpPr>
        <p:spPr>
          <a:xfrm>
            <a:off x="12087160" y="5914604"/>
            <a:ext cx="112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144,3/                  2323</a:t>
            </a:r>
          </a:p>
        </p:txBody>
      </p:sp>
      <p:sp>
        <p:nvSpPr>
          <p:cNvPr id="19" name="TextBox 18">
            <a:extLst>
              <a:ext uri="{FF2B5EF4-FFF2-40B4-BE49-F238E27FC236}">
                <a16:creationId xmlns:a16="http://schemas.microsoft.com/office/drawing/2014/main" id="{DD1FD84D-712F-4B22-4C8E-042B564FACC1}"/>
              </a:ext>
            </a:extLst>
          </p:cNvPr>
          <p:cNvSpPr txBox="1"/>
          <p:nvPr/>
        </p:nvSpPr>
        <p:spPr>
          <a:xfrm>
            <a:off x="6781799" y="8364664"/>
            <a:ext cx="5291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Parengtų teritorijų planavimo dokumentų (bendrųjų, specialiųjų  ir detaliųjų planų) skaičius</a:t>
            </a:r>
          </a:p>
        </p:txBody>
      </p:sp>
      <p:sp>
        <p:nvSpPr>
          <p:cNvPr id="20" name="TextBox 19">
            <a:extLst>
              <a:ext uri="{FF2B5EF4-FFF2-40B4-BE49-F238E27FC236}">
                <a16:creationId xmlns:a16="http://schemas.microsoft.com/office/drawing/2014/main" id="{75509AEE-10A4-A926-D6EF-2905318F708C}"/>
              </a:ext>
            </a:extLst>
          </p:cNvPr>
          <p:cNvSpPr txBox="1"/>
          <p:nvPr/>
        </p:nvSpPr>
        <p:spPr>
          <a:xfrm>
            <a:off x="12064280" y="8307115"/>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59823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600" y="495300"/>
            <a:ext cx="17373600" cy="693267"/>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06 Kaimo plėtros, aplinkos apsaugos ir verslo skatinimo programa</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9" name="TextBox 9"/>
          <p:cNvSpPr txBox="1"/>
          <p:nvPr/>
        </p:nvSpPr>
        <p:spPr>
          <a:xfrm>
            <a:off x="3860187" y="6558496"/>
            <a:ext cx="2257081"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Everest Cantu</a:t>
            </a:r>
          </a:p>
        </p:txBody>
      </p:sp>
      <p:sp>
        <p:nvSpPr>
          <p:cNvPr id="17" name="TextBox 17"/>
          <p:cNvSpPr txBox="1"/>
          <p:nvPr/>
        </p:nvSpPr>
        <p:spPr>
          <a:xfrm>
            <a:off x="8005441" y="6558496"/>
            <a:ext cx="2213980"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Drew Holloway</a:t>
            </a:r>
          </a:p>
        </p:txBody>
      </p:sp>
      <p:sp>
        <p:nvSpPr>
          <p:cNvPr id="25" name="TextBox 25"/>
          <p:cNvSpPr txBox="1"/>
          <p:nvPr/>
        </p:nvSpPr>
        <p:spPr>
          <a:xfrm>
            <a:off x="12294659" y="6558496"/>
            <a:ext cx="2009227" cy="809625"/>
          </a:xfrm>
          <a:prstGeom prst="rect">
            <a:avLst/>
          </a:prstGeom>
        </p:spPr>
        <p:txBody>
          <a:bodyPr lIns="0" tIns="0" rIns="0" bIns="0" rtlCol="0" anchor="t">
            <a:spAutoFit/>
          </a:bodyPr>
          <a:lstStyle/>
          <a:p>
            <a:pPr marL="0" marR="0" lvl="0" indent="0" algn="ctr" defTabSz="914400" rtl="0" eaLnBrk="1" fontAlgn="auto" latinLnBrk="0" hangingPunct="1">
              <a:lnSpc>
                <a:spcPts val="3286"/>
              </a:lnSpc>
              <a:spcBef>
                <a:spcPts val="0"/>
              </a:spcBef>
              <a:spcAft>
                <a:spcPts val="0"/>
              </a:spcAft>
              <a:buClrTx/>
              <a:buSzTx/>
              <a:buFontTx/>
              <a:buNone/>
              <a:tabLst/>
              <a:defRPr/>
            </a:pPr>
            <a:r>
              <a:rPr kumimoji="0" lang="en-US" sz="2738" b="0" i="0" u="none" strike="noStrike" kern="1200" cap="none" spc="136" normalizeH="0" baseline="0" noProof="0" dirty="0">
                <a:ln>
                  <a:noFill/>
                </a:ln>
                <a:solidFill>
                  <a:srgbClr val="FFFBFB"/>
                </a:solidFill>
                <a:effectLst/>
                <a:uLnTx/>
                <a:uFillTx/>
                <a:latin typeface="DM Sans"/>
                <a:ea typeface="+mn-ea"/>
                <a:cs typeface="+mn-cs"/>
              </a:rPr>
              <a:t>Remy Marsh</a:t>
            </a:r>
          </a:p>
        </p:txBody>
      </p:sp>
      <p:graphicFrame>
        <p:nvGraphicFramePr>
          <p:cNvPr id="2" name="Diagrama 1">
            <a:extLst>
              <a:ext uri="{FF2B5EF4-FFF2-40B4-BE49-F238E27FC236}">
                <a16:creationId xmlns:a16="http://schemas.microsoft.com/office/drawing/2014/main" id="{7FE960EB-BB1A-EA83-8EE3-25C19A68EA6A}"/>
              </a:ext>
            </a:extLst>
          </p:cNvPr>
          <p:cNvGraphicFramePr/>
          <p:nvPr/>
        </p:nvGraphicFramePr>
        <p:xfrm>
          <a:off x="914401" y="1701160"/>
          <a:ext cx="4724399" cy="769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as 2">
            <a:extLst>
              <a:ext uri="{FF2B5EF4-FFF2-40B4-BE49-F238E27FC236}">
                <a16:creationId xmlns:a16="http://schemas.microsoft.com/office/drawing/2014/main" id="{E69077C5-59D8-E3C6-E1F3-72B38F818427}"/>
              </a:ext>
            </a:extLst>
          </p:cNvPr>
          <p:cNvSpPr/>
          <p:nvPr/>
        </p:nvSpPr>
        <p:spPr>
          <a:xfrm>
            <a:off x="12541435" y="2920681"/>
            <a:ext cx="1779059" cy="18288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a:t>
            </a:r>
          </a:p>
        </p:txBody>
      </p:sp>
      <p:sp>
        <p:nvSpPr>
          <p:cNvPr id="4" name="Ovalas 3">
            <a:extLst>
              <a:ext uri="{FF2B5EF4-FFF2-40B4-BE49-F238E27FC236}">
                <a16:creationId xmlns:a16="http://schemas.microsoft.com/office/drawing/2014/main" id="{E2144942-6316-5057-95E2-417A95D3E078}"/>
              </a:ext>
            </a:extLst>
          </p:cNvPr>
          <p:cNvSpPr/>
          <p:nvPr/>
        </p:nvSpPr>
        <p:spPr>
          <a:xfrm>
            <a:off x="14782800" y="2920681"/>
            <a:ext cx="1779059" cy="1828800"/>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5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a:t>
            </a:r>
          </a:p>
        </p:txBody>
      </p:sp>
      <p:pic>
        <p:nvPicPr>
          <p:cNvPr id="7" name="Grafinis elementas 6" descr="Abacus with solid fill">
            <a:extLst>
              <a:ext uri="{FF2B5EF4-FFF2-40B4-BE49-F238E27FC236}">
                <a16:creationId xmlns:a16="http://schemas.microsoft.com/office/drawing/2014/main" id="{D2D9052F-905E-670A-739B-6C59EC1DD5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73764" y="1855051"/>
            <a:ext cx="914400" cy="914400"/>
          </a:xfrm>
          <a:prstGeom prst="rect">
            <a:avLst/>
          </a:prstGeom>
        </p:spPr>
      </p:pic>
      <p:pic>
        <p:nvPicPr>
          <p:cNvPr id="10" name="Grafinis elementas 9" descr="Airplane with solid fill">
            <a:extLst>
              <a:ext uri="{FF2B5EF4-FFF2-40B4-BE49-F238E27FC236}">
                <a16:creationId xmlns:a16="http://schemas.microsoft.com/office/drawing/2014/main" id="{0AD20C40-50B6-9A7B-5480-F7F990744A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15129" y="1816718"/>
            <a:ext cx="914400" cy="914400"/>
          </a:xfrm>
          <a:prstGeom prst="rect">
            <a:avLst/>
          </a:prstGeom>
        </p:spPr>
      </p:pic>
      <p:pic>
        <p:nvPicPr>
          <p:cNvPr id="12" name="Grafinis elementas 11" descr="Old Key with solid fill">
            <a:extLst>
              <a:ext uri="{FF2B5EF4-FFF2-40B4-BE49-F238E27FC236}">
                <a16:creationId xmlns:a16="http://schemas.microsoft.com/office/drawing/2014/main" id="{27D71FE7-05E1-E4B3-353D-59D69D58F6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67500" y="9164990"/>
            <a:ext cx="914400" cy="914400"/>
          </a:xfrm>
          <a:prstGeom prst="rect">
            <a:avLst/>
          </a:prstGeom>
        </p:spPr>
      </p:pic>
      <p:sp>
        <p:nvSpPr>
          <p:cNvPr id="13" name="TextBox 12">
            <a:extLst>
              <a:ext uri="{FF2B5EF4-FFF2-40B4-BE49-F238E27FC236}">
                <a16:creationId xmlns:a16="http://schemas.microsoft.com/office/drawing/2014/main" id="{284F3DA6-D4AD-D940-59D7-EE0EC729A6C0}"/>
              </a:ext>
            </a:extLst>
          </p:cNvPr>
          <p:cNvSpPr txBox="1"/>
          <p:nvPr/>
        </p:nvSpPr>
        <p:spPr>
          <a:xfrm>
            <a:off x="7764692" y="9257997"/>
            <a:ext cx="63090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Gintarė Vinciūnienė, Žemės ūkio skyriaus vedėjos pavaduotoja,  +37045851686, el. p. </a:t>
            </a:r>
            <a:r>
              <a:rPr kumimoji="0" lang="lt-L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13"/>
              </a:rPr>
              <a:t>g.vinciuniene@rokiskis.lt</a:t>
            </a:r>
            <a:endPar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7B15D1-8287-53B4-6997-78F1540F6BB4}"/>
              </a:ext>
            </a:extLst>
          </p:cNvPr>
          <p:cNvSpPr txBox="1"/>
          <p:nvPr/>
        </p:nvSpPr>
        <p:spPr>
          <a:xfrm>
            <a:off x="6781799" y="5195726"/>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Rekonstruota melioracijos griovių, km ir juose esančių statinių, vnt.</a:t>
            </a:r>
          </a:p>
        </p:txBody>
      </p:sp>
      <p:sp>
        <p:nvSpPr>
          <p:cNvPr id="8" name="TextBox 7">
            <a:extLst>
              <a:ext uri="{FF2B5EF4-FFF2-40B4-BE49-F238E27FC236}">
                <a16:creationId xmlns:a16="http://schemas.microsoft.com/office/drawing/2014/main" id="{80856074-9A80-9E00-BC88-071F56B685E0}"/>
              </a:ext>
            </a:extLst>
          </p:cNvPr>
          <p:cNvSpPr txBox="1"/>
          <p:nvPr/>
        </p:nvSpPr>
        <p:spPr>
          <a:xfrm>
            <a:off x="6729292" y="5852279"/>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Veikiančių ūkio subjektų, kurių pagrindinė veikla yra žemės ūkis, dalis (proc.)</a:t>
            </a:r>
          </a:p>
        </p:txBody>
      </p:sp>
      <p:sp>
        <p:nvSpPr>
          <p:cNvPr id="11" name="TextBox 10">
            <a:extLst>
              <a:ext uri="{FF2B5EF4-FFF2-40B4-BE49-F238E27FC236}">
                <a16:creationId xmlns:a16="http://schemas.microsoft.com/office/drawing/2014/main" id="{F3CF7945-200C-DAF8-1560-9272BB857035}"/>
              </a:ext>
            </a:extLst>
          </p:cNvPr>
          <p:cNvSpPr txBox="1"/>
          <p:nvPr/>
        </p:nvSpPr>
        <p:spPr>
          <a:xfrm>
            <a:off x="6796185" y="8139105"/>
            <a:ext cx="518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Surinktų perdirbti tinkamų atliekų dalis, proc. </a:t>
            </a:r>
          </a:p>
        </p:txBody>
      </p:sp>
      <p:sp>
        <p:nvSpPr>
          <p:cNvPr id="14" name="TextBox 13">
            <a:extLst>
              <a:ext uri="{FF2B5EF4-FFF2-40B4-BE49-F238E27FC236}">
                <a16:creationId xmlns:a16="http://schemas.microsoft.com/office/drawing/2014/main" id="{080AC349-B912-0321-B494-C013292D90CB}"/>
              </a:ext>
            </a:extLst>
          </p:cNvPr>
          <p:cNvSpPr txBox="1"/>
          <p:nvPr/>
        </p:nvSpPr>
        <p:spPr>
          <a:xfrm>
            <a:off x="6775937" y="6663326"/>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Verslumo lygis (veikiančių MVĮ tenkančių 1000 gyv. metų pradžioje), vnt. </a:t>
            </a:r>
          </a:p>
        </p:txBody>
      </p:sp>
      <p:sp>
        <p:nvSpPr>
          <p:cNvPr id="15" name="TextBox 14">
            <a:extLst>
              <a:ext uri="{FF2B5EF4-FFF2-40B4-BE49-F238E27FC236}">
                <a16:creationId xmlns:a16="http://schemas.microsoft.com/office/drawing/2014/main" id="{DAEDEB17-63F1-1FC0-F957-9AE9AAE1AB14}"/>
              </a:ext>
            </a:extLst>
          </p:cNvPr>
          <p:cNvSpPr txBox="1"/>
          <p:nvPr/>
        </p:nvSpPr>
        <p:spPr>
          <a:xfrm>
            <a:off x="6775937" y="7412048"/>
            <a:ext cx="518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Vietų, kuriose atlikti aplinkos oro matavimai (kartai per metus) </a:t>
            </a:r>
          </a:p>
        </p:txBody>
      </p:sp>
      <p:sp>
        <p:nvSpPr>
          <p:cNvPr id="16" name="TextBox 15">
            <a:extLst>
              <a:ext uri="{FF2B5EF4-FFF2-40B4-BE49-F238E27FC236}">
                <a16:creationId xmlns:a16="http://schemas.microsoft.com/office/drawing/2014/main" id="{D706C09A-AC8F-0587-BE39-30BCC06DD34D}"/>
              </a:ext>
            </a:extLst>
          </p:cNvPr>
          <p:cNvSpPr txBox="1"/>
          <p:nvPr/>
        </p:nvSpPr>
        <p:spPr>
          <a:xfrm>
            <a:off x="12043178" y="5188070"/>
            <a:ext cx="112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 km/           2 tiltai</a:t>
            </a:r>
          </a:p>
        </p:txBody>
      </p:sp>
      <p:sp>
        <p:nvSpPr>
          <p:cNvPr id="18" name="TextBox 17">
            <a:extLst>
              <a:ext uri="{FF2B5EF4-FFF2-40B4-BE49-F238E27FC236}">
                <a16:creationId xmlns:a16="http://schemas.microsoft.com/office/drawing/2014/main" id="{D47F609D-F569-494C-76D6-287A9E7B368E}"/>
              </a:ext>
            </a:extLst>
          </p:cNvPr>
          <p:cNvSpPr txBox="1"/>
          <p:nvPr/>
        </p:nvSpPr>
        <p:spPr>
          <a:xfrm>
            <a:off x="12020711" y="7396518"/>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p:txBody>
      </p:sp>
      <p:sp>
        <p:nvSpPr>
          <p:cNvPr id="19" name="TextBox 18">
            <a:extLst>
              <a:ext uri="{FF2B5EF4-FFF2-40B4-BE49-F238E27FC236}">
                <a16:creationId xmlns:a16="http://schemas.microsoft.com/office/drawing/2014/main" id="{3D09B27B-0ACA-4313-1773-64EDBC5C4CDA}"/>
              </a:ext>
            </a:extLst>
          </p:cNvPr>
          <p:cNvSpPr txBox="1"/>
          <p:nvPr/>
        </p:nvSpPr>
        <p:spPr>
          <a:xfrm>
            <a:off x="11977785" y="8149261"/>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61</a:t>
            </a:r>
          </a:p>
        </p:txBody>
      </p:sp>
      <p:sp>
        <p:nvSpPr>
          <p:cNvPr id="20" name="TextBox 19">
            <a:extLst>
              <a:ext uri="{FF2B5EF4-FFF2-40B4-BE49-F238E27FC236}">
                <a16:creationId xmlns:a16="http://schemas.microsoft.com/office/drawing/2014/main" id="{CF3BDB37-A630-70F0-A8B7-78E1468CF5CE}"/>
              </a:ext>
            </a:extLst>
          </p:cNvPr>
          <p:cNvSpPr txBox="1"/>
          <p:nvPr/>
        </p:nvSpPr>
        <p:spPr>
          <a:xfrm>
            <a:off x="12006010" y="6661931"/>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19,5</a:t>
            </a:r>
          </a:p>
        </p:txBody>
      </p:sp>
      <p:sp>
        <p:nvSpPr>
          <p:cNvPr id="21" name="TextBox 20">
            <a:extLst>
              <a:ext uri="{FF2B5EF4-FFF2-40B4-BE49-F238E27FC236}">
                <a16:creationId xmlns:a16="http://schemas.microsoft.com/office/drawing/2014/main" id="{BB201CC1-161D-D10B-93C1-4F57FFB69FA2}"/>
              </a:ext>
            </a:extLst>
          </p:cNvPr>
          <p:cNvSpPr txBox="1"/>
          <p:nvPr/>
        </p:nvSpPr>
        <p:spPr>
          <a:xfrm>
            <a:off x="11977785" y="5894989"/>
            <a:ext cx="112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a:t>
            </a:r>
          </a:p>
        </p:txBody>
      </p:sp>
    </p:spTree>
    <p:extLst>
      <p:ext uri="{BB962C8B-B14F-4D97-AF65-F5344CB8AC3E}">
        <p14:creationId xmlns:p14="http://schemas.microsoft.com/office/powerpoint/2010/main" val="36229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B737A672-DB82-61F3-7F51-9C7A6C540642}"/>
              </a:ext>
            </a:extLst>
          </p:cNvPr>
          <p:cNvSpPr txBox="1"/>
          <p:nvPr/>
        </p:nvSpPr>
        <p:spPr>
          <a:xfrm>
            <a:off x="0" y="647700"/>
            <a:ext cx="17830800" cy="693267"/>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 Savivaldybės valdomų įmonių pagrindiniai veiklos rodikliai </a:t>
            </a:r>
            <a:endParaRPr kumimoji="0" lang="en-US" sz="4000" i="0" u="none" strike="noStrike" kern="1200" cap="none" spc="247"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Lentelė 2">
            <a:extLst>
              <a:ext uri="{FF2B5EF4-FFF2-40B4-BE49-F238E27FC236}">
                <a16:creationId xmlns:a16="http://schemas.microsoft.com/office/drawing/2014/main" id="{C7B107BC-D80E-474B-C682-C4C0E327D966}"/>
              </a:ext>
            </a:extLst>
          </p:cNvPr>
          <p:cNvGraphicFramePr>
            <a:graphicFrameLocks noGrp="1"/>
          </p:cNvGraphicFramePr>
          <p:nvPr>
            <p:extLst>
              <p:ext uri="{D42A27DB-BD31-4B8C-83A1-F6EECF244321}">
                <p14:modId xmlns:p14="http://schemas.microsoft.com/office/powerpoint/2010/main" val="3393525844"/>
              </p:ext>
            </p:extLst>
          </p:nvPr>
        </p:nvGraphicFramePr>
        <p:xfrm>
          <a:off x="800100" y="1638300"/>
          <a:ext cx="16230600" cy="8366680"/>
        </p:xfrm>
        <a:graphic>
          <a:graphicData uri="http://schemas.openxmlformats.org/drawingml/2006/table">
            <a:tbl>
              <a:tblPr firstRow="1" firstCol="1" bandRow="1" bandCol="1"/>
              <a:tblGrid>
                <a:gridCol w="571500">
                  <a:extLst>
                    <a:ext uri="{9D8B030D-6E8A-4147-A177-3AD203B41FA5}">
                      <a16:colId xmlns:a16="http://schemas.microsoft.com/office/drawing/2014/main" val="2581174843"/>
                    </a:ext>
                  </a:extLst>
                </a:gridCol>
                <a:gridCol w="2590800">
                  <a:extLst>
                    <a:ext uri="{9D8B030D-6E8A-4147-A177-3AD203B41FA5}">
                      <a16:colId xmlns:a16="http://schemas.microsoft.com/office/drawing/2014/main" val="4090387785"/>
                    </a:ext>
                  </a:extLst>
                </a:gridCol>
                <a:gridCol w="5392779">
                  <a:extLst>
                    <a:ext uri="{9D8B030D-6E8A-4147-A177-3AD203B41FA5}">
                      <a16:colId xmlns:a16="http://schemas.microsoft.com/office/drawing/2014/main" val="1825758891"/>
                    </a:ext>
                  </a:extLst>
                </a:gridCol>
                <a:gridCol w="2703099">
                  <a:extLst>
                    <a:ext uri="{9D8B030D-6E8A-4147-A177-3AD203B41FA5}">
                      <a16:colId xmlns:a16="http://schemas.microsoft.com/office/drawing/2014/main" val="862648067"/>
                    </a:ext>
                  </a:extLst>
                </a:gridCol>
                <a:gridCol w="2486211">
                  <a:extLst>
                    <a:ext uri="{9D8B030D-6E8A-4147-A177-3AD203B41FA5}">
                      <a16:colId xmlns:a16="http://schemas.microsoft.com/office/drawing/2014/main" val="1778860914"/>
                    </a:ext>
                  </a:extLst>
                </a:gridCol>
                <a:gridCol w="2486211">
                  <a:extLst>
                    <a:ext uri="{9D8B030D-6E8A-4147-A177-3AD203B41FA5}">
                      <a16:colId xmlns:a16="http://schemas.microsoft.com/office/drawing/2014/main" val="2272046848"/>
                    </a:ext>
                  </a:extLst>
                </a:gridCol>
              </a:tblGrid>
              <a:tr h="283019">
                <a:tc rowSpan="2">
                  <a:txBody>
                    <a:bodyPr/>
                    <a:lstStyle/>
                    <a:p>
                      <a:pPr algn="ctr">
                        <a:lnSpc>
                          <a:spcPct val="107000"/>
                        </a:lnSpc>
                      </a:pPr>
                      <a:endPar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algn="ctr">
                        <a:lnSpc>
                          <a:spcPct val="107000"/>
                        </a:lnSpc>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Savivaldybės valdomos įmonės ar viešosios įstaigos pavadinimas</a:t>
                      </a:r>
                      <a:endPar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algn="ctr">
                        <a:lnSpc>
                          <a:spcPct val="107000"/>
                        </a:lnSpc>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Rodiklio pavadinimas, matavimo vnt.  </a:t>
                      </a:r>
                      <a:endPar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algn="ctr">
                        <a:lnSpc>
                          <a:spcPct val="107000"/>
                        </a:lnSpc>
                        <a:tabLst>
                          <a:tab pos="5274310" algn="r"/>
                        </a:tabLs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Planuojamos rodiklių reikšmės</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algn="ctr">
                        <a:lnSpc>
                          <a:spcPct val="107000"/>
                        </a:lnSpc>
                        <a:tabLst>
                          <a:tab pos="5274310" algn="r"/>
                        </a:tabLst>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algn="ctr">
                        <a:lnSpc>
                          <a:spcPct val="107000"/>
                        </a:lnSpc>
                        <a:tabLst>
                          <a:tab pos="5274310" algn="r"/>
                        </a:tabLst>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417162083"/>
                  </a:ext>
                </a:extLst>
              </a:tr>
              <a:tr h="631381">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07000"/>
                        </a:lnSpc>
                        <a:tabLst>
                          <a:tab pos="5274310" algn="r"/>
                        </a:tabLst>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 metais</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 metais</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 </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tabLst>
                          <a:tab pos="5274310" algn="r"/>
                        </a:tabLst>
                      </a:pPr>
                      <a:r>
                        <a:rPr lang="lt-LT"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metais</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799236971"/>
                  </a:ext>
                </a:extLst>
              </a:tr>
              <a:tr h="314479">
                <a:tc>
                  <a:txBody>
                    <a:bodyPr/>
                    <a:lstStyle/>
                    <a:p>
                      <a:pPr algn="ctr">
                        <a:lnSpc>
                          <a:spcPct val="107000"/>
                        </a:lnSpc>
                        <a:tabLst>
                          <a:tab pos="5274310" algn="r"/>
                        </a:tabLst>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tabLst>
                          <a:tab pos="5274310" algn="r"/>
                        </a:tabLst>
                      </a:pPr>
                      <a:r>
                        <a:rPr lang="lt-LT"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582189989"/>
                  </a:ext>
                </a:extLst>
              </a:tr>
              <a:tr h="283019">
                <a:tc gridSpan="6">
                  <a:txBody>
                    <a:bodyPr/>
                    <a:lstStyle/>
                    <a:p>
                      <a:pPr algn="ctr">
                        <a:lnSpc>
                          <a:spcPct val="107000"/>
                        </a:lnSpc>
                        <a:tabLst>
                          <a:tab pos="5274310" algn="r"/>
                        </a:tabLst>
                      </a:pPr>
                      <a:r>
                        <a:rPr lang="lt-LT" sz="1700" b="1" i="1" dirty="0">
                          <a:effectLst/>
                          <a:latin typeface="Times New Roman" panose="02020603050405020304" pitchFamily="18" charset="0"/>
                          <a:ea typeface="Times New Roman" panose="02020603050405020304" pitchFamily="18" charset="0"/>
                          <a:cs typeface="Times New Roman" panose="02020603050405020304" pitchFamily="18" charset="0"/>
                        </a:rPr>
                        <a:t>Savivaldybės valdomų įmonių planuojami pasiekti pagrindiniai veiklos rodikliai ir jų reikšmės</a:t>
                      </a:r>
                      <a:endParaRPr lang="lt-LT"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lt-LT"/>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lt-LT"/>
                    </a:p>
                  </a:txBody>
                  <a:tcPr/>
                </a:tc>
                <a:extLst>
                  <a:ext uri="{0D108BD9-81ED-4DB2-BD59-A6C34878D82A}">
                    <a16:rowId xmlns:a16="http://schemas.microsoft.com/office/drawing/2014/main" val="1781113748"/>
                  </a:ext>
                </a:extLst>
              </a:tr>
              <a:tr h="687449">
                <a:tc rowSpan="3">
                  <a:txBody>
                    <a:bodyPr/>
                    <a:lstStyle/>
                    <a:p>
                      <a:pPr algn="ctr">
                        <a:lnSpc>
                          <a:spcPct val="107000"/>
                        </a:lnSpc>
                        <a:tabLst>
                          <a:tab pos="5274310" algn="r"/>
                        </a:tabLst>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UAB Rokiškio vandenys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Įdiegtos geriamojo vandens gerinimo priemonės - įrengti nauji vandens gerinimo įrenginiai</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 2</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0650294"/>
                  </a:ext>
                </a:extLst>
              </a:tr>
              <a:tr h="875327">
                <a:tc vMerge="1">
                  <a:txBody>
                    <a:bodyPr/>
                    <a:lstStyle/>
                    <a:p>
                      <a:endParaRPr lang="lt-LT"/>
                    </a:p>
                  </a:txBody>
                  <a:tcPr>
                    <a:lnT w="12700" cap="flat" cmpd="sng" algn="ctr">
                      <a:solidFill>
                        <a:srgbClr val="000000"/>
                      </a:solidFill>
                      <a:prstDash val="solid"/>
                      <a:round/>
                      <a:headEnd type="none" w="med" len="med"/>
                      <a:tailEnd type="none" w="med" len="med"/>
                    </a:lnT>
                  </a:tcPr>
                </a:tc>
                <a:tc vMerge="1">
                  <a:txBody>
                    <a:bodyPr/>
                    <a:lstStyle/>
                    <a:p>
                      <a:endParaRPr lang="lt-LT"/>
                    </a:p>
                  </a:txBody>
                  <a:tcPr>
                    <a:lnT w="12700" cap="flat" cmpd="sng" algn="ctr">
                      <a:solidFill>
                        <a:srgbClr val="000000"/>
                      </a:solidFill>
                      <a:prstDash val="solid"/>
                      <a:round/>
                      <a:headEnd type="none" w="med" len="med"/>
                      <a:tailEnd type="none" w="med" len="med"/>
                    </a:lnT>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Vidutinis reagavimo laikas į iškvietimus</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daugiau kaip 60 min nuo avarinio pranešimo užfiksavimo</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daugiau kaip 60 min nuo avarinio pranešimo užfiksavimo</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daugiau kaip 60 min nuo avarinio pranešimo užfiksavimo</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507241"/>
                  </a:ext>
                </a:extLst>
              </a:tr>
              <a:tr h="1029673">
                <a:tc vMerge="1">
                  <a:txBody>
                    <a:bodyPr/>
                    <a:lstStyle/>
                    <a:p>
                      <a:endParaRPr lang="lt-LT"/>
                    </a:p>
                  </a:txBody>
                  <a:tcPr/>
                </a:tc>
                <a:tc vMerge="1">
                  <a:txBody>
                    <a:bodyPr/>
                    <a:lstStyle/>
                    <a:p>
                      <a:endParaRPr lang="lt-LT"/>
                    </a:p>
                  </a:txBody>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Didinti geriamojo vandens ir nuotekų tinklų plėtrą - vykdyti projektą „Geriamojo vandens tiekimo ir nuotekų tvarkymo paslaugų prieinamumo  didinimas Rokiškio savivaldybėje“</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 Vykdomas projektas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Vykdomas projektas</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Vykdomas projektas</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51773"/>
                  </a:ext>
                </a:extLst>
              </a:tr>
              <a:tr h="432993">
                <a:tc rowSpan="3">
                  <a:txBody>
                    <a:bodyPr/>
                    <a:lstStyle/>
                    <a:p>
                      <a:pPr algn="ctr">
                        <a:lnSpc>
                          <a:spcPct val="107000"/>
                        </a:lnSpc>
                        <a:tabLst>
                          <a:tab pos="5274310" algn="r"/>
                        </a:tabLst>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UAB Rokiškio autobusų parkas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Teikiamų paslaugų didėjimas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mažiau kaip 5 proc.</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mažiau kaip 5 proc.</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a:effectLst/>
                          <a:latin typeface="Times New Roman" panose="02020603050405020304" pitchFamily="18" charset="0"/>
                          <a:ea typeface="Times New Roman" panose="02020603050405020304" pitchFamily="18" charset="0"/>
                          <a:cs typeface="Times New Roman" panose="02020603050405020304" pitchFamily="18" charset="0"/>
                        </a:rPr>
                        <a:t>ne mažiau kaip 5 proc.</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835547"/>
                  </a:ext>
                </a:extLst>
              </a:tr>
              <a:tr h="579173">
                <a:tc vMerge="1">
                  <a:txBody>
                    <a:bodyPr/>
                    <a:lstStyle/>
                    <a:p>
                      <a:endParaRPr lang="lt-LT"/>
                    </a:p>
                  </a:txBody>
                  <a:tcPr>
                    <a:lnT w="12700" cap="flat" cmpd="sng" algn="ctr">
                      <a:solidFill>
                        <a:srgbClr val="000000"/>
                      </a:solidFill>
                      <a:prstDash val="solid"/>
                      <a:round/>
                      <a:headEnd type="none" w="med" len="med"/>
                      <a:tailEnd type="none" w="med" len="med"/>
                    </a:lnT>
                  </a:tcPr>
                </a:tc>
                <a:tc vMerge="1">
                  <a:txBody>
                    <a:bodyPr/>
                    <a:lstStyle/>
                    <a:p>
                      <a:endParaRPr lang="lt-LT"/>
                    </a:p>
                  </a:txBody>
                  <a:tcPr>
                    <a:lnT w="12700" cap="flat" cmpd="sng" algn="ctr">
                      <a:solidFill>
                        <a:srgbClr val="000000"/>
                      </a:solidFill>
                      <a:prstDash val="solid"/>
                      <a:round/>
                      <a:headEnd type="none" w="med" len="med"/>
                      <a:tailEnd type="none" w="med" len="med"/>
                    </a:lnT>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Pagrįstų skundų kiekis</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890606"/>
                  </a:ext>
                </a:extLst>
              </a:tr>
              <a:tr h="579173">
                <a:tc vMerge="1">
                  <a:txBody>
                    <a:bodyPr/>
                    <a:lstStyle/>
                    <a:p>
                      <a:endParaRPr lang="lt-LT"/>
                    </a:p>
                  </a:txBody>
                  <a:tcPr/>
                </a:tc>
                <a:tc vMerge="1">
                  <a:txBody>
                    <a:bodyPr/>
                    <a:lstStyle/>
                    <a:p>
                      <a:endParaRPr lang="lt-LT"/>
                    </a:p>
                  </a:txBody>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Įsigyti naujesni (nuo 2002 m.) autobusai</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mažiau kaip 4 vnt.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mažiau kaip 4 vnt.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ne mažiau kaip 4 vnt.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936498"/>
                  </a:ext>
                </a:extLst>
              </a:tr>
              <a:tr h="1008625">
                <a:tc rowSpan="4">
                  <a:txBody>
                    <a:bodyPr/>
                    <a:lstStyle/>
                    <a:p>
                      <a:pPr algn="ctr">
                        <a:lnSpc>
                          <a:spcPct val="107000"/>
                        </a:lnSpc>
                        <a:tabLst>
                          <a:tab pos="5274310" algn="r"/>
                        </a:tabLst>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AB Rokiškio komunalininkas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Akcijų supirkimo iš mažųjų bendrovės akcininkų vykdymas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Akcijų paketas, priklausantis bendrovei, sudarys bent 95 proc. akcijų</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Akcijų paketas, priklausantis bendrovei, sudarys bent 95 proc. akcijų</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Akcijų paketas, priklausantis bendrovei, sudarys bent 95 proc. akcijų</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328410"/>
                  </a:ext>
                </a:extLst>
              </a:tr>
              <a:tr h="465839">
                <a:tc vMerge="1">
                  <a:txBody>
                    <a:bodyPr/>
                    <a:lstStyle/>
                    <a:p>
                      <a:endParaRPr lang="lt-LT"/>
                    </a:p>
                  </a:txBody>
                  <a:tcPr>
                    <a:lnT w="12700" cap="flat" cmpd="sng" algn="ctr">
                      <a:solidFill>
                        <a:srgbClr val="000000"/>
                      </a:solidFill>
                      <a:prstDash val="solid"/>
                      <a:round/>
                      <a:headEnd type="none" w="med" len="med"/>
                      <a:tailEnd type="none" w="med" len="med"/>
                    </a:lnT>
                  </a:tcPr>
                </a:tc>
                <a:tc vMerge="1">
                  <a:txBody>
                    <a:bodyPr/>
                    <a:lstStyle/>
                    <a:p>
                      <a:endParaRPr lang="lt-LT"/>
                    </a:p>
                  </a:txBody>
                  <a:tcPr>
                    <a:lnT w="12700" cap="flat" cmpd="sng" algn="ctr">
                      <a:solidFill>
                        <a:srgbClr val="000000"/>
                      </a:solidFill>
                      <a:prstDash val="solid"/>
                      <a:round/>
                      <a:headEnd type="none" w="med" len="med"/>
                      <a:tailEnd type="none" w="med" len="med"/>
                    </a:lnT>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Kosmetiškai suremontuotas pirties pastatas</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Vykdoma</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246876"/>
                  </a:ext>
                </a:extLst>
              </a:tr>
              <a:tr h="436677">
                <a:tc vMerge="1">
                  <a:txBody>
                    <a:bodyPr/>
                    <a:lstStyle/>
                    <a:p>
                      <a:endParaRPr lang="lt-LT"/>
                    </a:p>
                  </a:txBody>
                  <a:tcPr/>
                </a:tc>
                <a:tc vMerge="1">
                  <a:txBody>
                    <a:bodyPr/>
                    <a:lstStyle/>
                    <a:p>
                      <a:endParaRPr lang="lt-LT"/>
                    </a:p>
                  </a:txBody>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Pagrįstų skundų kiekis</a:t>
                      </a:r>
                      <a:endParaRPr lang="lt-LT" dirty="0">
                        <a:latin typeface="Times New Roman" panose="02020603050405020304" pitchFamily="18" charset="0"/>
                        <a:cs typeface="Times New Roman" panose="02020603050405020304" pitchFamily="18" charset="0"/>
                      </a:endParaRPr>
                    </a:p>
                  </a:txBody>
                  <a:tcPr marL="41393" marR="4139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mažiau nei 5 skundai per metus</a:t>
                      </a:r>
                    </a:p>
                  </a:txBody>
                  <a:tcPr marL="41393" marR="41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961266"/>
                  </a:ext>
                </a:extLst>
              </a:tr>
              <a:tr h="579173">
                <a:tc vMerge="1">
                  <a:txBody>
                    <a:bodyPr/>
                    <a:lstStyle/>
                    <a:p>
                      <a:pPr algn="ctr">
                        <a:lnSpc>
                          <a:spcPct val="107000"/>
                        </a:lnSpc>
                        <a:tabLst>
                          <a:tab pos="5274310" algn="r"/>
                        </a:tabLst>
                      </a:pPr>
                      <a:endParaRPr lang="lt-LT" sz="2000" dirty="0">
                        <a:effectLst/>
                        <a:latin typeface="+mj-lt"/>
                        <a:ea typeface="Times New Roman" panose="02020603050405020304" pitchFamily="18" charset="0"/>
                        <a:cs typeface="Times New Roman" panose="02020603050405020304" pitchFamily="18" charset="0"/>
                      </a:endParaRPr>
                    </a:p>
                  </a:txBody>
                  <a:tcPr marL="41393" marR="41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vMerge="1">
                  <a:txBody>
                    <a:bodyPr/>
                    <a:lstStyle/>
                    <a:p>
                      <a:endParaRPr lang="lt-LT"/>
                    </a:p>
                  </a:txBody>
                  <a:tcPr>
                    <a:lnL w="12700" cap="flat" cmpd="sng" algn="ctr">
                      <a:solidFill>
                        <a:srgbClr val="000000"/>
                      </a:solidFill>
                      <a:prstDash val="solid"/>
                      <a:round/>
                      <a:headEnd type="none" w="med" len="med"/>
                      <a:tailEnd type="none" w="med" len="med"/>
                    </a:lnL>
                  </a:tcPr>
                </a:tc>
                <a:tc>
                  <a:txBody>
                    <a:bodyPr/>
                    <a:lstStyle/>
                    <a:p>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Įsigyta technika, įranga ir (ar) transporto priemonės rūšiuojamų atliekų išvežimui</a:t>
                      </a:r>
                      <a:endParaRPr lang="lt-LT" dirty="0">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tabLst>
                          <a:tab pos="5274310" algn="r"/>
                        </a:tabLst>
                      </a:pPr>
                      <a:r>
                        <a:rPr lang="lt-LT" sz="17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p>
                    <a:p>
                      <a:pPr algn="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2 (šiukšliavežė ir kt. įranga)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tabLst>
                          <a:tab pos="5274310" algn="r"/>
                        </a:tabLst>
                      </a:pPr>
                      <a:r>
                        <a:rPr lang="lt-LT" sz="17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064272"/>
                  </a:ext>
                </a:extLst>
              </a:tr>
            </a:tbl>
          </a:graphicData>
        </a:graphic>
      </p:graphicFrame>
    </p:spTree>
    <p:extLst>
      <p:ext uri="{BB962C8B-B14F-4D97-AF65-F5344CB8AC3E}">
        <p14:creationId xmlns:p14="http://schemas.microsoft.com/office/powerpoint/2010/main" val="261884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F5F7EAE1-E782-D158-FF5A-E4B7A49128EE}"/>
              </a:ext>
            </a:extLst>
          </p:cNvPr>
          <p:cNvSpPr txBox="1"/>
          <p:nvPr/>
        </p:nvSpPr>
        <p:spPr>
          <a:xfrm>
            <a:off x="0" y="647700"/>
            <a:ext cx="17830800" cy="691856"/>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395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VI.Savivaldybės</a:t>
            </a:r>
            <a:r>
              <a:rPr kumimoji="0" lang="lt-LT" sz="39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viešųjų įstaigų pagrindiniai veiklos rodikliai </a:t>
            </a:r>
            <a:endParaRPr kumimoji="0" lang="en-US" sz="3950" b="0" i="0" u="none" strike="noStrike" kern="1200" cap="none" spc="247"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Diagrama 8">
            <a:extLst>
              <a:ext uri="{FF2B5EF4-FFF2-40B4-BE49-F238E27FC236}">
                <a16:creationId xmlns:a16="http://schemas.microsoft.com/office/drawing/2014/main" id="{C629085F-A6A1-8714-9A20-4F5261D717E9}"/>
              </a:ext>
            </a:extLst>
          </p:cNvPr>
          <p:cNvGraphicFramePr/>
          <p:nvPr/>
        </p:nvGraphicFramePr>
        <p:xfrm>
          <a:off x="991971" y="2318044"/>
          <a:ext cx="1249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33B573FA-407B-30DB-AD4F-87BFBF227846}"/>
              </a:ext>
            </a:extLst>
          </p:cNvPr>
          <p:cNvSpPr txBox="1"/>
          <p:nvPr/>
        </p:nvSpPr>
        <p:spPr>
          <a:xfrm>
            <a:off x="1525371" y="7499644"/>
            <a:ext cx="15240000"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t-LT"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Viešųjų įstaigų siektini pagrindiniai veiklos rodikliai ir planuojamos jų reikšmės nustatomos kasmet tvirtinamu Lietuvos Respublikos sveikatos apsaugos ministro įsakymu „Dėl Lietuvos nacionalinės sveikatos sistemos viešųjų ir biudžetinių įstaigų, teikiančių asmens sveikatos priežiūros paslaugas, veiklos rezultatų vertinimo rodiklių siektinų reikšmių sąrašo patvirtinimo“. </a:t>
            </a:r>
            <a:endParaRPr kumimoji="0" lang="lt-LT"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Nėra nuotraukos aprašo.">
            <a:extLst>
              <a:ext uri="{FF2B5EF4-FFF2-40B4-BE49-F238E27FC236}">
                <a16:creationId xmlns:a16="http://schemas.microsoft.com/office/drawing/2014/main" id="{59FF47A8-5623-B863-D365-8421DF60AF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710" y="2421362"/>
            <a:ext cx="1793631" cy="1682456"/>
          </a:xfrm>
          <a:prstGeom prst="rect">
            <a:avLst/>
          </a:prstGeom>
          <a:noFill/>
          <a:extLst>
            <a:ext uri="{909E8E84-426E-40DD-AFC4-6F175D3DCCD1}">
              <a14:hiddenFill xmlns:a14="http://schemas.microsoft.com/office/drawing/2010/main">
                <a:solidFill>
                  <a:srgbClr val="FFFFFF"/>
                </a:solidFill>
              </a14:hiddenFill>
            </a:ext>
          </a:extLst>
        </p:spPr>
      </p:pic>
      <p:pic>
        <p:nvPicPr>
          <p:cNvPr id="15" name="Paveikslėlis 14">
            <a:extLst>
              <a:ext uri="{FF2B5EF4-FFF2-40B4-BE49-F238E27FC236}">
                <a16:creationId xmlns:a16="http://schemas.microsoft.com/office/drawing/2014/main" id="{DA635161-66E9-1B1F-2BF8-395191AC3D60}"/>
              </a:ext>
            </a:extLst>
          </p:cNvPr>
          <p:cNvPicPr>
            <a:picLocks noChangeAspect="1"/>
          </p:cNvPicPr>
          <p:nvPr/>
        </p:nvPicPr>
        <p:blipFill>
          <a:blip r:embed="rId8"/>
          <a:stretch>
            <a:fillRect/>
          </a:stretch>
        </p:blipFill>
        <p:spPr>
          <a:xfrm>
            <a:off x="1731697" y="5065308"/>
            <a:ext cx="1724266" cy="1676634"/>
          </a:xfrm>
          <a:prstGeom prst="rect">
            <a:avLst/>
          </a:prstGeom>
        </p:spPr>
      </p:pic>
    </p:spTree>
    <p:extLst>
      <p:ext uri="{BB962C8B-B14F-4D97-AF65-F5344CB8AC3E}">
        <p14:creationId xmlns:p14="http://schemas.microsoft.com/office/powerpoint/2010/main" val="610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7DD87-B071-3E12-9B1A-6A72E5A13185}"/>
              </a:ext>
            </a:extLst>
          </p:cNvPr>
          <p:cNvSpPr txBox="1"/>
          <p:nvPr/>
        </p:nvSpPr>
        <p:spPr>
          <a:xfrm>
            <a:off x="762000" y="737965"/>
            <a:ext cx="16002000" cy="785600"/>
          </a:xfrm>
          <a:prstGeom prst="rect">
            <a:avLst/>
          </a:prstGeom>
          <a:noFill/>
        </p:spPr>
        <p:txBody>
          <a:bodyPr wrap="square">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VII. Administracinės naštos gyventojams ir verslui mažinimo priemonės</a:t>
            </a:r>
            <a:endParaRPr kumimoji="0" lang="en-US" sz="4000" b="0" i="0" u="none" strike="noStrike" kern="1200" cap="none" spc="247"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Lentelė 1">
            <a:extLst>
              <a:ext uri="{FF2B5EF4-FFF2-40B4-BE49-F238E27FC236}">
                <a16:creationId xmlns:a16="http://schemas.microsoft.com/office/drawing/2014/main" id="{D8CE7A99-635B-1DBD-49C4-52E82154F823}"/>
              </a:ext>
            </a:extLst>
          </p:cNvPr>
          <p:cNvGraphicFramePr>
            <a:graphicFrameLocks noGrp="1"/>
          </p:cNvGraphicFramePr>
          <p:nvPr/>
        </p:nvGraphicFramePr>
        <p:xfrm>
          <a:off x="2057400" y="1943100"/>
          <a:ext cx="13106400" cy="6168490"/>
        </p:xfrm>
        <a:graphic>
          <a:graphicData uri="http://schemas.openxmlformats.org/drawingml/2006/table">
            <a:tbl>
              <a:tblPr firstRow="1" firstCol="1" bandRow="1"/>
              <a:tblGrid>
                <a:gridCol w="602712">
                  <a:extLst>
                    <a:ext uri="{9D8B030D-6E8A-4147-A177-3AD203B41FA5}">
                      <a16:colId xmlns:a16="http://schemas.microsoft.com/office/drawing/2014/main" val="1485609813"/>
                    </a:ext>
                  </a:extLst>
                </a:gridCol>
                <a:gridCol w="4143644">
                  <a:extLst>
                    <a:ext uri="{9D8B030D-6E8A-4147-A177-3AD203B41FA5}">
                      <a16:colId xmlns:a16="http://schemas.microsoft.com/office/drawing/2014/main" val="1043520714"/>
                    </a:ext>
                  </a:extLst>
                </a:gridCol>
                <a:gridCol w="3164237">
                  <a:extLst>
                    <a:ext uri="{9D8B030D-6E8A-4147-A177-3AD203B41FA5}">
                      <a16:colId xmlns:a16="http://schemas.microsoft.com/office/drawing/2014/main" val="3637383158"/>
                    </a:ext>
                  </a:extLst>
                </a:gridCol>
                <a:gridCol w="2034153">
                  <a:extLst>
                    <a:ext uri="{9D8B030D-6E8A-4147-A177-3AD203B41FA5}">
                      <a16:colId xmlns:a16="http://schemas.microsoft.com/office/drawing/2014/main" val="828005501"/>
                    </a:ext>
                  </a:extLst>
                </a:gridCol>
                <a:gridCol w="1028054">
                  <a:extLst>
                    <a:ext uri="{9D8B030D-6E8A-4147-A177-3AD203B41FA5}">
                      <a16:colId xmlns:a16="http://schemas.microsoft.com/office/drawing/2014/main" val="3128583238"/>
                    </a:ext>
                  </a:extLst>
                </a:gridCol>
                <a:gridCol w="1066800">
                  <a:extLst>
                    <a:ext uri="{9D8B030D-6E8A-4147-A177-3AD203B41FA5}">
                      <a16:colId xmlns:a16="http://schemas.microsoft.com/office/drawing/2014/main" val="1568177181"/>
                    </a:ext>
                  </a:extLst>
                </a:gridCol>
                <a:gridCol w="1066800">
                  <a:extLst>
                    <a:ext uri="{9D8B030D-6E8A-4147-A177-3AD203B41FA5}">
                      <a16:colId xmlns:a16="http://schemas.microsoft.com/office/drawing/2014/main" val="4165831077"/>
                    </a:ext>
                  </a:extLst>
                </a:gridCol>
              </a:tblGrid>
              <a:tr h="261780">
                <a:tc rowSpan="2">
                  <a:txBody>
                    <a:bodyPr/>
                    <a:lstStyle/>
                    <a:p>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Eil. Nr. </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Priemonės pavadinimas</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Vertinimo kriterijus, matavimo vnt.</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algn="ctr"/>
                      <a:r>
                        <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Atsakingas vykdytojas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algn="ctr"/>
                      <a:r>
                        <a:rPr lang="lt-LT"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Planas</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450906262"/>
                  </a:ext>
                </a:extLst>
              </a:tr>
              <a:tr h="261780">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r>
                        <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r>
                        <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r>
                        <a:rPr lang="lt-LT"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32769438"/>
                  </a:ext>
                </a:extLst>
              </a:tr>
              <a:tr h="1413610">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Savivaldybės biudžetinių ir viešųjų įstaigų siunčiamų raštų, pasirašytų el. parašu, skaičiaus didinimas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Savivaldybės biudžetinių ir viešųjų įstaigų parengtų siunčiamų raštų, pasirašytų el. parašu, dalis nuo bendro parengtų siunčiamų raštų skaičiaus, proc.</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BS,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Savivaldybės biudžetinės ir viešosios įstaigos</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a:effectLst/>
                          <a:latin typeface="Times New Roman" panose="02020603050405020304" pitchFamily="18" charset="0"/>
                          <a:ea typeface="Times New Roman" panose="02020603050405020304" pitchFamily="18" charset="0"/>
                          <a:cs typeface="Times New Roman" panose="02020603050405020304" pitchFamily="18" charset="0"/>
                        </a:rPr>
                        <a:t>50</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1855"/>
                  </a:ext>
                </a:extLst>
              </a:tr>
              <a:tr h="942407">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Perėjimas prie Dokumentų valdymo bendrosios informacinės sistemos (DBSIS)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Savivaldybės biudžetinių ir viešųjų įstaigų, prijungtų prie Dokumentų valdymo informacinės sistemos, skaičius</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BS</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079171"/>
                  </a:ext>
                </a:extLst>
              </a:tr>
              <a:tr h="705568">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Rajono gyventojų apklausų dėl savivaldybės administracijos teikiamų administracinių ir viešųjų paslaugų kokybės vykdymas</a:t>
                      </a:r>
                    </a:p>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Įgyvendintų apklausų metu gautų konstruktyvių pasiūlymų skaičius, vnt.</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BS; TVŪS; APS; CMAS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SPSS; ŽŪS; SIPS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KKS; ŠSS; TPS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RRSA seniūnijos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7892142"/>
                  </a:ext>
                </a:extLst>
              </a:tr>
              <a:tr h="1402080">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Rajono  verslo subjektų apklausų dėl savivaldybės administracijos teikiamų administracinių ir viešųjų paslaugų kokybės vykdymas</a:t>
                      </a:r>
                    </a:p>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Įgyvendintų apklausų metu gautų konstruktyvių pasiūlymų skaičius, vnt.</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SPIS; TVŪS; APS; </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ŽŪS; CMAS; SIPS</a:t>
                      </a:r>
                    </a:p>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KKS; RRSA seniūnijos</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3232" marR="3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217366"/>
                  </a:ext>
                </a:extLst>
              </a:tr>
            </a:tbl>
          </a:graphicData>
        </a:graphic>
      </p:graphicFrame>
    </p:spTree>
    <p:extLst>
      <p:ext uri="{BB962C8B-B14F-4D97-AF65-F5344CB8AC3E}">
        <p14:creationId xmlns:p14="http://schemas.microsoft.com/office/powerpoint/2010/main" val="241982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FDBCA-3B06-F24E-0F05-92D8D142EC36}"/>
              </a:ext>
            </a:extLst>
          </p:cNvPr>
          <p:cNvSpPr txBox="1"/>
          <p:nvPr/>
        </p:nvSpPr>
        <p:spPr>
          <a:xfrm>
            <a:off x="1600200" y="647700"/>
            <a:ext cx="14782800" cy="861774"/>
          </a:xfrm>
          <a:prstGeom prst="rect">
            <a:avLst/>
          </a:prstGeom>
          <a:noFill/>
        </p:spPr>
        <p:txBody>
          <a:bodyPr wrap="square">
            <a:sp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lt-LT"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Viešosios konsultacijos su gyventojais</a:t>
            </a:r>
            <a:endParaRPr kumimoji="0" lang="en-US" sz="5400" b="0" i="0" u="none" strike="noStrike" kern="1200" cap="none" spc="247"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6A317D76-D688-0F5C-4C49-DEE10522507B}"/>
              </a:ext>
            </a:extLst>
          </p:cNvPr>
          <p:cNvSpPr txBox="1"/>
          <p:nvPr/>
        </p:nvSpPr>
        <p:spPr>
          <a:xfrm>
            <a:off x="610772" y="1866900"/>
            <a:ext cx="9438250" cy="267765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Siekiant pagerinti švietimo infrastruktūros kokybę, būtina įtraukti, į Rokiškio rajono savivaldybės 2024-2026 m. strateginio veiklos plano projektą, J. </a:t>
            </a:r>
            <a:r>
              <a:rPr kumimoji="0" lang="lt-LT"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Tūbelio</a:t>
            </a:r>
            <a:r>
              <a:rPr kumimoji="0" lang="lt-LT"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progimnazijos teritorija, ją pritaikant saugiam vaikų atvykimui į mokymo įstaigą. Reikalinga P. Širvio gatvės rekonstrukcija, numatanti autobuso sustojimo, keleivių laukimo vietą, taip pat saugi aikštelė, sustojimo vieta, išlaipinti vaikus, kuriuos atveža jų tėvai.  Rekomendacinio pobūdžio planas pridedamas priede.</a:t>
            </a:r>
            <a:endParaRPr kumimoji="0" lang="lt-LT"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aveikslėlis 6">
            <a:extLst>
              <a:ext uri="{FF2B5EF4-FFF2-40B4-BE49-F238E27FC236}">
                <a16:creationId xmlns:a16="http://schemas.microsoft.com/office/drawing/2014/main" id="{A33286D0-E5B6-AF45-E472-EAF57CCE38DA}"/>
              </a:ext>
            </a:extLst>
          </p:cNvPr>
          <p:cNvPicPr>
            <a:picLocks noChangeAspect="1"/>
          </p:cNvPicPr>
          <p:nvPr/>
        </p:nvPicPr>
        <p:blipFill>
          <a:blip r:embed="rId3"/>
          <a:stretch>
            <a:fillRect/>
          </a:stretch>
        </p:blipFill>
        <p:spPr>
          <a:xfrm>
            <a:off x="610772" y="4610100"/>
            <a:ext cx="9600028" cy="5181600"/>
          </a:xfrm>
          <a:prstGeom prst="rect">
            <a:avLst/>
          </a:prstGeom>
        </p:spPr>
      </p:pic>
      <p:sp>
        <p:nvSpPr>
          <p:cNvPr id="11" name="TextBox 10">
            <a:extLst>
              <a:ext uri="{FF2B5EF4-FFF2-40B4-BE49-F238E27FC236}">
                <a16:creationId xmlns:a16="http://schemas.microsoft.com/office/drawing/2014/main" id="{75937A75-120F-D869-48DE-6D3ACC01236A}"/>
              </a:ext>
            </a:extLst>
          </p:cNvPr>
          <p:cNvSpPr txBox="1"/>
          <p:nvPr/>
        </p:nvSpPr>
        <p:spPr>
          <a:xfrm>
            <a:off x="10363200" y="3445327"/>
            <a:ext cx="6400800"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Per daug lėšų statyboms, infrastruktūrai, o tik maža dalis </a:t>
            </a:r>
            <a:r>
              <a:rPr kumimoji="0" lang="lt-LT"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įtraukumui</a:t>
            </a:r>
            <a:r>
              <a:rPr kumimoji="0" lang="lt-LT"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pritraukimui ir skatinimui. </a:t>
            </a:r>
          </a:p>
        </p:txBody>
      </p:sp>
      <p:sp>
        <p:nvSpPr>
          <p:cNvPr id="13" name="TextBox 12">
            <a:extLst>
              <a:ext uri="{FF2B5EF4-FFF2-40B4-BE49-F238E27FC236}">
                <a16:creationId xmlns:a16="http://schemas.microsoft.com/office/drawing/2014/main" id="{2B50F8CE-2D46-1158-B574-A4C233D38694}"/>
              </a:ext>
            </a:extLst>
          </p:cNvPr>
          <p:cNvSpPr txBox="1"/>
          <p:nvPr/>
        </p:nvSpPr>
        <p:spPr>
          <a:xfrm>
            <a:off x="10352648" y="4756501"/>
            <a:ext cx="6400799" cy="83099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rgbClr val="050505"/>
                </a:solidFill>
                <a:effectLst/>
                <a:uLnTx/>
                <a:uFillTx/>
                <a:latin typeface="Calibri "/>
                <a:ea typeface="+mn-ea"/>
                <a:cs typeface="+mn-cs"/>
              </a:rPr>
              <a:t> </a:t>
            </a:r>
            <a:r>
              <a:rPr kumimoji="0" lang="lt-LT"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Užimtumo galimybių vyresnio amžiaus asmenims, senjorams stoka.</a:t>
            </a:r>
            <a:endParaRPr kumimoji="0" lang="lt-L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146" name="Picture 2">
            <a:extLst>
              <a:ext uri="{FF2B5EF4-FFF2-40B4-BE49-F238E27FC236}">
                <a16:creationId xmlns:a16="http://schemas.microsoft.com/office/drawing/2014/main" id="{4EAD8891-CE1A-1C28-20D1-C16BC2E45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2113685"/>
            <a:ext cx="1071563" cy="10085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mail Icon PNG vector in SVG, PDF, AI, CDR format">
            <a:extLst>
              <a:ext uri="{FF2B5EF4-FFF2-40B4-BE49-F238E27FC236}">
                <a16:creationId xmlns:a16="http://schemas.microsoft.com/office/drawing/2014/main" id="{F5C441F6-2DE5-E71B-408B-E78D21C2A2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3" y="782086"/>
            <a:ext cx="1371601" cy="102949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48847FC0-CD39-4B0E-F9E3-635871B53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1381" y="5949583"/>
            <a:ext cx="6400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3" name="Group 3"/>
          <p:cNvGrpSpPr/>
          <p:nvPr/>
        </p:nvGrpSpPr>
        <p:grpSpPr>
          <a:xfrm>
            <a:off x="5019320" y="2901697"/>
            <a:ext cx="1400485" cy="6493178"/>
            <a:chOff x="0" y="0"/>
            <a:chExt cx="368852" cy="1710138"/>
          </a:xfrm>
        </p:grpSpPr>
        <p:sp>
          <p:nvSpPr>
            <p:cNvPr id="4" name="Freeform 4"/>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CCCCCC"/>
            </a:solidFill>
          </p:spPr>
          <p:txBody>
            <a:bodyPr/>
            <a:lstStyle/>
            <a:p>
              <a:endParaRPr lang="lt-LT" dirty="0">
                <a:latin typeface="Times New Roman" panose="02020603050405020304" pitchFamily="18" charset="0"/>
                <a:cs typeface="Times New Roman" panose="02020603050405020304" pitchFamily="18" charset="0"/>
              </a:endParaRPr>
            </a:p>
          </p:txBody>
        </p:sp>
        <p:sp>
          <p:nvSpPr>
            <p:cNvPr id="5" name="TextBox 5"/>
            <p:cNvSpPr txBox="1"/>
            <p:nvPr/>
          </p:nvSpPr>
          <p:spPr>
            <a:xfrm>
              <a:off x="0" y="-19050"/>
              <a:ext cx="368852" cy="1729188"/>
            </a:xfrm>
            <a:prstGeom prst="rect">
              <a:avLst/>
            </a:prstGeom>
          </p:spPr>
          <p:txBody>
            <a:bodyPr lIns="50800" tIns="50800" rIns="50800" bIns="50800" rtlCol="0" anchor="ctr"/>
            <a:lstStyle/>
            <a:p>
              <a:pPr algn="ctr">
                <a:lnSpc>
                  <a:spcPts val="2859"/>
                </a:lnSpc>
              </a:pPr>
              <a:endParaRPr dirty="0">
                <a:latin typeface="Times New Roman" panose="02020603050405020304" pitchFamily="18" charset="0"/>
                <a:cs typeface="Times New Roman" panose="02020603050405020304" pitchFamily="18" charset="0"/>
              </a:endParaRPr>
            </a:p>
          </p:txBody>
        </p:sp>
      </p:grpSp>
      <p:sp>
        <p:nvSpPr>
          <p:cNvPr id="6" name="TextBox 6"/>
          <p:cNvSpPr txBox="1"/>
          <p:nvPr/>
        </p:nvSpPr>
        <p:spPr>
          <a:xfrm>
            <a:off x="4980992" y="1036994"/>
            <a:ext cx="8430208" cy="1477328"/>
          </a:xfrm>
          <a:prstGeom prst="rect">
            <a:avLst/>
          </a:prstGeom>
        </p:spPr>
        <p:txBody>
          <a:bodyPr wrap="square" lIns="0" tIns="0" rIns="0" bIns="0" rtlCol="0" anchor="t">
            <a:spAutoFit/>
          </a:bodyPr>
          <a:lstStyle/>
          <a:p>
            <a:pPr algn="ctr">
              <a:lnSpc>
                <a:spcPts val="13774"/>
              </a:lnSpc>
            </a:pPr>
            <a:r>
              <a:rPr lang="lt-LT" sz="5000" spc="978" dirty="0">
                <a:solidFill>
                  <a:srgbClr val="231F20"/>
                </a:solidFill>
                <a:latin typeface="Times New Roman" panose="02020603050405020304" pitchFamily="18" charset="0"/>
                <a:cs typeface="Times New Roman" panose="02020603050405020304" pitchFamily="18" charset="0"/>
              </a:rPr>
              <a:t>SVP SUDĖTIS</a:t>
            </a:r>
            <a:endParaRPr lang="en-US" sz="5000" spc="978" dirty="0">
              <a:solidFill>
                <a:srgbClr val="231F20"/>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1</a:t>
            </a:r>
          </a:p>
        </p:txBody>
      </p:sp>
      <p:sp>
        <p:nvSpPr>
          <p:cNvPr id="9" name="TextBox 9"/>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2</a:t>
            </a:r>
          </a:p>
        </p:txBody>
      </p:sp>
      <p:sp>
        <p:nvSpPr>
          <p:cNvPr id="10" name="TextBox 10"/>
          <p:cNvSpPr txBox="1"/>
          <p:nvPr/>
        </p:nvSpPr>
        <p:spPr>
          <a:xfrm>
            <a:off x="5231353" y="4903461"/>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3</a:t>
            </a:r>
          </a:p>
        </p:txBody>
      </p:sp>
      <p:sp>
        <p:nvSpPr>
          <p:cNvPr id="11" name="TextBox 11"/>
          <p:cNvSpPr txBox="1"/>
          <p:nvPr/>
        </p:nvSpPr>
        <p:spPr>
          <a:xfrm>
            <a:off x="5231353" y="5700580"/>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4</a:t>
            </a:r>
          </a:p>
        </p:txBody>
      </p:sp>
      <p:sp>
        <p:nvSpPr>
          <p:cNvPr id="12" name="TextBox 12"/>
          <p:cNvSpPr txBox="1"/>
          <p:nvPr/>
        </p:nvSpPr>
        <p:spPr>
          <a:xfrm>
            <a:off x="5250954" y="6492957"/>
            <a:ext cx="937219" cy="654025"/>
          </a:xfrm>
          <a:prstGeom prst="rect">
            <a:avLst/>
          </a:prstGeom>
        </p:spPr>
        <p:txBody>
          <a:bodyPr lIns="0" tIns="0" rIns="0" bIns="0" rtlCol="0" anchor="t">
            <a:spAutoFit/>
          </a:bodyPr>
          <a:lstStyle/>
          <a:p>
            <a:pPr algn="ctr">
              <a:lnSpc>
                <a:spcPts val="5126"/>
              </a:lnSpc>
            </a:pPr>
            <a:r>
              <a:rPr lang="lt-LT" sz="4271" dirty="0">
                <a:solidFill>
                  <a:srgbClr val="363636"/>
                </a:solidFill>
                <a:latin typeface="Times New Roman" panose="02020603050405020304" pitchFamily="18" charset="0"/>
                <a:cs typeface="Times New Roman" panose="02020603050405020304" pitchFamily="18" charset="0"/>
              </a:rPr>
              <a:t>5</a:t>
            </a:r>
            <a:endParaRPr lang="en-US" sz="4271" dirty="0">
              <a:solidFill>
                <a:srgbClr val="363636"/>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5250954" y="7323921"/>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6</a:t>
            </a:r>
          </a:p>
        </p:txBody>
      </p:sp>
      <p:sp>
        <p:nvSpPr>
          <p:cNvPr id="14" name="TextBox 14"/>
          <p:cNvSpPr txBox="1"/>
          <p:nvPr/>
        </p:nvSpPr>
        <p:spPr>
          <a:xfrm>
            <a:off x="5250954" y="8174214"/>
            <a:ext cx="937219" cy="657225"/>
          </a:xfrm>
          <a:prstGeom prst="rect">
            <a:avLst/>
          </a:prstGeom>
        </p:spPr>
        <p:txBody>
          <a:bodyPr lIns="0" tIns="0" rIns="0" bIns="0" rtlCol="0" anchor="t">
            <a:spAutoFit/>
          </a:bodyPr>
          <a:lstStyle/>
          <a:p>
            <a:pPr algn="ctr">
              <a:lnSpc>
                <a:spcPts val="5126"/>
              </a:lnSpc>
            </a:pPr>
            <a:r>
              <a:rPr lang="en-US" sz="4271" dirty="0">
                <a:solidFill>
                  <a:srgbClr val="363636"/>
                </a:solidFill>
                <a:latin typeface="Times New Roman" panose="02020603050405020304" pitchFamily="18" charset="0"/>
                <a:cs typeface="Times New Roman" panose="02020603050405020304" pitchFamily="18" charset="0"/>
              </a:rPr>
              <a:t>7</a:t>
            </a:r>
          </a:p>
        </p:txBody>
      </p:sp>
      <p:sp>
        <p:nvSpPr>
          <p:cNvPr id="15" name="TextBox 15"/>
          <p:cNvSpPr txBox="1"/>
          <p:nvPr/>
        </p:nvSpPr>
        <p:spPr>
          <a:xfrm>
            <a:off x="6607430" y="3333137"/>
            <a:ext cx="8022970" cy="428515"/>
          </a:xfrm>
          <a:prstGeom prst="rect">
            <a:avLst/>
          </a:prstGeom>
        </p:spPr>
        <p:txBody>
          <a:bodyPr wrap="square" lIns="0" tIns="0" rIns="0" bIns="0" rtlCol="0" anchor="t">
            <a:spAutoFit/>
          </a:bodyPr>
          <a:lstStyle/>
          <a:p>
            <a:pPr>
              <a:lnSpc>
                <a:spcPts val="3483"/>
              </a:lnSpc>
            </a:pPr>
            <a:r>
              <a:rPr lang="lt-LT" sz="2800" dirty="0">
                <a:latin typeface="Times New Roman" panose="02020603050405020304" pitchFamily="18" charset="0"/>
                <a:cs typeface="Times New Roman" panose="02020603050405020304" pitchFamily="18" charset="0"/>
              </a:rPr>
              <a:t>S</a:t>
            </a:r>
            <a:r>
              <a:rPr lang="fi-FI" sz="2800" dirty="0">
                <a:latin typeface="Times New Roman" panose="02020603050405020304" pitchFamily="18" charset="0"/>
                <a:cs typeface="Times New Roman" panose="02020603050405020304" pitchFamily="18" charset="0"/>
              </a:rPr>
              <a:t>avivaldybės misija ir veiklos prioritetai</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6607430" y="4127355"/>
            <a:ext cx="10461370" cy="417935"/>
          </a:xfrm>
          <a:prstGeom prst="rect">
            <a:avLst/>
          </a:prstGeom>
        </p:spPr>
        <p:txBody>
          <a:bodyPr wrap="square" lIns="0" tIns="0" rIns="0" bIns="0" rtlCol="0" anchor="t">
            <a:spAutoFit/>
          </a:bodyPr>
          <a:lstStyle/>
          <a:p>
            <a:pPr>
              <a:lnSpc>
                <a:spcPts val="3483"/>
              </a:lnSpc>
            </a:pPr>
            <a:r>
              <a:rPr lang="lt-LT" sz="2800" dirty="0">
                <a:latin typeface="Times New Roman" panose="02020603050405020304" pitchFamily="18" charset="0"/>
                <a:cs typeface="Times New Roman" panose="02020603050405020304" pitchFamily="18" charset="0"/>
              </a:rPr>
              <a:t>Savivaldybės</a:t>
            </a:r>
            <a:r>
              <a:rPr lang="lt-LT" sz="2800" dirty="0">
                <a:latin typeface="Antipol" panose="00000500000000000000" pitchFamily="50" charset="-70"/>
              </a:rPr>
              <a:t> </a:t>
            </a:r>
            <a:r>
              <a:rPr lang="lt-LT" sz="2800" dirty="0">
                <a:latin typeface="Times New Roman" panose="02020603050405020304" pitchFamily="18" charset="0"/>
                <a:cs typeface="Times New Roman" panose="02020603050405020304" pitchFamily="18" charset="0"/>
              </a:rPr>
              <a:t>plėtros tikslai, uždaviniai ir jų stebėsenos rodikliai</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6607430" y="5047445"/>
            <a:ext cx="5790503" cy="417935"/>
          </a:xfrm>
          <a:prstGeom prst="rect">
            <a:avLst/>
          </a:prstGeom>
        </p:spPr>
        <p:txBody>
          <a:bodyPr wrap="square" lIns="0" tIns="0" rIns="0" bIns="0" rtlCol="0" anchor="t">
            <a:spAutoFit/>
          </a:bodyPr>
          <a:lstStyle/>
          <a:p>
            <a:pPr marL="0" lvl="0" indent="0" algn="l">
              <a:lnSpc>
                <a:spcPts val="3483"/>
              </a:lnSpc>
              <a:spcBef>
                <a:spcPct val="0"/>
              </a:spcBef>
            </a:pPr>
            <a:r>
              <a:rPr lang="lt-LT" sz="2800" dirty="0">
                <a:latin typeface="Times New Roman" panose="02020603050405020304" pitchFamily="18" charset="0"/>
                <a:cs typeface="Times New Roman" panose="02020603050405020304" pitchFamily="18" charset="0"/>
              </a:rPr>
              <a:t>Planuojami 3 metų asignavimai</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6607430" y="5841663"/>
            <a:ext cx="6076629" cy="417935"/>
          </a:xfrm>
          <a:prstGeom prst="rect">
            <a:avLst/>
          </a:prstGeom>
        </p:spPr>
        <p:txBody>
          <a:bodyPr lIns="0" tIns="0" rIns="0" bIns="0" rtlCol="0" anchor="t">
            <a:spAutoFit/>
          </a:bodyPr>
          <a:lstStyle/>
          <a:p>
            <a:pPr marL="0" lvl="0" indent="0" algn="l">
              <a:lnSpc>
                <a:spcPts val="3483"/>
              </a:lnSpc>
              <a:spcBef>
                <a:spcPct val="0"/>
              </a:spcBef>
            </a:pPr>
            <a:r>
              <a:rPr lang="lt-LT" sz="2800" dirty="0">
                <a:latin typeface="Times New Roman" panose="02020603050405020304" pitchFamily="18" charset="0"/>
                <a:cs typeface="Times New Roman" panose="02020603050405020304" pitchFamily="18" charset="0"/>
              </a:rPr>
              <a:t>Planuojami pasiekti rezultatai</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19" name="TextBox 19"/>
          <p:cNvSpPr txBox="1"/>
          <p:nvPr/>
        </p:nvSpPr>
        <p:spPr>
          <a:xfrm>
            <a:off x="6607430" y="6642507"/>
            <a:ext cx="6076629" cy="417935"/>
          </a:xfrm>
          <a:prstGeom prst="rect">
            <a:avLst/>
          </a:prstGeom>
        </p:spPr>
        <p:txBody>
          <a:bodyPr lIns="0" tIns="0" rIns="0" bIns="0" rtlCol="0" anchor="t">
            <a:spAutoFit/>
          </a:bodyPr>
          <a:lstStyle/>
          <a:p>
            <a:pPr marL="0" lvl="0" indent="0" algn="l">
              <a:lnSpc>
                <a:spcPts val="3483"/>
              </a:lnSpc>
              <a:spcBef>
                <a:spcPct val="0"/>
              </a:spcBef>
            </a:pPr>
            <a:r>
              <a:rPr lang="lt-LT" sz="2800" dirty="0">
                <a:latin typeface="Times New Roman" panose="02020603050405020304" pitchFamily="18" charset="0"/>
                <a:cs typeface="Times New Roman" panose="02020603050405020304" pitchFamily="18" charset="0"/>
              </a:rPr>
              <a:t>SVP programos</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6607430" y="7434884"/>
            <a:ext cx="10842370" cy="866776"/>
          </a:xfrm>
          <a:prstGeom prst="rect">
            <a:avLst/>
          </a:prstGeom>
        </p:spPr>
        <p:txBody>
          <a:bodyPr wrap="square" lIns="0" tIns="0" rIns="0" bIns="0" rtlCol="0" anchor="t">
            <a:spAutoFit/>
          </a:bodyPr>
          <a:lstStyle/>
          <a:p>
            <a:pPr marL="0" lvl="0" indent="0" algn="l">
              <a:lnSpc>
                <a:spcPts val="3483"/>
              </a:lnSpc>
              <a:spcBef>
                <a:spcPct val="0"/>
              </a:spcBef>
            </a:pPr>
            <a:r>
              <a:rPr lang="lt-LT" sz="2800" dirty="0">
                <a:latin typeface="Times New Roman" panose="02020603050405020304" pitchFamily="18" charset="0"/>
                <a:cs typeface="Times New Roman" panose="02020603050405020304" pitchFamily="18" charset="0"/>
              </a:rPr>
              <a:t>Savivaldybės valdomų įmonių ir viešųjų įstaigų pagrindiniai veiklos rodikliai</a:t>
            </a:r>
            <a:endParaRPr lang="en-US" sz="2524" spc="247" dirty="0">
              <a:solidFill>
                <a:srgbClr val="231F20"/>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6651439" y="8394075"/>
            <a:ext cx="5988612" cy="417935"/>
          </a:xfrm>
          <a:prstGeom prst="rect">
            <a:avLst/>
          </a:prstGeom>
        </p:spPr>
        <p:txBody>
          <a:bodyPr wrap="square" lIns="0" tIns="0" rIns="0" bIns="0" rtlCol="0" anchor="t">
            <a:spAutoFit/>
          </a:bodyPr>
          <a:lstStyle/>
          <a:p>
            <a:pPr marL="0" lvl="0" indent="0" algn="l">
              <a:lnSpc>
                <a:spcPts val="3483"/>
              </a:lnSpc>
              <a:spcBef>
                <a:spcPct val="0"/>
              </a:spcBef>
            </a:pPr>
            <a:r>
              <a:rPr lang="lt-LT" sz="2800" dirty="0">
                <a:latin typeface="Times New Roman" panose="02020603050405020304" pitchFamily="18" charset="0"/>
                <a:cs typeface="Times New Roman" panose="02020603050405020304" pitchFamily="18" charset="0"/>
              </a:rPr>
              <a:t>Kita svarbi informacija </a:t>
            </a:r>
            <a:endParaRPr lang="en-US" sz="2524" spc="247"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DAE42FA2-DFD3-170B-E11B-59B06289E1D6}"/>
              </a:ext>
            </a:extLst>
          </p:cNvPr>
          <p:cNvSpPr txBox="1">
            <a:spLocks/>
          </p:cNvSpPr>
          <p:nvPr/>
        </p:nvSpPr>
        <p:spPr>
          <a:xfrm>
            <a:off x="3400442" y="342900"/>
            <a:ext cx="11409744" cy="117708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t-LT"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DĖKOJU UŽ </a:t>
            </a:r>
            <a:r>
              <a:rPr lang="lt-LT" sz="4000" b="1" dirty="0">
                <a:solidFill>
                  <a:prstClr val="black"/>
                </a:solidFill>
                <a:latin typeface="Times New Roman" panose="02020603050405020304" pitchFamily="18" charset="0"/>
                <a:cs typeface="Times New Roman" panose="02020603050405020304" pitchFamily="18" charset="0"/>
              </a:rPr>
              <a:t>D</a:t>
            </a:r>
            <a:r>
              <a:rPr kumimoji="0" lang="lt-LT"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ĖMESĮ</a:t>
            </a:r>
          </a:p>
        </p:txBody>
      </p:sp>
      <p:sp>
        <p:nvSpPr>
          <p:cNvPr id="7" name="TextBox 6">
            <a:extLst>
              <a:ext uri="{FF2B5EF4-FFF2-40B4-BE49-F238E27FC236}">
                <a16:creationId xmlns:a16="http://schemas.microsoft.com/office/drawing/2014/main" id="{A4B0F7F3-8373-AD6B-E203-3D3A0AA4FBCB}"/>
              </a:ext>
            </a:extLst>
          </p:cNvPr>
          <p:cNvSpPr txBox="1"/>
          <p:nvPr/>
        </p:nvSpPr>
        <p:spPr>
          <a:xfrm>
            <a:off x="6858000" y="1519982"/>
            <a:ext cx="5194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JŪSŲ KLAUSIMAI? </a:t>
            </a:r>
          </a:p>
        </p:txBody>
      </p:sp>
      <p:sp>
        <p:nvSpPr>
          <p:cNvPr id="10" name="2 teksto laukas">
            <a:extLst>
              <a:ext uri="{FF2B5EF4-FFF2-40B4-BE49-F238E27FC236}">
                <a16:creationId xmlns:a16="http://schemas.microsoft.com/office/drawing/2014/main" id="{DB829001-C4BC-ED09-665C-77A2BEBAB6F1}"/>
              </a:ext>
            </a:extLst>
          </p:cNvPr>
          <p:cNvSpPr txBox="1">
            <a:spLocks noChangeArrowheads="1"/>
          </p:cNvSpPr>
          <p:nvPr/>
        </p:nvSpPr>
        <p:spPr bwMode="auto">
          <a:xfrm>
            <a:off x="4329804" y="8115300"/>
            <a:ext cx="10480382" cy="1950143"/>
          </a:xfrm>
          <a:prstGeom prst="rect">
            <a:avLst/>
          </a:prstGeom>
          <a:solidFill>
            <a:sysClr val="window" lastClr="FFFFFF"/>
          </a:solidFill>
          <a:ln w="25400" cap="flat" cmpd="sng" algn="ctr">
            <a:solidFill>
              <a:srgbClr val="FF0066"/>
            </a:solidFill>
            <a:prstDash val="solid"/>
            <a:headEnd/>
            <a:tailEnd/>
          </a:ln>
          <a:effectLst/>
        </p:spPr>
        <p:txBody>
          <a:bodyPr rot="0" vert="horz" wrap="square" lIns="91440" tIns="45720" rIns="91440" bIns="45720" anchor="t" anchorCtr="0">
            <a:no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rPr>
              <a:t>Rokiškio rajono savivaldybės administracija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rPr>
              <a:t>El. p</a:t>
            </a: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rPr>
              <a:t>. </a:t>
            </a:r>
            <a:r>
              <a:rPr kumimoji="0" lang="lt-LT" sz="1600" b="0" i="0" u="none" strike="noStrike" kern="0" cap="none" spc="0" normalizeH="0" baseline="0" noProof="0" dirty="0" err="1">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hlinkClick r:id="rId2"/>
              </a:rPr>
              <a:t>savivaldybe@rokiskis.lt</a:t>
            </a:r>
            <a:endPar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rPr>
              <a:t>Tel. Nr. (8 458) 71 233</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hlinkClick r:id="rId3"/>
              </a:rPr>
              <a:t>https://www.facebook.com/rokiskiorajonosavivaldybe/</a:t>
            </a:r>
            <a:endPar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hlinkClick r:id="rId4"/>
              </a:rPr>
              <a:t>https://www.instagram.com/manorokiskistavo/</a:t>
            </a:r>
            <a:endPar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hlinkClick r:id="rId5"/>
              </a:rPr>
              <a:t>https://www.linkedin.com/company/71690906/</a:t>
            </a:r>
            <a:r>
              <a:rPr kumimoji="0" lang="lt-LT" sz="1600" b="0" i="0" u="none" strike="noStrike" kern="0" cap="none" spc="0" normalizeH="0" baseline="0" noProof="0" dirty="0">
                <a:ln>
                  <a:noFill/>
                </a:ln>
                <a:solidFill>
                  <a:srgbClr val="000000">
                    <a:lumMod val="65000"/>
                    <a:lumOff val="35000"/>
                  </a:srgbClr>
                </a:solidFill>
                <a:effectLst/>
                <a:uLnTx/>
                <a:uFillTx/>
                <a:latin typeface="Times New Roman" panose="02020603050405020304" pitchFamily="18" charset="0"/>
                <a:ea typeface="Calibri"/>
                <a:cs typeface="Times New Roman" panose="02020603050405020304" pitchFamily="18" charset="0"/>
              </a:rPr>
              <a:t>   </a:t>
            </a:r>
          </a:p>
        </p:txBody>
      </p:sp>
      <p:pic>
        <p:nvPicPr>
          <p:cNvPr id="3" name="Paveikslėlis 2" descr="Paveikslėlis, kuriame yra lauko, dangus, debesis, augalas&#10;&#10;Automatiškai sugeneruotas aprašymas">
            <a:extLst>
              <a:ext uri="{FF2B5EF4-FFF2-40B4-BE49-F238E27FC236}">
                <a16:creationId xmlns:a16="http://schemas.microsoft.com/office/drawing/2014/main" id="{B88E42FC-BB12-8FC8-2256-B025109961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3801" y="2400300"/>
            <a:ext cx="10480382" cy="56352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8663659" y="6071953"/>
            <a:ext cx="960682" cy="105254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8"/>
          <p:cNvSpPr/>
          <p:nvPr/>
        </p:nvSpPr>
        <p:spPr>
          <a:xfrm>
            <a:off x="5251946" y="8178439"/>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a:off x="12106315" y="7936159"/>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1137109" y="5616385"/>
            <a:ext cx="3474004" cy="864710"/>
          </a:xfrm>
          <a:prstGeom prst="rect">
            <a:avLst/>
          </a:prstGeom>
          <a:solidFill>
            <a:srgbClr val="FF0066"/>
          </a:solidFill>
        </p:spPr>
        <p:txBody>
          <a:bodyPr lIns="50800" tIns="50800" rIns="50800" bIns="50800" rtlCol="0" anchor="ctr"/>
          <a:lstStyle/>
          <a:p>
            <a:pPr marL="0" marR="0" lvl="0" indent="0" algn="ctr" defTabSz="914400" rtl="0" eaLnBrk="1" fontAlgn="auto" latinLnBrk="0" hangingPunct="1">
              <a:lnSpc>
                <a:spcPts val="4114"/>
              </a:lnSpc>
              <a:spcBef>
                <a:spcPct val="0"/>
              </a:spcBef>
              <a:spcAft>
                <a:spcPts val="0"/>
              </a:spcAft>
              <a:buClrTx/>
              <a:buSzTx/>
              <a:buFontTx/>
              <a:buNone/>
              <a:tabLst/>
              <a:defRPr/>
            </a:pPr>
            <a:r>
              <a:rPr kumimoji="0" lang="lt-LT" sz="2981" b="0" i="0" u="none" strike="noStrike" kern="1200" cap="none" spc="29" normalizeH="0" baseline="0" noProof="0" dirty="0">
                <a:ln>
                  <a:noFill/>
                </a:ln>
                <a:solidFill>
                  <a:prstClr val="black"/>
                </a:solidFill>
                <a:effectLst/>
                <a:uLnTx/>
                <a:uFillTx/>
                <a:latin typeface="Times New Roman" panose="02020603050405020304" pitchFamily="18" charset="0"/>
                <a:ea typeface="DM Sans Bold"/>
                <a:cs typeface="Times New Roman" panose="02020603050405020304" pitchFamily="18" charset="0"/>
              </a:rPr>
              <a:t>MISIJA</a:t>
            </a:r>
            <a:endParaRPr kumimoji="0" lang="en-US" sz="2981" b="0" i="0" u="none" strike="noStrike" kern="1200" cap="none" spc="29" normalizeH="0" baseline="0" noProof="0" dirty="0">
              <a:ln>
                <a:noFill/>
              </a:ln>
              <a:solidFill>
                <a:prstClr val="black"/>
              </a:solidFill>
              <a:effectLst/>
              <a:uLnTx/>
              <a:uFillTx/>
              <a:latin typeface="Times New Roman" panose="02020603050405020304" pitchFamily="18" charset="0"/>
              <a:ea typeface="DM Sans Bold"/>
              <a:cs typeface="Times New Roman" panose="02020603050405020304" pitchFamily="18" charset="0"/>
            </a:endParaRPr>
          </a:p>
        </p:txBody>
      </p:sp>
      <p:sp>
        <p:nvSpPr>
          <p:cNvPr id="13" name="TextBox 13"/>
          <p:cNvSpPr txBox="1"/>
          <p:nvPr/>
        </p:nvSpPr>
        <p:spPr>
          <a:xfrm>
            <a:off x="1774426" y="1277407"/>
            <a:ext cx="14227574" cy="452816"/>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ts val="0"/>
              </a:spcBef>
              <a:spcAft>
                <a:spcPts val="0"/>
              </a:spcAft>
              <a:buClrTx/>
              <a:buSzTx/>
              <a:buFontTx/>
              <a:buNone/>
              <a:tabLst/>
              <a:defRPr/>
            </a:pPr>
            <a:r>
              <a:rPr lang="lt-LT" sz="4000" b="1" dirty="0">
                <a:solidFill>
                  <a:prstClr val="black"/>
                </a:solidFill>
                <a:latin typeface="Times New Roman" panose="02020603050405020304" pitchFamily="18" charset="0"/>
                <a:cs typeface="Times New Roman" panose="02020603050405020304" pitchFamily="18" charset="0"/>
              </a:rPr>
              <a:t>I</a:t>
            </a:r>
            <a:r>
              <a:rPr kumimoji="0" lang="lt-LT"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a:t>
            </a:r>
            <a:r>
              <a:rPr kumimoji="0" lang="fi-FI"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avivaldybės misija ir veiklos prioritetai</a:t>
            </a:r>
            <a:endParaRPr kumimoji="0" lang="en-US" sz="4000" b="1" i="0" u="none" strike="noStrike" kern="1200" cap="none" spc="247" normalizeH="0" baseline="0" noProof="0" dirty="0">
              <a:ln>
                <a:noFill/>
              </a:ln>
              <a:solidFill>
                <a:srgbClr val="231F20"/>
              </a:solidFill>
              <a:effectLst/>
              <a:uLnTx/>
              <a:uFillTx/>
              <a:latin typeface="Times New Roman" panose="02020603050405020304" pitchFamily="18" charset="0"/>
              <a:cs typeface="Times New Roman" panose="02020603050405020304" pitchFamily="18" charset="0"/>
            </a:endParaRPr>
          </a:p>
        </p:txBody>
      </p:sp>
      <p:sp>
        <p:nvSpPr>
          <p:cNvPr id="14" name="TextBox 14"/>
          <p:cNvSpPr txBox="1"/>
          <p:nvPr/>
        </p:nvSpPr>
        <p:spPr>
          <a:xfrm>
            <a:off x="1250209" y="6692937"/>
            <a:ext cx="3360904" cy="1600438"/>
          </a:xfrm>
          <a:prstGeom prst="rect">
            <a:avLst/>
          </a:prstGeom>
        </p:spPr>
        <p:txBody>
          <a:bodyPr lIns="0" tIns="0" rIns="0" bIns="0" rtlCol="0" anchor="t">
            <a:spAutoFit/>
          </a:bodyPr>
          <a:lstStyle/>
          <a:p>
            <a:pPr marL="0" marR="0" lvl="0" indent="450215" algn="ctr" defTabSz="914400" rtl="0" eaLnBrk="1" fontAlgn="auto" latinLnBrk="0" hangingPunct="1">
              <a:lnSpc>
                <a:spcPct val="100000"/>
              </a:lnSpc>
              <a:spcBef>
                <a:spcPts val="0"/>
              </a:spcBef>
              <a:spcAft>
                <a:spcPts val="0"/>
              </a:spcAft>
              <a:buClrTx/>
              <a:buSzTx/>
              <a:buFontTx/>
              <a:buNone/>
              <a:tabLst/>
              <a:defRPr/>
            </a:pPr>
            <a:r>
              <a:rPr kumimoji="0" lang="lt-LT" sz="2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teikti kokybiškas bei atitinkančias išreikštus poreikius paslaugas gyventojams</a:t>
            </a:r>
            <a:endParaRPr kumimoji="0" lang="lt-LT" sz="2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TextBox 12">
            <a:extLst>
              <a:ext uri="{FF2B5EF4-FFF2-40B4-BE49-F238E27FC236}">
                <a16:creationId xmlns:a16="http://schemas.microsoft.com/office/drawing/2014/main" id="{BD947D08-D946-0981-B18D-9BC5953CBBC8}"/>
              </a:ext>
            </a:extLst>
          </p:cNvPr>
          <p:cNvSpPr txBox="1"/>
          <p:nvPr/>
        </p:nvSpPr>
        <p:spPr>
          <a:xfrm>
            <a:off x="5726102" y="2358119"/>
            <a:ext cx="3775190" cy="1007043"/>
          </a:xfrm>
          <a:prstGeom prst="rect">
            <a:avLst/>
          </a:prstGeom>
          <a:solidFill>
            <a:srgbClr val="FF0066"/>
          </a:solidFill>
        </p:spPr>
        <p:txBody>
          <a:bodyPr lIns="50800" tIns="50800" rIns="50800" bIns="50800" rtlCol="0" anchor="ctr"/>
          <a:lstStyle/>
          <a:p>
            <a:pPr marL="0" marR="0" lvl="0" indent="0" algn="ctr" defTabSz="914400" rtl="0" eaLnBrk="1" fontAlgn="auto" latinLnBrk="0" hangingPunct="1">
              <a:lnSpc>
                <a:spcPts val="4114"/>
              </a:lnSpc>
              <a:spcBef>
                <a:spcPct val="0"/>
              </a:spcBef>
              <a:spcAft>
                <a:spcPts val="0"/>
              </a:spcAft>
              <a:buClrTx/>
              <a:buSzTx/>
              <a:buFontTx/>
              <a:buNone/>
              <a:tabLst/>
              <a:defRPr/>
            </a:pPr>
            <a:r>
              <a:rPr kumimoji="0" lang="lt-LT" sz="2700" b="1" i="0" u="none" strike="noStrike" kern="1200" cap="none" spc="29" normalizeH="0" baseline="0" noProof="0" dirty="0">
                <a:ln>
                  <a:noFill/>
                </a:ln>
                <a:solidFill>
                  <a:prstClr val="black"/>
                </a:solidFill>
                <a:effectLst/>
                <a:uLnTx/>
                <a:uFillTx/>
                <a:latin typeface="Times New Roman" panose="02020603050405020304" pitchFamily="18" charset="0"/>
                <a:ea typeface="DM Sans Bold"/>
                <a:cs typeface="Times New Roman" panose="02020603050405020304" pitchFamily="18" charset="0"/>
              </a:rPr>
              <a:t>Veiklos prioritetai</a:t>
            </a:r>
            <a:endParaRPr kumimoji="0" lang="en-US" sz="2700" b="1" i="0" u="none" strike="noStrike" kern="1200" cap="none" spc="29" normalizeH="0" baseline="0" noProof="0" dirty="0">
              <a:ln>
                <a:noFill/>
              </a:ln>
              <a:solidFill>
                <a:prstClr val="black"/>
              </a:solidFill>
              <a:effectLst/>
              <a:uLnTx/>
              <a:uFillTx/>
              <a:latin typeface="Times New Roman" panose="02020603050405020304" pitchFamily="18" charset="0"/>
              <a:ea typeface="DM Sans Bold"/>
              <a:cs typeface="Times New Roman" panose="02020603050405020304" pitchFamily="18" charset="0"/>
            </a:endParaRPr>
          </a:p>
        </p:txBody>
      </p:sp>
      <p:sp>
        <p:nvSpPr>
          <p:cNvPr id="28" name="TextBox 27">
            <a:extLst>
              <a:ext uri="{FF2B5EF4-FFF2-40B4-BE49-F238E27FC236}">
                <a16:creationId xmlns:a16="http://schemas.microsoft.com/office/drawing/2014/main" id="{EF1DF074-26B1-4888-66DA-BC013F71B828}"/>
              </a:ext>
            </a:extLst>
          </p:cNvPr>
          <p:cNvSpPr txBox="1"/>
          <p:nvPr/>
        </p:nvSpPr>
        <p:spPr>
          <a:xfrm>
            <a:off x="5726102" y="3771900"/>
            <a:ext cx="11444718" cy="48628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Rajono ekonominės aplinkos vystymas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Kokybiškų ir prieinamų švietimo paslaugų teikimas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Kultūros paslaugų plėtra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Sporto ir kūno kultūros plėtra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t-LT" sz="2600" dirty="0">
                <a:latin typeface="Times New Roman" panose="02020603050405020304" pitchFamily="18" charset="0"/>
                <a:cs typeface="Times New Roman" panose="02020603050405020304" pitchFamily="18" charset="0"/>
              </a:rPr>
              <a:t>Sveikatos priežiūros paslaugų prieinamumo didinimas bei kokybės gerinimas</a:t>
            </a:r>
            <a:endPar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defRPr/>
            </a:pPr>
            <a:r>
              <a:rPr lang="lt-LT" sz="2600" dirty="0">
                <a:latin typeface="Times New Roman" panose="02020603050405020304" pitchFamily="18" charset="0"/>
                <a:cs typeface="Times New Roman" panose="02020603050405020304" pitchFamily="18" charset="0"/>
              </a:rPr>
              <a:t>Socialinių paslaugų įvairovės, prieinamumo ir kokybės didinimas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t-LT" sz="2600" dirty="0">
                <a:latin typeface="Times New Roman" panose="02020603050405020304" pitchFamily="18" charset="0"/>
                <a:cs typeface="Times New Roman" panose="02020603050405020304" pitchFamily="18" charset="0"/>
              </a:rPr>
              <a:t>Susisiekimo sistemos plėtra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t-LT" sz="2600" dirty="0">
                <a:latin typeface="Times New Roman" panose="02020603050405020304" pitchFamily="18" charset="0"/>
                <a:cs typeface="Times New Roman" panose="02020603050405020304" pitchFamily="18" charset="0"/>
              </a:rPr>
              <a:t>Pagrįsto pažangiais principais savivaldybės valdymo užtikrinimas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t-LT" sz="2600" dirty="0">
                <a:latin typeface="Times New Roman" panose="02020603050405020304" pitchFamily="18" charset="0"/>
                <a:cs typeface="Times New Roman" panose="02020603050405020304" pitchFamily="18" charset="0"/>
              </a:rPr>
              <a:t>Visuomenės įsitraukimo į valdyseną skatinimas bei sąlygų jaunimo užimtumui suteikimas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t-LT" sz="2600" dirty="0">
                <a:latin typeface="Times New Roman" panose="02020603050405020304" pitchFamily="18" charset="0"/>
                <a:cs typeface="Times New Roman" panose="02020603050405020304" pitchFamily="18" charset="0"/>
              </a:rPr>
              <a:t>Aukštos gyvenamosios aplinkos kokybės užtikrinimas</a:t>
            </a:r>
            <a:endParaRPr kumimoji="0" lang="lt-LT"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lt-LT"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 name="Picture 2">
            <a:extLst>
              <a:ext uri="{FF2B5EF4-FFF2-40B4-BE49-F238E27FC236}">
                <a16:creationId xmlns:a16="http://schemas.microsoft.com/office/drawing/2014/main" id="{C32E3EF4-06F8-0ADD-9D48-B711D2D3B2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171701"/>
            <a:ext cx="328139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93362" y="2397317"/>
            <a:ext cx="9103038" cy="1948998"/>
            <a:chOff x="0" y="0"/>
            <a:chExt cx="3682024" cy="746746"/>
          </a:xfrm>
        </p:grpSpPr>
        <p:sp>
          <p:nvSpPr>
            <p:cNvPr id="9" name="Freeform 9"/>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19050"/>
              <a:ext cx="3682024" cy="765796"/>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193362" y="4733953"/>
            <a:ext cx="9103038" cy="1948998"/>
            <a:chOff x="0" y="0"/>
            <a:chExt cx="3682024" cy="746746"/>
          </a:xfrm>
        </p:grpSpPr>
        <p:sp>
          <p:nvSpPr>
            <p:cNvPr id="14" name="Freeform 14"/>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0" y="-19050"/>
              <a:ext cx="3682024" cy="765796"/>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7"/>
          <p:cNvSpPr txBox="1"/>
          <p:nvPr/>
        </p:nvSpPr>
        <p:spPr>
          <a:xfrm>
            <a:off x="286910" y="910694"/>
            <a:ext cx="15334089" cy="452816"/>
          </a:xfrm>
          <a:prstGeom prst="rect">
            <a:avLst/>
          </a:prstGeom>
        </p:spPr>
        <p:txBody>
          <a:bodyPr wrap="square" lIns="0" tIns="0" rIns="0" bIns="0" rtlCol="0" anchor="t">
            <a:spAutoFit/>
          </a:bodyPr>
          <a:lstStyle/>
          <a:p>
            <a:pPr marL="0" marR="0" lvl="0" indent="0" algn="ctr" defTabSz="914400" rtl="0" eaLnBrk="1" fontAlgn="auto" latinLnBrk="0" hangingPunct="1">
              <a:lnSpc>
                <a:spcPts val="3483"/>
              </a:lnSpc>
              <a:spcBef>
                <a:spcPts val="0"/>
              </a:spcBef>
              <a:spcAft>
                <a:spcPts val="0"/>
              </a:spcAft>
              <a:buClrTx/>
              <a:buSzTx/>
              <a:buFontTx/>
              <a:buNone/>
              <a:tabLst/>
              <a:defRPr/>
            </a:pPr>
            <a:r>
              <a:rPr lang="lt-LT" sz="4000" b="1" dirty="0">
                <a:solidFill>
                  <a:prstClr val="black"/>
                </a:solidFill>
                <a:latin typeface="Times New Roman" panose="02020603050405020304" pitchFamily="18" charset="0"/>
                <a:cs typeface="Times New Roman" panose="02020603050405020304" pitchFamily="18" charset="0"/>
              </a:rPr>
              <a:t>II</a:t>
            </a:r>
            <a:r>
              <a:rPr kumimoji="0" lang="lt-LT"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Savivaldybės plėtros tikslai, uždaviniai ir jų stebėsenos rodikliai</a:t>
            </a:r>
            <a:endParaRPr kumimoji="0" lang="en-US" sz="4000" b="1" i="0" u="none" strike="noStrike" kern="1200" cap="none" spc="247"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8"/>
          <p:cNvSpPr txBox="1"/>
          <p:nvPr/>
        </p:nvSpPr>
        <p:spPr>
          <a:xfrm>
            <a:off x="2590800" y="3315537"/>
            <a:ext cx="7132181" cy="397545"/>
          </a:xfrm>
          <a:prstGeom prst="rect">
            <a:avLst/>
          </a:prstGeom>
        </p:spPr>
        <p:txBody>
          <a:bodyPr wrap="square" lIns="0" tIns="0" rIns="0" bIns="0" rtlCol="0" anchor="t">
            <a:spAutoFit/>
          </a:bodyPr>
          <a:lstStyle/>
          <a:p>
            <a:pPr marL="0" marR="0" lvl="0" indent="0" algn="l" defTabSz="914400" rtl="0" eaLnBrk="1" fontAlgn="auto" latinLnBrk="0" hangingPunct="1">
              <a:lnSpc>
                <a:spcPts val="3050"/>
              </a:lnSpc>
              <a:spcBef>
                <a:spcPct val="0"/>
              </a:spcBef>
              <a:spcAft>
                <a:spcPts val="0"/>
              </a:spcAft>
              <a:buClrTx/>
              <a:buSzTx/>
              <a:buFontTx/>
              <a:buNone/>
              <a:tabLst/>
              <a:defRPr/>
            </a:pPr>
            <a:r>
              <a:rPr kumimoji="0" lang="lt-LT" sz="2600" b="1" i="0" u="none" strike="noStrike" kern="1200" cap="none" normalizeH="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12 SAVIVALDYBĖS PLĖTROS TIKSLŲ</a:t>
            </a:r>
            <a:endParaRPr kumimoji="0" lang="en-US" sz="2600" b="1" i="0" u="none" strike="noStrike" kern="1200" cap="none" normalizeH="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9"/>
          <p:cNvSpPr txBox="1"/>
          <p:nvPr/>
        </p:nvSpPr>
        <p:spPr>
          <a:xfrm>
            <a:off x="2671225" y="5518880"/>
            <a:ext cx="7132181" cy="397545"/>
          </a:xfrm>
          <a:prstGeom prst="rect">
            <a:avLst/>
          </a:prstGeom>
        </p:spPr>
        <p:txBody>
          <a:bodyPr wrap="square" lIns="0" tIns="0" rIns="0" bIns="0" rtlCol="0" anchor="t">
            <a:spAutoFit/>
          </a:bodyPr>
          <a:lstStyle/>
          <a:p>
            <a:pPr marL="0" marR="0" lvl="0" indent="0" algn="l" defTabSz="914400" rtl="0" eaLnBrk="1" fontAlgn="auto" latinLnBrk="0" hangingPunct="1">
              <a:lnSpc>
                <a:spcPts val="3050"/>
              </a:lnSpc>
              <a:spcBef>
                <a:spcPct val="0"/>
              </a:spcBef>
              <a:spcAft>
                <a:spcPts val="0"/>
              </a:spcAft>
              <a:buClrTx/>
              <a:buSzTx/>
              <a:buFontTx/>
              <a:buNone/>
              <a:tabLst/>
              <a:defRPr/>
            </a:pPr>
            <a:r>
              <a:rPr kumimoji="0" lang="lt-LT" sz="2600" b="1" i="0" u="none" strike="noStrike" kern="1200" cap="none" normalizeH="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29 UŽDAVINIAI</a:t>
            </a:r>
            <a:endParaRPr kumimoji="0" lang="en-US" sz="2600" b="1" i="0" u="none" strike="noStrike" kern="1200" cap="none" normalizeH="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grpSp>
        <p:nvGrpSpPr>
          <p:cNvPr id="21" name="Group 13">
            <a:extLst>
              <a:ext uri="{FF2B5EF4-FFF2-40B4-BE49-F238E27FC236}">
                <a16:creationId xmlns:a16="http://schemas.microsoft.com/office/drawing/2014/main" id="{51FFD854-9565-4890-28B9-1812B555995F}"/>
              </a:ext>
            </a:extLst>
          </p:cNvPr>
          <p:cNvGrpSpPr/>
          <p:nvPr/>
        </p:nvGrpSpPr>
        <p:grpSpPr>
          <a:xfrm>
            <a:off x="193362" y="7200900"/>
            <a:ext cx="9103038" cy="1948998"/>
            <a:chOff x="0" y="0"/>
            <a:chExt cx="3682024" cy="746746"/>
          </a:xfrm>
        </p:grpSpPr>
        <p:sp>
          <p:nvSpPr>
            <p:cNvPr id="22" name="Freeform 14">
              <a:extLst>
                <a:ext uri="{FF2B5EF4-FFF2-40B4-BE49-F238E27FC236}">
                  <a16:creationId xmlns:a16="http://schemas.microsoft.com/office/drawing/2014/main" id="{2F4C8889-5C06-5469-4160-9B398B3922FE}"/>
                </a:ext>
              </a:extLst>
            </p:cNvPr>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15">
              <a:extLst>
                <a:ext uri="{FF2B5EF4-FFF2-40B4-BE49-F238E27FC236}">
                  <a16:creationId xmlns:a16="http://schemas.microsoft.com/office/drawing/2014/main" id="{1BF09827-4F2E-322D-5254-24DBFB041741}"/>
                </a:ext>
              </a:extLst>
            </p:cNvPr>
            <p:cNvSpPr txBox="1"/>
            <p:nvPr/>
          </p:nvSpPr>
          <p:spPr>
            <a:xfrm>
              <a:off x="0" y="-19050"/>
              <a:ext cx="3682024" cy="765796"/>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TextBox 23">
            <a:extLst>
              <a:ext uri="{FF2B5EF4-FFF2-40B4-BE49-F238E27FC236}">
                <a16:creationId xmlns:a16="http://schemas.microsoft.com/office/drawing/2014/main" id="{DD8C5301-4FC9-624B-127A-AB345C296372}"/>
              </a:ext>
            </a:extLst>
          </p:cNvPr>
          <p:cNvSpPr txBox="1"/>
          <p:nvPr/>
        </p:nvSpPr>
        <p:spPr>
          <a:xfrm>
            <a:off x="2567354" y="7722269"/>
            <a:ext cx="534027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68 STEBĖSENOS RODIKLIAI</a:t>
            </a:r>
          </a:p>
        </p:txBody>
      </p:sp>
      <p:pic>
        <p:nvPicPr>
          <p:cNvPr id="25" name="Paveikslėlis 24">
            <a:extLst>
              <a:ext uri="{FF2B5EF4-FFF2-40B4-BE49-F238E27FC236}">
                <a16:creationId xmlns:a16="http://schemas.microsoft.com/office/drawing/2014/main" id="{8C1BEEC3-8D14-8D66-A405-EB9525AE5723}"/>
              </a:ext>
            </a:extLst>
          </p:cNvPr>
          <p:cNvPicPr>
            <a:picLocks noChangeAspect="1"/>
          </p:cNvPicPr>
          <p:nvPr/>
        </p:nvPicPr>
        <p:blipFill>
          <a:blip r:embed="rId2"/>
          <a:stretch>
            <a:fillRect/>
          </a:stretch>
        </p:blipFill>
        <p:spPr>
          <a:xfrm>
            <a:off x="193362" y="7348039"/>
            <a:ext cx="1635438" cy="1681661"/>
          </a:xfrm>
          <a:prstGeom prst="rect">
            <a:avLst/>
          </a:prstGeom>
        </p:spPr>
      </p:pic>
      <p:pic>
        <p:nvPicPr>
          <p:cNvPr id="26" name="Paveikslėlis 25">
            <a:extLst>
              <a:ext uri="{FF2B5EF4-FFF2-40B4-BE49-F238E27FC236}">
                <a16:creationId xmlns:a16="http://schemas.microsoft.com/office/drawing/2014/main" id="{91FD2289-E15D-7D24-DF1F-D5C846CFAA17}"/>
              </a:ext>
            </a:extLst>
          </p:cNvPr>
          <p:cNvPicPr>
            <a:picLocks noChangeAspect="1"/>
          </p:cNvPicPr>
          <p:nvPr/>
        </p:nvPicPr>
        <p:blipFill>
          <a:blip r:embed="rId3"/>
          <a:stretch>
            <a:fillRect/>
          </a:stretch>
        </p:blipFill>
        <p:spPr>
          <a:xfrm>
            <a:off x="286910" y="2477676"/>
            <a:ext cx="1764220" cy="1764220"/>
          </a:xfrm>
          <a:prstGeom prst="rect">
            <a:avLst/>
          </a:prstGeom>
        </p:spPr>
      </p:pic>
      <p:pic>
        <p:nvPicPr>
          <p:cNvPr id="27" name="Paveikslėlis 26">
            <a:extLst>
              <a:ext uri="{FF2B5EF4-FFF2-40B4-BE49-F238E27FC236}">
                <a16:creationId xmlns:a16="http://schemas.microsoft.com/office/drawing/2014/main" id="{681D7286-4724-B8DA-AB64-A77FB6360530}"/>
              </a:ext>
            </a:extLst>
          </p:cNvPr>
          <p:cNvPicPr>
            <a:picLocks noChangeAspect="1"/>
          </p:cNvPicPr>
          <p:nvPr/>
        </p:nvPicPr>
        <p:blipFill>
          <a:blip r:embed="rId4"/>
          <a:stretch>
            <a:fillRect/>
          </a:stretch>
        </p:blipFill>
        <p:spPr>
          <a:xfrm>
            <a:off x="381000" y="4902474"/>
            <a:ext cx="1604112" cy="1629573"/>
          </a:xfrm>
          <a:prstGeom prst="rect">
            <a:avLst/>
          </a:prstGeom>
        </p:spPr>
      </p:pic>
      <p:pic>
        <p:nvPicPr>
          <p:cNvPr id="2" name="Paveikslėlis 1">
            <a:extLst>
              <a:ext uri="{FF2B5EF4-FFF2-40B4-BE49-F238E27FC236}">
                <a16:creationId xmlns:a16="http://schemas.microsoft.com/office/drawing/2014/main" id="{6A4E91D7-D34C-097C-F0EB-22C5D98EA265}"/>
              </a:ext>
            </a:extLst>
          </p:cNvPr>
          <p:cNvPicPr>
            <a:picLocks noChangeAspect="1"/>
          </p:cNvPicPr>
          <p:nvPr/>
        </p:nvPicPr>
        <p:blipFill>
          <a:blip r:embed="rId5"/>
          <a:stretch>
            <a:fillRect/>
          </a:stretch>
        </p:blipFill>
        <p:spPr>
          <a:xfrm>
            <a:off x="11887201" y="3848099"/>
            <a:ext cx="4052890" cy="43198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3" name="TextBox 3"/>
          <p:cNvSpPr txBox="1"/>
          <p:nvPr/>
        </p:nvSpPr>
        <p:spPr>
          <a:xfrm>
            <a:off x="4114800" y="1814"/>
            <a:ext cx="12057353" cy="1486946"/>
          </a:xfrm>
          <a:prstGeom prst="rect">
            <a:avLst/>
          </a:prstGeom>
        </p:spPr>
        <p:txBody>
          <a:bodyPr lIns="0" tIns="0" rIns="0" bIns="0" rtlCol="0" anchor="t">
            <a:spAutoFit/>
          </a:bodyPr>
          <a:lstStyle/>
          <a:p>
            <a:pPr marL="0" marR="0" lvl="0" indent="0" algn="l" defTabSz="914400" rtl="0" eaLnBrk="1" fontAlgn="auto" latinLnBrk="0" hangingPunct="1">
              <a:lnSpc>
                <a:spcPts val="13948"/>
              </a:lnSpc>
              <a:spcBef>
                <a:spcPts val="0"/>
              </a:spcBef>
              <a:spcAft>
                <a:spcPts val="0"/>
              </a:spcAft>
              <a:buClrTx/>
              <a:buSzTx/>
              <a:buFontTx/>
              <a:buNone/>
              <a:tabLst/>
              <a:defRPr/>
            </a:pPr>
            <a:r>
              <a:rPr lang="lt-LT" sz="5000" spc="990" dirty="0">
                <a:solidFill>
                  <a:srgbClr val="FFFFFF"/>
                </a:solidFill>
                <a:latin typeface="Oswald Bold"/>
              </a:rPr>
              <a:t>III</a:t>
            </a:r>
            <a:r>
              <a:rPr kumimoji="0" lang="lt-LT" sz="5000" b="0" i="0" u="none" strike="noStrike" kern="1200" cap="none" spc="990" normalizeH="0" baseline="0" noProof="0" dirty="0">
                <a:ln>
                  <a:noFill/>
                </a:ln>
                <a:solidFill>
                  <a:srgbClr val="FFFFFF"/>
                </a:solidFill>
                <a:effectLst/>
                <a:uLnTx/>
                <a:uFillTx/>
                <a:latin typeface="Oswald Bold"/>
                <a:ea typeface="+mn-ea"/>
                <a:cs typeface="+mn-cs"/>
              </a:rPr>
              <a:t>. LĖŠŲ PASISKIRSTYMAS</a:t>
            </a:r>
            <a:endParaRPr kumimoji="0" lang="en-US" sz="5000" b="0" i="0" u="none" strike="noStrike" kern="1200" cap="none" spc="990" normalizeH="0" baseline="0" noProof="0" dirty="0">
              <a:ln>
                <a:noFill/>
              </a:ln>
              <a:solidFill>
                <a:srgbClr val="FFFFFF"/>
              </a:solidFill>
              <a:effectLst/>
              <a:uLnTx/>
              <a:uFillTx/>
              <a:latin typeface="Oswald Bold"/>
              <a:ea typeface="+mn-ea"/>
              <a:cs typeface="+mn-cs"/>
            </a:endParaRPr>
          </a:p>
        </p:txBody>
      </p:sp>
      <p:sp>
        <p:nvSpPr>
          <p:cNvPr id="4" name="Freeform 4"/>
          <p:cNvSpPr/>
          <p:nvPr/>
        </p:nvSpPr>
        <p:spPr>
          <a:xfrm>
            <a:off x="15468600" y="-3924300"/>
            <a:ext cx="13820547"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Diagrama 5">
            <a:extLst>
              <a:ext uri="{FF2B5EF4-FFF2-40B4-BE49-F238E27FC236}">
                <a16:creationId xmlns:a16="http://schemas.microsoft.com/office/drawing/2014/main" id="{2C2A603B-9FAE-DD5F-7A99-479AC739F970}"/>
              </a:ext>
            </a:extLst>
          </p:cNvPr>
          <p:cNvGraphicFramePr/>
          <p:nvPr/>
        </p:nvGraphicFramePr>
        <p:xfrm>
          <a:off x="533400" y="2628900"/>
          <a:ext cx="14441714" cy="744148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1F1C556-E2CE-ADC7-359F-3EACAA8035F4}"/>
              </a:ext>
            </a:extLst>
          </p:cNvPr>
          <p:cNvSpPr txBox="1"/>
          <p:nvPr/>
        </p:nvSpPr>
        <p:spPr>
          <a:xfrm>
            <a:off x="990600" y="1790700"/>
            <a:ext cx="50292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2024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lt-LT" sz="3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68 816,5 </a:t>
            </a: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tūkst. Eur</a:t>
            </a:r>
          </a:p>
        </p:txBody>
      </p:sp>
      <p:sp>
        <p:nvSpPr>
          <p:cNvPr id="7" name="TextBox 6">
            <a:extLst>
              <a:ext uri="{FF2B5EF4-FFF2-40B4-BE49-F238E27FC236}">
                <a16:creationId xmlns:a16="http://schemas.microsoft.com/office/drawing/2014/main" id="{D9FCB6B8-811E-67CC-5735-6E2BA53E96FD}"/>
              </a:ext>
            </a:extLst>
          </p:cNvPr>
          <p:cNvSpPr txBox="1"/>
          <p:nvPr/>
        </p:nvSpPr>
        <p:spPr>
          <a:xfrm>
            <a:off x="5239657" y="1774819"/>
            <a:ext cx="619721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Iš jų: Savivaldybės biudžeto lėšos </a:t>
            </a:r>
            <a:r>
              <a:rPr kumimoji="0" lang="lt-LT" sz="3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56 230,4 </a:t>
            </a: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tūkst. Eur</a:t>
            </a:r>
          </a:p>
        </p:txBody>
      </p:sp>
      <p:sp>
        <p:nvSpPr>
          <p:cNvPr id="8" name="TextBox 7">
            <a:extLst>
              <a:ext uri="{FF2B5EF4-FFF2-40B4-BE49-F238E27FC236}">
                <a16:creationId xmlns:a16="http://schemas.microsoft.com/office/drawing/2014/main" id="{293FF496-E54E-29CE-4859-52822ACD6558}"/>
              </a:ext>
            </a:extLst>
          </p:cNvPr>
          <p:cNvSpPr txBox="1"/>
          <p:nvPr/>
        </p:nvSpPr>
        <p:spPr>
          <a:xfrm>
            <a:off x="10642990" y="1943100"/>
            <a:ext cx="619721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Kiti šaltiniai </a:t>
            </a:r>
            <a:r>
              <a:rPr kumimoji="0" lang="lt-LT" sz="3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12 586,1 </a:t>
            </a:r>
            <a:r>
              <a:rPr kumimoji="0" lang="lt-LT"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tūkst. Eur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965D20-A530-0976-EC0F-1A797AF6AAB9}"/>
              </a:ext>
            </a:extLst>
          </p:cNvPr>
          <p:cNvSpPr txBox="1"/>
          <p:nvPr/>
        </p:nvSpPr>
        <p:spPr>
          <a:xfrm>
            <a:off x="1376289" y="1781705"/>
            <a:ext cx="7386712" cy="41242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EKONOMINĖ APLINKA</a:t>
            </a:r>
          </a:p>
          <a:p>
            <a:pPr marL="342900" indent="-342900">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BC S</a:t>
            </a:r>
            <a:r>
              <a:rPr lang="lt-LT" sz="2200" dirty="0">
                <a:latin typeface="Times New Roman" panose="02020603050405020304" pitchFamily="18" charset="0"/>
                <a:cs typeface="Times New Roman" panose="02020603050405020304" pitchFamily="18" charset="0"/>
              </a:rPr>
              <a:t>piečius </a:t>
            </a:r>
            <a:r>
              <a:rPr lang="lt-LT" sz="2200" dirty="0" err="1">
                <a:latin typeface="Times New Roman" panose="02020603050405020304" pitchFamily="18" charset="0"/>
                <a:cs typeface="Times New Roman" panose="02020603050405020304" pitchFamily="18" charset="0"/>
              </a:rPr>
              <a:t>paslaug</a:t>
            </a:r>
            <a:r>
              <a:rPr lang="en-US" sz="2200" dirty="0" err="1">
                <a:latin typeface="Times New Roman" panose="02020603050405020304" pitchFamily="18" charset="0"/>
                <a:cs typeface="Times New Roman" panose="02020603050405020304" pitchFamily="18" charset="0"/>
              </a:rPr>
              <a:t>os</a:t>
            </a:r>
            <a:r>
              <a:rPr lang="en-US" sz="2200" dirty="0">
                <a:latin typeface="Times New Roman" panose="02020603050405020304" pitchFamily="18" charset="0"/>
                <a:cs typeface="Times New Roman" panose="02020603050405020304" pitchFamily="18" charset="0"/>
              </a:rPr>
              <a:t> </a:t>
            </a: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pradedančiajam verslui </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užtikrinta individualizuota pagalba verslo pradžioje </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(projektas „</a:t>
            </a:r>
            <a:r>
              <a:rPr lang="lt-LT" sz="2200" i="1" dirty="0" err="1">
                <a:effectLst/>
                <a:latin typeface="Times New Roman" panose="02020603050405020304" pitchFamily="18" charset="0"/>
                <a:ea typeface="Times New Roman" panose="02020603050405020304" pitchFamily="18" charset="0"/>
                <a:cs typeface="Times New Roman" panose="02020603050405020304" pitchFamily="18" charset="0"/>
              </a:rPr>
              <a:t>Inkubavimo</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 konsultavimo, mentorystės ir tinklaveikos programų vystymas, skatinant pradedančiųjų SVV subjektų kūrimąsi ir augimą regionuose“)</a:t>
            </a:r>
          </a:p>
          <a:p>
            <a:pPr marL="342900" indent="-342900">
              <a:buFont typeface="Wingdings" panose="05000000000000000000" pitchFamily="2" charset="2"/>
              <a:buChar char="ü"/>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Rokiškio rajono savivaldybės smulkaus ir vidutinio verslo rėmimo </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lt-LT"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istemos</a:t>
            </a: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tobulinimas</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socialinių verslų plėtros skatinimas (</a:t>
            </a:r>
            <a:r>
              <a:rPr lang="lt-LT"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projektas „Socialinio verslumo ekosistemos tobulinimas Žiemgaloje ir Šiaurės Lietuvoje“).</a:t>
            </a:r>
            <a:endParaRPr lang="en-US" sz="2200" i="1" dirty="0"/>
          </a:p>
          <a:p>
            <a:endParaRPr lang="lt-LT" dirty="0"/>
          </a:p>
        </p:txBody>
      </p:sp>
      <p:pic>
        <p:nvPicPr>
          <p:cNvPr id="5" name="Grafinis elementas 4" descr="Coins outline">
            <a:extLst>
              <a:ext uri="{FF2B5EF4-FFF2-40B4-BE49-F238E27FC236}">
                <a16:creationId xmlns:a16="http://schemas.microsoft.com/office/drawing/2014/main" id="{AB720282-0220-4E95-8322-7791CA281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217" y="1678766"/>
            <a:ext cx="914400" cy="914400"/>
          </a:xfrm>
          <a:prstGeom prst="rect">
            <a:avLst/>
          </a:prstGeom>
        </p:spPr>
      </p:pic>
      <p:sp>
        <p:nvSpPr>
          <p:cNvPr id="6" name="TextBox 5">
            <a:extLst>
              <a:ext uri="{FF2B5EF4-FFF2-40B4-BE49-F238E27FC236}">
                <a16:creationId xmlns:a16="http://schemas.microsoft.com/office/drawing/2014/main" id="{278F1F2A-8525-EC32-CEC6-7B6252BD6CDB}"/>
              </a:ext>
            </a:extLst>
          </p:cNvPr>
          <p:cNvSpPr txBox="1"/>
          <p:nvPr/>
        </p:nvSpPr>
        <p:spPr>
          <a:xfrm>
            <a:off x="9564859" y="1335429"/>
            <a:ext cx="7772400" cy="914096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ŠVIETIMAS</a:t>
            </a:r>
          </a:p>
          <a:p>
            <a:pPr marL="285750" indent="-285750" algn="just">
              <a:buFont typeface="Wingdings" panose="05000000000000000000" pitchFamily="2" charset="2"/>
              <a:buChar char="ü"/>
            </a:pPr>
            <a:r>
              <a:rPr lang="lt-LT" sz="2200" dirty="0">
                <a:latin typeface="Times New Roman" panose="02020603050405020304" pitchFamily="18" charset="0"/>
                <a:ea typeface="Times New Roman" panose="02020603050405020304" pitchFamily="18" charset="0"/>
                <a:cs typeface="Times New Roman" panose="02020603050405020304" pitchFamily="18" charset="0"/>
              </a:rPr>
              <a:t>a</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tnaujinta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infrastruktūra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bei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įsigytos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ugdymui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reikalinga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įranga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ir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priemonės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Rokiškio Juozo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Tumo-Vaižganto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Kamajų 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Strazdo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Pandėlio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gimnazijose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Rokiškio Juozo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Tūbelio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ir Senamiesčio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progimnazijose</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Tūkstantmečio mokyklų </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(2024-2026)</a:t>
            </a:r>
          </a:p>
          <a:p>
            <a:pPr marL="285750" indent="-285750" algn="just">
              <a:buFont typeface="Wingdings" panose="05000000000000000000" pitchFamily="2" charset="2"/>
              <a:buChar char="ü"/>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a</a:t>
            </a:r>
            <a:r>
              <a:rPr lang="lt-LT" sz="2200" dirty="0" err="1">
                <a:effectLst/>
                <a:latin typeface="Times New Roman" panose="02020603050405020304" pitchFamily="18" charset="0"/>
                <a:ea typeface="Times New Roman" panose="02020603050405020304" pitchFamily="18" charset="0"/>
                <a:cs typeface="Times New Roman" panose="02020603050405020304" pitchFamily="18" charset="0"/>
              </a:rPr>
              <a:t>tnaujinta</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Rokiškio Juozo Tumo Vaižganto gimnazijos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ir</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Rokiškio Juozo </a:t>
            </a:r>
            <a:r>
              <a:rPr lang="lt-LT" sz="2200" dirty="0" err="1">
                <a:effectLst/>
                <a:latin typeface="Times New Roman" panose="02020603050405020304" pitchFamily="18" charset="0"/>
                <a:ea typeface="Times New Roman" panose="02020603050405020304" pitchFamily="18" charset="0"/>
                <a:cs typeface="Times New Roman" panose="02020603050405020304" pitchFamily="18" charset="0"/>
              </a:rPr>
              <a:t>Tūbelio</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progimnazijos infrastruktūra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projektas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 Ugdymo paslaugų Rokiškio rajone prieinamumo didinimas atskirtį ar socialines rizikas patiriantiems vaikams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(2024-2026)</a:t>
            </a:r>
          </a:p>
          <a:p>
            <a:pPr marL="285750" indent="-285750" algn="just">
              <a:buFont typeface="Wingdings" panose="05000000000000000000" pitchFamily="2" charset="2"/>
              <a:buChar char="ü"/>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Įrengtos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gamtos ir tiksliųjų mokslų bei kalbų mokymo </a:t>
            </a:r>
            <a:r>
              <a:rPr lang="lt-LT" sz="2200" dirty="0" err="1">
                <a:effectLst/>
                <a:latin typeface="Times New Roman" panose="02020603050405020304" pitchFamily="18" charset="0"/>
                <a:ea typeface="Times New Roman" panose="02020603050405020304" pitchFamily="18" charset="0"/>
                <a:cs typeface="Times New Roman" panose="02020603050405020304" pitchFamily="18" charset="0"/>
              </a:rPr>
              <a:t>laboratorij</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efektyviai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veikiančiose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rajono BUM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NŠA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projektas</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Bendrojo ugdymo mokyklų aprūpinimas laboratorijomis ir įranga</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(2024-2028)</a:t>
            </a:r>
            <a:endParaRPr lang="lt-LT"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Įsigytos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aktyvaus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ugdymo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priemonės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IU ir PU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įstaigose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ir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skyriuose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sukurtos visos dienos ugdymo erdvės Rokiškio Juozo </a:t>
            </a:r>
            <a:r>
              <a:rPr lang="lt-LT" sz="2200" dirty="0" err="1">
                <a:effectLst/>
                <a:latin typeface="Times New Roman" panose="02020603050405020304" pitchFamily="18" charset="0"/>
                <a:ea typeface="Times New Roman" panose="02020603050405020304" pitchFamily="18" charset="0"/>
                <a:cs typeface="Times New Roman" panose="02020603050405020304" pitchFamily="18" charset="0"/>
              </a:rPr>
              <a:t>Tūbelio</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ir Rokiškio Senamiesčio progimnazijos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lt-LT" sz="2200" dirty="0" err="1">
                <a:effectLst/>
                <a:latin typeface="Times New Roman" panose="02020603050405020304" pitchFamily="18" charset="0"/>
                <a:ea typeface="Times New Roman" panose="02020603050405020304" pitchFamily="18" charset="0"/>
                <a:cs typeface="Times New Roman" panose="02020603050405020304" pitchFamily="18" charset="0"/>
              </a:rPr>
              <a:t>projekt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Įvairialypio švietimo plėtojimas Rokiškio rajono savivaldybėje, vykdant visos dienos mokyklų veiklą</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(2025-2027)</a:t>
            </a:r>
            <a:endParaRPr lang="lt-LT"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skatinama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daugiau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gab</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ių</a:t>
            </a:r>
            <a:r>
              <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 </a:t>
            </a:r>
            <a:r>
              <a:rPr lang="lt-LT"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talenting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vaikų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jaunuolių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abiturientų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dalinai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kompensuojamos</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išlaidos</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korepetitoriams</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gimnazijų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moksleiviams</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lt-LT" sz="22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tęsiama švietimo darbuotojų skatinimo programa</a:t>
            </a:r>
            <a:endParaRPr lang="lt-LT"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endParaRPr lang="lt-LT" dirty="0"/>
          </a:p>
        </p:txBody>
      </p:sp>
      <p:pic>
        <p:nvPicPr>
          <p:cNvPr id="10" name="Grafinis elementas 9" descr="Books outline">
            <a:extLst>
              <a:ext uri="{FF2B5EF4-FFF2-40B4-BE49-F238E27FC236}">
                <a16:creationId xmlns:a16="http://schemas.microsoft.com/office/drawing/2014/main" id="{20A64A0C-CE6F-84B0-B5D7-3637000A09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0030" y="1351255"/>
            <a:ext cx="914400" cy="914400"/>
          </a:xfrm>
          <a:prstGeom prst="rect">
            <a:avLst/>
          </a:prstGeom>
        </p:spPr>
      </p:pic>
      <p:sp>
        <p:nvSpPr>
          <p:cNvPr id="12" name="TextBox 11">
            <a:extLst>
              <a:ext uri="{FF2B5EF4-FFF2-40B4-BE49-F238E27FC236}">
                <a16:creationId xmlns:a16="http://schemas.microsoft.com/office/drawing/2014/main" id="{3C2AAA51-0C21-BCFF-38CD-9A4B5A86EC87}"/>
              </a:ext>
            </a:extLst>
          </p:cNvPr>
          <p:cNvSpPr txBox="1"/>
          <p:nvPr/>
        </p:nvSpPr>
        <p:spPr>
          <a:xfrm>
            <a:off x="457200" y="220371"/>
            <a:ext cx="7391400" cy="1334661"/>
          </a:xfrm>
          <a:prstGeom prst="rect">
            <a:avLst/>
          </a:prstGeom>
          <a:noFill/>
        </p:spPr>
        <p:txBody>
          <a:bodyPr wrap="square">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lt-LT" sz="4000" b="1" dirty="0">
                <a:solidFill>
                  <a:srgbClr val="231F20"/>
                </a:solidFill>
                <a:latin typeface="Times New Roman" panose="02020603050405020304" pitchFamily="18" charset="0"/>
                <a:cs typeface="Times New Roman" panose="02020603050405020304" pitchFamily="18" charset="0"/>
              </a:rPr>
              <a:t>IV</a:t>
            </a: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2024-2026 m. planuojami pasiekti rezultatai </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28714B30-84C4-8282-911C-B6CA34B5DB7F}"/>
              </a:ext>
            </a:extLst>
          </p:cNvPr>
          <p:cNvSpPr txBox="1"/>
          <p:nvPr/>
        </p:nvSpPr>
        <p:spPr>
          <a:xfrm>
            <a:off x="2158218" y="5670296"/>
            <a:ext cx="6985782" cy="455509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TURIZMAS, KULTŪROS PASLAUGOS</a:t>
            </a:r>
          </a:p>
          <a:p>
            <a:pPr marL="285750" indent="-285750" algn="just">
              <a:buFont typeface="Wingdings" panose="05000000000000000000" pitchFamily="2" charset="2"/>
              <a:buChar char="ü"/>
            </a:pPr>
            <a:r>
              <a:rPr lang="lt-LT" sz="2200" dirty="0">
                <a:latin typeface="Times New Roman" panose="02020603050405020304" pitchFamily="18" charset="0"/>
                <a:ea typeface="Times New Roman" panose="02020603050405020304" pitchFamily="18" charset="0"/>
                <a:cs typeface="Times New Roman" panose="02020603050405020304" pitchFamily="18" charset="0"/>
              </a:rPr>
              <a:t>s</a:t>
            </a: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ukurtos/įdiegtos turizmo objektų Rokiškio mieste skaitmenizavimo priemonės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err="1">
                <a:effectLst/>
                <a:latin typeface="Times New Roman" panose="02020603050405020304" pitchFamily="18" charset="0"/>
                <a:ea typeface="Times New Roman" panose="02020603050405020304" pitchFamily="18" charset="0"/>
                <a:cs typeface="Times New Roman" panose="02020603050405020304" pitchFamily="18" charset="0"/>
              </a:rPr>
              <a:t>projekt</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as</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 „Sugrąžinta istorija“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lt-LT" sz="2200" dirty="0">
                <a:effectLst/>
                <a:latin typeface="Times New Roman" panose="02020603050405020304" pitchFamily="18" charset="0"/>
                <a:ea typeface="Times New Roman" panose="02020603050405020304" pitchFamily="18" charset="0"/>
                <a:cs typeface="Times New Roman" panose="02020603050405020304" pitchFamily="18" charset="0"/>
              </a:rPr>
              <a:t>organizuotas tarptautinis festivalis, kuriame latvių ir lietuvių meno mėgėjų  kolektyvai pristatytų patraukliausias praėjusių dainų ir šokių švenčių programos dalis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err="1">
                <a:effectLst/>
                <a:latin typeface="Times New Roman" panose="02020603050405020304" pitchFamily="18" charset="0"/>
                <a:ea typeface="Times New Roman" panose="02020603050405020304" pitchFamily="18" charset="0"/>
                <a:cs typeface="Times New Roman" panose="02020603050405020304" pitchFamily="18" charset="0"/>
              </a:rPr>
              <a:t>projekt</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lt-LT" sz="2200" i="1" dirty="0">
                <a:effectLst/>
                <a:latin typeface="Times New Roman" panose="02020603050405020304" pitchFamily="18" charset="0"/>
                <a:ea typeface="Times New Roman" panose="02020603050405020304" pitchFamily="18" charset="0"/>
                <a:cs typeface="Times New Roman" panose="02020603050405020304" pitchFamily="18" charset="0"/>
              </a:rPr>
              <a:t> „Latvijos ir Lietuvos dainų ir švenčių aidai abipus sienos“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lt-LT" sz="2200" dirty="0">
                <a:effectLst/>
                <a:latin typeface="Times New Roman" panose="02020603050405020304" pitchFamily="18" charset="0"/>
                <a:ea typeface="Times New Roman" panose="02020603050405020304" pitchFamily="18" charset="0"/>
              </a:rPr>
              <a:t>dalyvauta Šimtmečio Lietuvos dainų šventėje „Kad giria žaliuotų</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lt-LT" sz="2200"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a:p>
            <a:endParaRPr lang="lt-LT" sz="2400" b="1" dirty="0">
              <a:latin typeface="Times New Roman" panose="02020603050405020304" pitchFamily="18" charset="0"/>
              <a:cs typeface="Times New Roman" panose="02020603050405020304" pitchFamily="18" charset="0"/>
            </a:endParaRPr>
          </a:p>
        </p:txBody>
      </p:sp>
      <p:pic>
        <p:nvPicPr>
          <p:cNvPr id="19" name="Grafinis elementas 18" descr="Route (Two Pins With A Path) with solid fill">
            <a:extLst>
              <a:ext uri="{FF2B5EF4-FFF2-40B4-BE49-F238E27FC236}">
                <a16:creationId xmlns:a16="http://schemas.microsoft.com/office/drawing/2014/main" id="{46333ED3-6D17-5B9C-551A-BC0E1FD892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00" y="5689452"/>
            <a:ext cx="914400" cy="914400"/>
          </a:xfrm>
          <a:prstGeom prst="rect">
            <a:avLst/>
          </a:prstGeom>
        </p:spPr>
      </p:pic>
    </p:spTree>
    <p:extLst>
      <p:ext uri="{BB962C8B-B14F-4D97-AF65-F5344CB8AC3E}">
        <p14:creationId xmlns:p14="http://schemas.microsoft.com/office/powerpoint/2010/main" val="65622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DAC96-B4A1-C4F5-2C70-461823A5EEBB}"/>
              </a:ext>
            </a:extLst>
          </p:cNvPr>
          <p:cNvSpPr txBox="1"/>
          <p:nvPr/>
        </p:nvSpPr>
        <p:spPr>
          <a:xfrm>
            <a:off x="457200" y="800100"/>
            <a:ext cx="10439400" cy="1334661"/>
          </a:xfrm>
          <a:prstGeom prst="rect">
            <a:avLst/>
          </a:prstGeom>
          <a:noFill/>
        </p:spPr>
        <p:txBody>
          <a:bodyPr wrap="square">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lt-LT" sz="4000" b="1" dirty="0">
                <a:solidFill>
                  <a:srgbClr val="231F20"/>
                </a:solidFill>
                <a:latin typeface="Times New Roman" panose="02020603050405020304" pitchFamily="18" charset="0"/>
                <a:cs typeface="Times New Roman" panose="02020603050405020304" pitchFamily="18" charset="0"/>
              </a:rPr>
              <a:t>IV</a:t>
            </a: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2024-2026 m. planuojami pasiekti rezultatai </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6791357-70D6-1E7C-6697-2EB4EA7860C1}"/>
              </a:ext>
            </a:extLst>
          </p:cNvPr>
          <p:cNvSpPr txBox="1"/>
          <p:nvPr/>
        </p:nvSpPr>
        <p:spPr>
          <a:xfrm>
            <a:off x="1107831" y="2712065"/>
            <a:ext cx="4419600" cy="2431435"/>
          </a:xfrm>
          <a:prstGeom prst="rect">
            <a:avLst/>
          </a:prstGeom>
          <a:noFill/>
        </p:spPr>
        <p:txBody>
          <a:bodyPr wrap="square" rtlCol="0">
            <a:spAutoFit/>
          </a:bodyPr>
          <a:lstStyle/>
          <a:p>
            <a:pPr lvl="0" algn="just">
              <a:buSzPts val="1200"/>
            </a:pPr>
            <a:r>
              <a:rPr lang="lt-LT" sz="2400" b="1" dirty="0">
                <a:latin typeface="Times New Roman" panose="02020603050405020304" pitchFamily="18" charset="0"/>
                <a:cs typeface="Times New Roman" panose="02020603050405020304" pitchFamily="18" charset="0"/>
              </a:rPr>
              <a:t>SPORTAS</a:t>
            </a:r>
          </a:p>
          <a:p>
            <a:pPr marL="285750" lvl="0" indent="-285750" algn="just">
              <a:buSzPts val="1200"/>
              <a:buFont typeface="Wingdings" panose="05000000000000000000" pitchFamily="2" charset="2"/>
              <a:buChar char="ü"/>
            </a:pPr>
            <a:r>
              <a:rPr lang="lt-LT" sz="2200" kern="50" dirty="0">
                <a:solidFill>
                  <a:srgbClr val="000000"/>
                </a:solidFill>
                <a:effectLst/>
                <a:latin typeface="Times New Roman" panose="02020603050405020304" pitchFamily="18" charset="0"/>
                <a:ea typeface="SimSun" panose="02010600030101010101" pitchFamily="2" charset="-122"/>
              </a:rPr>
              <a:t>įrengtas aktyvaus laisvalaikio riedlenčių, BMX dviračių ir riedučių sporto parkas (</a:t>
            </a:r>
            <a:r>
              <a:rPr lang="lt-LT" sz="2200" i="1" kern="50" dirty="0" err="1">
                <a:solidFill>
                  <a:srgbClr val="000000"/>
                </a:solidFill>
                <a:effectLst/>
                <a:latin typeface="Times New Roman" panose="02020603050405020304" pitchFamily="18" charset="0"/>
                <a:ea typeface="SimSun" panose="02010600030101010101" pitchFamily="2" charset="-122"/>
              </a:rPr>
              <a:t>skate</a:t>
            </a:r>
            <a:r>
              <a:rPr lang="lt-LT" sz="2200" i="1" kern="50" dirty="0">
                <a:solidFill>
                  <a:srgbClr val="000000"/>
                </a:solidFill>
                <a:effectLst/>
                <a:latin typeface="Times New Roman" panose="02020603050405020304" pitchFamily="18" charset="0"/>
                <a:ea typeface="SimSun" panose="02010600030101010101" pitchFamily="2" charset="-122"/>
              </a:rPr>
              <a:t> </a:t>
            </a:r>
            <a:r>
              <a:rPr lang="lt-LT" sz="2200" i="1" kern="50" dirty="0" err="1">
                <a:solidFill>
                  <a:srgbClr val="000000"/>
                </a:solidFill>
                <a:effectLst/>
                <a:latin typeface="Times New Roman" panose="02020603050405020304" pitchFamily="18" charset="0"/>
                <a:ea typeface="SimSun" panose="02010600030101010101" pitchFamily="2" charset="-122"/>
              </a:rPr>
              <a:t>park</a:t>
            </a:r>
            <a:r>
              <a:rPr lang="lt-LT" sz="2200" kern="50" dirty="0">
                <a:solidFill>
                  <a:srgbClr val="000000"/>
                </a:solidFill>
                <a:effectLst/>
                <a:latin typeface="Times New Roman" panose="02020603050405020304" pitchFamily="18" charset="0"/>
                <a:ea typeface="SimSun" panose="02010600030101010101" pitchFamily="2" charset="-122"/>
              </a:rPr>
              <a:t>)</a:t>
            </a:r>
          </a:p>
          <a:p>
            <a:pPr marL="285750" lvl="0" indent="-285750" algn="just">
              <a:buSzPts val="1200"/>
              <a:buFont typeface="Wingdings" panose="05000000000000000000" pitchFamily="2" charset="2"/>
              <a:buChar char="ü"/>
            </a:pPr>
            <a:r>
              <a:rPr lang="lt-LT" sz="2200" kern="50" dirty="0">
                <a:solidFill>
                  <a:srgbClr val="000000"/>
                </a:solidFill>
                <a:effectLst/>
                <a:latin typeface="Times New Roman" panose="02020603050405020304" pitchFamily="18" charset="0"/>
                <a:ea typeface="SimSun" panose="02010600030101010101" pitchFamily="2" charset="-122"/>
              </a:rPr>
              <a:t>pastatyta daugiafunkcė Rokiškio sporto arena </a:t>
            </a:r>
            <a:endParaRPr lang="lt-LT" sz="2200" kern="50" dirty="0">
              <a:solidFill>
                <a:srgbClr val="000000"/>
              </a:solidFill>
              <a:latin typeface="Times New Roman" panose="02020603050405020304" pitchFamily="18" charset="0"/>
              <a:ea typeface="SimSun" panose="02010600030101010101" pitchFamily="2" charset="-122"/>
            </a:endParaRPr>
          </a:p>
          <a:p>
            <a:endParaRPr lang="lt-LT" dirty="0"/>
          </a:p>
        </p:txBody>
      </p:sp>
      <p:pic>
        <p:nvPicPr>
          <p:cNvPr id="5" name="Grafinis elementas 4" descr="Body builder outline">
            <a:extLst>
              <a:ext uri="{FF2B5EF4-FFF2-40B4-BE49-F238E27FC236}">
                <a16:creationId xmlns:a16="http://schemas.microsoft.com/office/drawing/2014/main" id="{CB26A367-B971-4E77-7A40-57B4C90EE3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465" y="2751992"/>
            <a:ext cx="914400" cy="914400"/>
          </a:xfrm>
          <a:prstGeom prst="rect">
            <a:avLst/>
          </a:prstGeom>
        </p:spPr>
      </p:pic>
      <p:sp>
        <p:nvSpPr>
          <p:cNvPr id="6" name="TextBox 5">
            <a:extLst>
              <a:ext uri="{FF2B5EF4-FFF2-40B4-BE49-F238E27FC236}">
                <a16:creationId xmlns:a16="http://schemas.microsoft.com/office/drawing/2014/main" id="{45A89FA7-D4A5-ABE5-8E27-80C11E0B5B2B}"/>
              </a:ext>
            </a:extLst>
          </p:cNvPr>
          <p:cNvSpPr txBox="1"/>
          <p:nvPr/>
        </p:nvSpPr>
        <p:spPr>
          <a:xfrm>
            <a:off x="6324600" y="3246120"/>
            <a:ext cx="5956202" cy="6247864"/>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SVEIKATA</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a</a:t>
            </a:r>
            <a:r>
              <a:rPr lang="lt-LT" sz="2200" dirty="0">
                <a:solidFill>
                  <a:srgbClr val="000000"/>
                </a:solidFill>
                <a:effectLst/>
                <a:latin typeface="Times New Roman" panose="02020603050405020304" pitchFamily="18" charset="0"/>
                <a:ea typeface="Times New Roman" panose="02020603050405020304" pitchFamily="18" charset="0"/>
              </a:rPr>
              <a:t>mbulatorinių slaugos paslaugų namuose mobili komanda aprūpinta transporto priemone, medicinine ir kita įranga (2024)</a:t>
            </a:r>
          </a:p>
          <a:p>
            <a:pPr marL="28575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tęsiamas Rokiškio rajono ligoninės Vaikų ligų skyriaus patalpų remontas  (2024)</a:t>
            </a:r>
            <a:endParaRPr lang="lt-LT" sz="2200" dirty="0">
              <a:latin typeface="Times New Roman" panose="02020603050405020304" pitchFamily="18" charset="0"/>
              <a:ea typeface="Times New Roman" panose="02020603050405020304" pitchFamily="18" charset="0"/>
            </a:endParaRPr>
          </a:p>
          <a:p>
            <a:pPr marL="285750" lvl="0" indent="-285750" algn="just">
              <a:buSzPts val="1200"/>
              <a:buFont typeface="Wingdings" panose="05000000000000000000" pitchFamily="2" charset="2"/>
              <a:buChar char="ü"/>
            </a:pPr>
            <a:r>
              <a:rPr lang="lt-LT" sz="2200" dirty="0">
                <a:solidFill>
                  <a:srgbClr val="000000"/>
                </a:solidFill>
                <a:effectLst/>
                <a:latin typeface="Times New Roman" panose="02020603050405020304" pitchFamily="18" charset="0"/>
                <a:ea typeface="+mn-ea"/>
              </a:rPr>
              <a:t>modernizuojama trijų Rokiškio rajono savivaldybės sveikatos centro sudėtyje esančių sveikatos priežiūros paslaugas teikiančių įstaigų infrastruktūra (2024-2027)</a:t>
            </a:r>
          </a:p>
          <a:p>
            <a:pPr marL="285750" lvl="0" indent="-285750" algn="just">
              <a:buSzPts val="1200"/>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aktyvinama finansinės paramos gydytojams programa</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p</a:t>
            </a:r>
            <a:r>
              <a:rPr lang="lt-LT" sz="2200" dirty="0">
                <a:solidFill>
                  <a:srgbClr val="000000"/>
                </a:solidFill>
                <a:effectLst/>
                <a:latin typeface="Times New Roman" panose="02020603050405020304" pitchFamily="18" charset="0"/>
                <a:ea typeface="Times New Roman" panose="02020603050405020304" pitchFamily="18" charset="0"/>
              </a:rPr>
              <a:t>lėtojamos sveikatos raštingumo, psichikos sveikatos stiprinimo ir  kitos visuomenės sveikatos paslaugos (2025-2029)</a:t>
            </a:r>
          </a:p>
          <a:p>
            <a:pPr marL="285750" lvl="0" indent="-285750" algn="just">
              <a:buSzPts val="1200"/>
              <a:buFont typeface="Wingdings" panose="05000000000000000000" pitchFamily="2" charset="2"/>
              <a:buChar char="ü"/>
            </a:pPr>
            <a:endParaRPr lang="lt-LT" sz="2200" dirty="0">
              <a:solidFill>
                <a:srgbClr val="000000"/>
              </a:solidFill>
              <a:effectLst/>
              <a:latin typeface="Times New Roman" panose="02020603050405020304" pitchFamily="18" charset="0"/>
              <a:ea typeface="Times New Roman" panose="02020603050405020304" pitchFamily="18" charset="0"/>
            </a:endParaRPr>
          </a:p>
          <a:p>
            <a:pPr marL="285750" lvl="0" indent="-285750" algn="just">
              <a:buSzPts val="1200"/>
              <a:buFont typeface="Wingdings" panose="05000000000000000000" pitchFamily="2" charset="2"/>
              <a:buChar char="ü"/>
            </a:pPr>
            <a:endParaRPr lang="lt-LT" sz="2200" dirty="0">
              <a:solidFill>
                <a:srgbClr val="000000"/>
              </a:solidFill>
              <a:latin typeface="Times New Roman" panose="02020603050405020304" pitchFamily="18" charset="0"/>
              <a:ea typeface="Times New Roman" panose="02020603050405020304" pitchFamily="18" charset="0"/>
            </a:endParaRPr>
          </a:p>
          <a:p>
            <a:endParaRPr lang="lt-LT"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18B5E-71A5-22FA-1C18-F6F882EEED6D}"/>
              </a:ext>
            </a:extLst>
          </p:cNvPr>
          <p:cNvSpPr txBox="1"/>
          <p:nvPr/>
        </p:nvSpPr>
        <p:spPr>
          <a:xfrm>
            <a:off x="12770682" y="1511736"/>
            <a:ext cx="5029200" cy="8956298"/>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SOCIALINĖS PASLAUGOS</a:t>
            </a:r>
          </a:p>
          <a:p>
            <a:pPr marL="285750" indent="-285750" algn="just">
              <a:buSzPts val="1200"/>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plečiama ir modernizuojama stacionarinių slaugos paslaugų </a:t>
            </a:r>
            <a:r>
              <a:rPr lang="lt-LT" sz="2200" dirty="0">
                <a:solidFill>
                  <a:srgbClr val="000000"/>
                </a:solidFill>
                <a:latin typeface="Times New Roman" panose="02020603050405020304" pitchFamily="18" charset="0"/>
                <a:ea typeface="Times New Roman" panose="02020603050405020304" pitchFamily="18" charset="0"/>
              </a:rPr>
              <a:t>sergantiesiems demencija bei </a:t>
            </a:r>
            <a:r>
              <a:rPr lang="lt-LT" sz="2200" dirty="0" err="1">
                <a:solidFill>
                  <a:srgbClr val="000000"/>
                </a:solidFill>
                <a:latin typeface="Times New Roman" panose="02020603050405020304" pitchFamily="18" charset="0"/>
                <a:ea typeface="Times New Roman" panose="02020603050405020304" pitchFamily="18" charset="0"/>
              </a:rPr>
              <a:t>paliatyviosios</a:t>
            </a:r>
            <a:r>
              <a:rPr lang="lt-LT" sz="2200" dirty="0">
                <a:solidFill>
                  <a:srgbClr val="000000"/>
                </a:solidFill>
                <a:latin typeface="Times New Roman" panose="02020603050405020304" pitchFamily="18" charset="0"/>
                <a:ea typeface="Times New Roman" panose="02020603050405020304" pitchFamily="18" charset="0"/>
              </a:rPr>
              <a:t> pagalbos paslaugų</a:t>
            </a:r>
            <a:r>
              <a:rPr lang="lt-LT" sz="2200" dirty="0">
                <a:solidFill>
                  <a:srgbClr val="000000"/>
                </a:solidFill>
                <a:effectLst/>
                <a:latin typeface="Times New Roman" panose="02020603050405020304" pitchFamily="18" charset="0"/>
                <a:ea typeface="Times New Roman" panose="02020603050405020304" pitchFamily="18" charset="0"/>
              </a:rPr>
              <a:t> infrastruktūra Rokiškio rajono ligoninėje (2025-2027)</a:t>
            </a:r>
            <a:endParaRPr lang="lt-LT" sz="2200" dirty="0">
              <a:solidFill>
                <a:srgbClr val="000000"/>
              </a:solidFill>
              <a:latin typeface="Times New Roman" panose="02020603050405020304" pitchFamily="18" charset="0"/>
              <a:ea typeface="Times New Roman" panose="02020603050405020304" pitchFamily="18" charset="0"/>
            </a:endParaRP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įkuriami d</a:t>
            </a:r>
            <a:r>
              <a:rPr lang="lt-LT" sz="2200" dirty="0">
                <a:solidFill>
                  <a:srgbClr val="000000"/>
                </a:solidFill>
                <a:effectLst/>
                <a:latin typeface="Times New Roman" panose="02020603050405020304" pitchFamily="18" charset="0"/>
                <a:ea typeface="Times New Roman" panose="02020603050405020304" pitchFamily="18" charset="0"/>
              </a:rPr>
              <a:t>ienos centrai, skirti asmenims su kompleksine negalia ir senyvo amžiaus asmenims</a:t>
            </a:r>
            <a:r>
              <a:rPr lang="lt-LT" sz="2200" dirty="0">
                <a:solidFill>
                  <a:srgbClr val="000000"/>
                </a:solidFill>
                <a:latin typeface="Times New Roman" panose="02020603050405020304" pitchFamily="18" charset="0"/>
                <a:ea typeface="Times New Roman" panose="02020603050405020304" pitchFamily="18" charset="0"/>
              </a:rPr>
              <a:t> (</a:t>
            </a:r>
            <a:r>
              <a:rPr lang="lt-LT" sz="2200" dirty="0">
                <a:solidFill>
                  <a:srgbClr val="000000"/>
                </a:solidFill>
                <a:effectLst/>
                <a:latin typeface="Times New Roman" panose="02020603050405020304" pitchFamily="18" charset="0"/>
                <a:ea typeface="Times New Roman" panose="02020603050405020304" pitchFamily="18" charset="0"/>
              </a:rPr>
              <a:t>Panemunėlio, Juodupės, Pandėlio, Obelių ir Rokiškio m. sen.) (2025-2027)</a:t>
            </a:r>
            <a:endParaRPr lang="lt-LT" sz="2200" dirty="0">
              <a:latin typeface="Times New Roman" panose="02020603050405020304" pitchFamily="18" charset="0"/>
              <a:ea typeface="Times New Roman" panose="02020603050405020304" pitchFamily="18" charset="0"/>
            </a:endParaRP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naujai statomi</a:t>
            </a:r>
            <a:r>
              <a:rPr lang="lt-LT" sz="2200" dirty="0">
                <a:solidFill>
                  <a:srgbClr val="000000"/>
                </a:solidFill>
                <a:effectLst/>
                <a:latin typeface="Times New Roman" panose="02020603050405020304" pitchFamily="18" charset="0"/>
                <a:ea typeface="Times New Roman" panose="02020603050405020304" pitchFamily="18" charset="0"/>
              </a:rPr>
              <a:t> grupinio gyvenimo namai Pandėlio g. Rokiškyje (2025-2027)</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naujai statomas </a:t>
            </a:r>
            <a:r>
              <a:rPr lang="lt-LT" sz="2200" dirty="0">
                <a:solidFill>
                  <a:srgbClr val="000000"/>
                </a:solidFill>
                <a:effectLst/>
                <a:latin typeface="Times New Roman" panose="02020603050405020304" pitchFamily="18" charset="0"/>
                <a:ea typeface="Times New Roman" panose="02020603050405020304" pitchFamily="18" charset="0"/>
              </a:rPr>
              <a:t>socialinis būst</a:t>
            </a:r>
            <a:r>
              <a:rPr lang="lt-LT" sz="2200" dirty="0">
                <a:solidFill>
                  <a:srgbClr val="000000"/>
                </a:solidFill>
                <a:latin typeface="Times New Roman" panose="02020603050405020304" pitchFamily="18" charset="0"/>
                <a:ea typeface="Times New Roman" panose="02020603050405020304" pitchFamily="18" charset="0"/>
              </a:rPr>
              <a:t>as gausioms šeimoms Aušros </a:t>
            </a:r>
            <a:r>
              <a:rPr lang="lt-LT" sz="2200" dirty="0">
                <a:solidFill>
                  <a:srgbClr val="000000"/>
                </a:solidFill>
                <a:effectLst/>
                <a:latin typeface="Times New Roman" panose="02020603050405020304" pitchFamily="18" charset="0"/>
                <a:ea typeface="Times New Roman" panose="02020603050405020304" pitchFamily="18" charset="0"/>
              </a:rPr>
              <a:t>g. Rokiškio m. (2025-2027)</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įkuriami savarankiško gyvenimo namai (Pandėlio mieste) (2025-2029)</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socialinių dirbtuvių įkūrimas (nauja statyba) Juodupės g., Rokiškio m. (2025-2029)</a:t>
            </a: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apsaugoto būsto paslaugos teikimas (2025-2029)</a:t>
            </a:r>
            <a:endParaRPr lang="lt-LT" sz="2200" dirty="0">
              <a:latin typeface="Times New Roman" panose="02020603050405020304" pitchFamily="18" charset="0"/>
              <a:ea typeface="Times New Roman" panose="02020603050405020304" pitchFamily="18" charset="0"/>
            </a:endParaRPr>
          </a:p>
          <a:p>
            <a:pPr marL="285750" lvl="0" indent="-285750" algn="just">
              <a:buSzPts val="1200"/>
              <a:buFont typeface="Wingdings" panose="05000000000000000000" pitchFamily="2" charset="2"/>
              <a:buChar char="ü"/>
            </a:pPr>
            <a:endParaRPr lang="lt-LT" sz="2200" dirty="0">
              <a:solidFill>
                <a:srgbClr val="000000"/>
              </a:solidFill>
              <a:effectLst/>
              <a:latin typeface="Times New Roman" panose="02020603050405020304" pitchFamily="18" charset="0"/>
              <a:ea typeface="Times New Roman" panose="02020603050405020304" pitchFamily="18" charset="0"/>
            </a:endParaRPr>
          </a:p>
          <a:p>
            <a:endParaRPr lang="lt-LT"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97D80B-94D2-0A8A-C8E4-7956CEE1A89B}"/>
              </a:ext>
            </a:extLst>
          </p:cNvPr>
          <p:cNvSpPr txBox="1"/>
          <p:nvPr/>
        </p:nvSpPr>
        <p:spPr>
          <a:xfrm>
            <a:off x="994703" y="6057900"/>
            <a:ext cx="4648200" cy="3200876"/>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SAUGI APLINKA</a:t>
            </a:r>
          </a:p>
          <a:p>
            <a:pPr marL="285750" lvl="0" indent="-285750" algn="just">
              <a:buSzPts val="1200"/>
              <a:buFont typeface="Wingdings" panose="05000000000000000000" pitchFamily="2" charset="2"/>
              <a:buChar char="ü"/>
            </a:pPr>
            <a:r>
              <a:rPr lang="lt-LT" sz="2200" kern="50" dirty="0">
                <a:solidFill>
                  <a:srgbClr val="000000"/>
                </a:solidFill>
                <a:effectLst/>
                <a:latin typeface="Times New Roman" panose="02020603050405020304" pitchFamily="18" charset="0"/>
                <a:ea typeface="SimSun" panose="02010600030101010101" pitchFamily="2" charset="-122"/>
              </a:rPr>
              <a:t>vykdoma Psichoaktyvių medžiagų vartojimo bei nusikalstamų veikų prevencijos ir kontrolės įgyvendinimo 2024-2027 m. programa</a:t>
            </a:r>
            <a:endParaRPr lang="lt-LT" sz="2200" kern="50" dirty="0">
              <a:latin typeface="Times New Roman" panose="02020603050405020304" pitchFamily="18" charset="0"/>
              <a:ea typeface="SimSun" panose="02010600030101010101" pitchFamily="2" charset="-122"/>
            </a:endParaRPr>
          </a:p>
          <a:p>
            <a:pPr marL="285750" lvl="0" indent="-285750" algn="just">
              <a:buSzPts val="1200"/>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tęsiama </a:t>
            </a:r>
            <a:r>
              <a:rPr lang="lt-LT" sz="2200" dirty="0">
                <a:solidFill>
                  <a:srgbClr val="000000"/>
                </a:solidFill>
                <a:effectLst/>
                <a:latin typeface="Times New Roman" panose="02020603050405020304" pitchFamily="18" charset="0"/>
                <a:ea typeface="Times New Roman" panose="02020603050405020304" pitchFamily="18" charset="0"/>
              </a:rPr>
              <a:t>policijos pareigūnų </a:t>
            </a:r>
            <a:r>
              <a:rPr lang="lt-LT" sz="2200" dirty="0">
                <a:solidFill>
                  <a:srgbClr val="333333"/>
                </a:solidFill>
                <a:effectLst/>
                <a:latin typeface="Times New Roman" panose="02020603050405020304" pitchFamily="18" charset="0"/>
                <a:ea typeface="Times New Roman" panose="02020603050405020304" pitchFamily="18" charset="0"/>
              </a:rPr>
              <a:t>finansinio skatinimo programa</a:t>
            </a:r>
            <a:endParaRPr lang="lt-LT" sz="2200" dirty="0">
              <a:effectLst/>
              <a:latin typeface="Times New Roman" panose="02020603050405020304" pitchFamily="18" charset="0"/>
              <a:ea typeface="Times New Roman" panose="02020603050405020304" pitchFamily="18" charset="0"/>
            </a:endParaRPr>
          </a:p>
          <a:p>
            <a:endParaRPr lang="lt-LT" sz="2400" b="1" dirty="0">
              <a:latin typeface="Times New Roman" panose="02020603050405020304" pitchFamily="18" charset="0"/>
              <a:cs typeface="Times New Roman" panose="02020603050405020304" pitchFamily="18" charset="0"/>
            </a:endParaRPr>
          </a:p>
        </p:txBody>
      </p:sp>
      <p:pic>
        <p:nvPicPr>
          <p:cNvPr id="10" name="Grafinis elementas 9" descr="Heart with pulse outline">
            <a:extLst>
              <a:ext uri="{FF2B5EF4-FFF2-40B4-BE49-F238E27FC236}">
                <a16:creationId xmlns:a16="http://schemas.microsoft.com/office/drawing/2014/main" id="{680E11FC-D1A2-2003-79D3-719DA1E774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4101" y="3209192"/>
            <a:ext cx="914400" cy="914400"/>
          </a:xfrm>
          <a:prstGeom prst="rect">
            <a:avLst/>
          </a:prstGeom>
        </p:spPr>
      </p:pic>
      <p:pic>
        <p:nvPicPr>
          <p:cNvPr id="12" name="Grafinis elementas 11" descr="No smoking outline">
            <a:extLst>
              <a:ext uri="{FF2B5EF4-FFF2-40B4-BE49-F238E27FC236}">
                <a16:creationId xmlns:a16="http://schemas.microsoft.com/office/drawing/2014/main" id="{F9466540-3DD4-BE79-1B28-3B39F2410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97" y="6057900"/>
            <a:ext cx="914400" cy="914400"/>
          </a:xfrm>
          <a:prstGeom prst="rect">
            <a:avLst/>
          </a:prstGeom>
        </p:spPr>
      </p:pic>
      <p:pic>
        <p:nvPicPr>
          <p:cNvPr id="14" name="Grafinis elementas 13" descr="Children outline">
            <a:extLst>
              <a:ext uri="{FF2B5EF4-FFF2-40B4-BE49-F238E27FC236}">
                <a16:creationId xmlns:a16="http://schemas.microsoft.com/office/drawing/2014/main" id="{77C8BA22-8B34-4996-C9C5-FCA24DE466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23602" y="1573202"/>
            <a:ext cx="914400" cy="914400"/>
          </a:xfrm>
          <a:prstGeom prst="rect">
            <a:avLst/>
          </a:prstGeom>
        </p:spPr>
      </p:pic>
    </p:spTree>
    <p:extLst>
      <p:ext uri="{BB962C8B-B14F-4D97-AF65-F5344CB8AC3E}">
        <p14:creationId xmlns:p14="http://schemas.microsoft.com/office/powerpoint/2010/main" val="127669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1EFD300B-499A-D320-0C1E-2513FDE9A776}"/>
              </a:ext>
            </a:extLst>
          </p:cNvPr>
          <p:cNvSpPr txBox="1"/>
          <p:nvPr/>
        </p:nvSpPr>
        <p:spPr>
          <a:xfrm>
            <a:off x="693802" y="189155"/>
            <a:ext cx="15694765" cy="1443472"/>
          </a:xfrm>
          <a:prstGeom prst="rect">
            <a:avLst/>
          </a:prstGeom>
        </p:spPr>
        <p:txBody>
          <a:bodyPr wrap="square" lIns="0" tIns="0" rIns="0" bIns="0" rtlCol="0" anchor="t">
            <a:spAutoFit/>
          </a:bodyPr>
          <a:lstStyle/>
          <a:p>
            <a:pPr marL="0" marR="0" lvl="0" indent="0" algn="ctr" defTabSz="914400" rtl="0" eaLnBrk="1" fontAlgn="auto" latinLnBrk="0" hangingPunct="1">
              <a:lnSpc>
                <a:spcPts val="13774"/>
              </a:lnSpc>
              <a:spcBef>
                <a:spcPts val="0"/>
              </a:spcBef>
              <a:spcAft>
                <a:spcPts val="0"/>
              </a:spcAft>
              <a:buClrTx/>
              <a:buSzTx/>
              <a:buFontTx/>
              <a:buNone/>
              <a:tabLst/>
              <a:defRPr/>
            </a:pPr>
            <a:r>
              <a:rPr kumimoji="0" lang="lt-LT"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IV. 2024-2026 m. planuojami pasiekti rezultatai </a:t>
            </a:r>
            <a:endPar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C9B3ABC1-B051-837B-EB9F-8A7AD67B1A1B}"/>
              </a:ext>
            </a:extLst>
          </p:cNvPr>
          <p:cNvSpPr txBox="1"/>
          <p:nvPr/>
        </p:nvSpPr>
        <p:spPr>
          <a:xfrm>
            <a:off x="1365738" y="1866900"/>
            <a:ext cx="3962400" cy="4862870"/>
          </a:xfrm>
          <a:prstGeom prst="rect">
            <a:avLst/>
          </a:prstGeom>
          <a:noFill/>
        </p:spPr>
        <p:txBody>
          <a:bodyPr wrap="square" rtlCol="0">
            <a:spAutoFit/>
          </a:bodyPr>
          <a:lstStyle/>
          <a:p>
            <a:pPr lvl="1" algn="just"/>
            <a:r>
              <a:rPr lang="lt-LT" sz="2400" b="1" dirty="0">
                <a:solidFill>
                  <a:srgbClr val="000000"/>
                </a:solidFill>
                <a:effectLst/>
                <a:latin typeface="Times New Roman" panose="02020603050405020304" pitchFamily="18" charset="0"/>
                <a:ea typeface="Times New Roman" panose="02020603050405020304" pitchFamily="18" charset="0"/>
              </a:rPr>
              <a:t>SAVIVALDA</a:t>
            </a: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Dalyvaujamojo biudžeto iniciatyva </a:t>
            </a: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Jaunimo vasaros užimtumo ir integracijos į darbo rinką programa </a:t>
            </a: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sukurta ir atverta gyventojams skaitmeninė kapinių duomenų bazė, skaitmenizuoti laidojimo viešųjų paslaugų bei duomenų administravimo procesai </a:t>
            </a: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skaitmenizuotas Valstybinės žemės nuomos mokesčio administravimas</a:t>
            </a:r>
            <a:endParaRPr lang="lt-LT" sz="2200" dirty="0"/>
          </a:p>
        </p:txBody>
      </p:sp>
      <p:sp>
        <p:nvSpPr>
          <p:cNvPr id="5" name="TextBox 4">
            <a:extLst>
              <a:ext uri="{FF2B5EF4-FFF2-40B4-BE49-F238E27FC236}">
                <a16:creationId xmlns:a16="http://schemas.microsoft.com/office/drawing/2014/main" id="{8CCA2752-BA0E-A855-CF7D-54F93EC478FC}"/>
              </a:ext>
            </a:extLst>
          </p:cNvPr>
          <p:cNvSpPr txBox="1"/>
          <p:nvPr/>
        </p:nvSpPr>
        <p:spPr>
          <a:xfrm>
            <a:off x="12379569" y="4506481"/>
            <a:ext cx="5410200" cy="5478423"/>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SUSISIEKIMAS</a:t>
            </a: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Rokiškio mieste atlikti Rūtų g. ir Pušų skg. gatvių kapitalinio remonto darbai (2024)</a:t>
            </a:r>
            <a:endParaRPr lang="lt-LT" sz="2200" dirty="0">
              <a:solidFill>
                <a:srgbClr val="000000"/>
              </a:solidFill>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Rokiškio rajone atlikti M. </a:t>
            </a:r>
            <a:r>
              <a:rPr lang="lt-LT" sz="2200" dirty="0" err="1">
                <a:solidFill>
                  <a:srgbClr val="000000"/>
                </a:solidFill>
                <a:effectLst/>
                <a:latin typeface="Times New Roman" panose="02020603050405020304" pitchFamily="18" charset="0"/>
                <a:ea typeface="Times New Roman" panose="02020603050405020304" pitchFamily="18" charset="0"/>
              </a:rPr>
              <a:t>Dagilėlio</a:t>
            </a:r>
            <a:r>
              <a:rPr lang="lt-LT" sz="2200" dirty="0">
                <a:solidFill>
                  <a:srgbClr val="000000"/>
                </a:solidFill>
                <a:effectLst/>
                <a:latin typeface="Times New Roman" panose="02020603050405020304" pitchFamily="18" charset="0"/>
                <a:ea typeface="Times New Roman" panose="02020603050405020304" pitchFamily="18" charset="0"/>
              </a:rPr>
              <a:t> g., Pandėlio m. ir Pievų g., Juodupės mstl. </a:t>
            </a:r>
            <a:r>
              <a:rPr lang="lt-LT" sz="2200" dirty="0" err="1">
                <a:solidFill>
                  <a:srgbClr val="000000"/>
                </a:solidFill>
                <a:effectLst/>
                <a:latin typeface="Times New Roman" panose="02020603050405020304" pitchFamily="18" charset="0"/>
                <a:ea typeface="Times New Roman" panose="02020603050405020304" pitchFamily="18" charset="0"/>
              </a:rPr>
              <a:t>kapitalino</a:t>
            </a:r>
            <a:r>
              <a:rPr lang="lt-LT" sz="2200" dirty="0">
                <a:solidFill>
                  <a:srgbClr val="000000"/>
                </a:solidFill>
                <a:effectLst/>
                <a:latin typeface="Times New Roman" panose="02020603050405020304" pitchFamily="18" charset="0"/>
                <a:ea typeface="Times New Roman" panose="02020603050405020304" pitchFamily="18" charset="0"/>
              </a:rPr>
              <a:t> remonto darbai (2024)</a:t>
            </a:r>
            <a:endParaRPr lang="lt-LT" sz="2200"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200" dirty="0">
                <a:solidFill>
                  <a:srgbClr val="000000"/>
                </a:solidFill>
                <a:effectLst/>
                <a:latin typeface="Times New Roman" panose="02020603050405020304" pitchFamily="18" charset="0"/>
                <a:ea typeface="Times New Roman" panose="02020603050405020304" pitchFamily="18" charset="0"/>
              </a:rPr>
              <a:t>užbaigti Alvydo </a:t>
            </a:r>
            <a:r>
              <a:rPr lang="lt-LT" sz="2200" dirty="0" err="1">
                <a:solidFill>
                  <a:srgbClr val="000000"/>
                </a:solidFill>
                <a:effectLst/>
                <a:latin typeface="Times New Roman" panose="02020603050405020304" pitchFamily="18" charset="0"/>
                <a:ea typeface="Times New Roman" panose="02020603050405020304" pitchFamily="18" charset="0"/>
              </a:rPr>
              <a:t>Matulkos</a:t>
            </a:r>
            <a:r>
              <a:rPr lang="lt-LT" sz="2200" dirty="0">
                <a:solidFill>
                  <a:srgbClr val="000000"/>
                </a:solidFill>
                <a:effectLst/>
                <a:latin typeface="Times New Roman" panose="02020603050405020304" pitchFamily="18" charset="0"/>
                <a:ea typeface="Times New Roman" panose="02020603050405020304" pitchFamily="18" charset="0"/>
              </a:rPr>
              <a:t> g. Rokiškio m. pėsčiųjų tako kapitalinio remonto darbai, atliktas Algirdo g. Rokiškio m. kapitalinis remontas (2024)</a:t>
            </a:r>
            <a:endParaRPr lang="lt-LT" sz="2200"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a</a:t>
            </a:r>
            <a:r>
              <a:rPr lang="lt-LT" sz="2200" dirty="0">
                <a:solidFill>
                  <a:srgbClr val="000000"/>
                </a:solidFill>
                <a:effectLst/>
                <a:latin typeface="Times New Roman" panose="02020603050405020304" pitchFamily="18" charset="0"/>
                <a:ea typeface="Times New Roman" panose="02020603050405020304" pitchFamily="18" charset="0"/>
              </a:rPr>
              <a:t>tlikti Pramonės g. Rokiškio m. paprastojo remonto darbai, atnaujinant seną asfaltbetonio dangą (2024)</a:t>
            </a:r>
          </a:p>
          <a:p>
            <a:pPr marL="285750" lvl="0" indent="-285750" algn="just">
              <a:buFont typeface="Wingdings" panose="05000000000000000000" pitchFamily="2" charset="2"/>
              <a:buChar char="ü"/>
            </a:pPr>
            <a:r>
              <a:rPr lang="lt-LT" sz="2200" dirty="0">
                <a:solidFill>
                  <a:srgbClr val="000000"/>
                </a:solidFill>
                <a:latin typeface="Times New Roman" panose="02020603050405020304" pitchFamily="18" charset="0"/>
                <a:ea typeface="Times New Roman" panose="02020603050405020304" pitchFamily="18" charset="0"/>
              </a:rPr>
              <a:t>pradėta pėsčiųjų takų rekonstrukcijos prie (tarp) daugiabučių namų programa (2024)</a:t>
            </a:r>
            <a:endParaRPr lang="lt-LT" sz="2200" dirty="0">
              <a:latin typeface="Times New Roman" panose="02020603050405020304" pitchFamily="18" charset="0"/>
              <a:ea typeface="Times New Roman" panose="02020603050405020304" pitchFamily="18" charset="0"/>
            </a:endParaRPr>
          </a:p>
          <a:p>
            <a:endParaRPr lang="lt-LT" dirty="0"/>
          </a:p>
        </p:txBody>
      </p:sp>
      <p:pic>
        <p:nvPicPr>
          <p:cNvPr id="9" name="Grafinis elementas 8" descr="Cycle with people outline">
            <a:extLst>
              <a:ext uri="{FF2B5EF4-FFF2-40B4-BE49-F238E27FC236}">
                <a16:creationId xmlns:a16="http://schemas.microsoft.com/office/drawing/2014/main" id="{5D8DCE72-3C1F-1133-E849-0D082A9BC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239" y="1866900"/>
            <a:ext cx="914400" cy="914400"/>
          </a:xfrm>
          <a:prstGeom prst="rect">
            <a:avLst/>
          </a:prstGeom>
        </p:spPr>
      </p:pic>
      <p:pic>
        <p:nvPicPr>
          <p:cNvPr id="11" name="Grafinis elementas 10" descr="Road outline">
            <a:extLst>
              <a:ext uri="{FF2B5EF4-FFF2-40B4-BE49-F238E27FC236}">
                <a16:creationId xmlns:a16="http://schemas.microsoft.com/office/drawing/2014/main" id="{04600952-9A44-5097-B54A-1B17028C9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5169" y="4526816"/>
            <a:ext cx="914400" cy="914400"/>
          </a:xfrm>
          <a:prstGeom prst="rect">
            <a:avLst/>
          </a:prstGeom>
        </p:spPr>
      </p:pic>
      <p:sp>
        <p:nvSpPr>
          <p:cNvPr id="12" name="TextBox 11">
            <a:extLst>
              <a:ext uri="{FF2B5EF4-FFF2-40B4-BE49-F238E27FC236}">
                <a16:creationId xmlns:a16="http://schemas.microsoft.com/office/drawing/2014/main" id="{B0A59CF7-03D8-597A-5297-E393C4B87837}"/>
              </a:ext>
            </a:extLst>
          </p:cNvPr>
          <p:cNvSpPr txBox="1"/>
          <p:nvPr/>
        </p:nvSpPr>
        <p:spPr>
          <a:xfrm>
            <a:off x="6404318" y="2400300"/>
            <a:ext cx="5025682" cy="7571303"/>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APLINKOSAUGA, TVARUS VARTOJIMAS</a:t>
            </a:r>
          </a:p>
          <a:p>
            <a:pPr marL="285750" lvl="0" indent="-285750" algn="just">
              <a:buFont typeface="Wingdings" panose="05000000000000000000" pitchFamily="2" charset="2"/>
              <a:buChar char="ü"/>
            </a:pPr>
            <a:r>
              <a:rPr lang="lt-LT" sz="2100" dirty="0">
                <a:solidFill>
                  <a:srgbClr val="000000"/>
                </a:solidFill>
                <a:effectLst/>
                <a:latin typeface="Times New Roman" panose="02020603050405020304" pitchFamily="18" charset="0"/>
                <a:ea typeface="Times New Roman" panose="02020603050405020304" pitchFamily="18" charset="0"/>
              </a:rPr>
              <a:t>rekonstruojami melioracijos grioviai ir juose esantys statiniai (tiltai) (2024-2026)</a:t>
            </a:r>
            <a:endParaRPr lang="lt-LT" sz="2100"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100" dirty="0">
                <a:solidFill>
                  <a:srgbClr val="000000"/>
                </a:solidFill>
                <a:latin typeface="Times New Roman" panose="02020603050405020304" pitchFamily="18" charset="0"/>
                <a:ea typeface="Times New Roman" panose="02020603050405020304" pitchFamily="18" charset="0"/>
              </a:rPr>
              <a:t>modernizuotas Rokiškio miesto ir rajono teritorijų gatvių apšvietimas </a:t>
            </a:r>
            <a:r>
              <a:rPr lang="lt-LT" sz="2100" dirty="0">
                <a:solidFill>
                  <a:srgbClr val="000000"/>
                </a:solidFill>
                <a:effectLst/>
                <a:latin typeface="Times New Roman" panose="02020603050405020304" pitchFamily="18" charset="0"/>
                <a:ea typeface="Times New Roman" panose="02020603050405020304" pitchFamily="18" charset="0"/>
              </a:rPr>
              <a:t>(Kavoliškio k., Bajorų k., Juodupės mstl., Kamajų mstl., Pandėlio m., Obelių m. ir Laibgalių k.) (pasenę šviestuvai pakeisti į šiuolaikinių LED technologijų šviestuvus) (2024-2025)</a:t>
            </a:r>
            <a:endParaRPr lang="lt-LT" sz="2100" dirty="0">
              <a:effectLst/>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100" dirty="0">
                <a:solidFill>
                  <a:srgbClr val="000000"/>
                </a:solidFill>
                <a:latin typeface="Times New Roman" panose="02020603050405020304" pitchFamily="18" charset="0"/>
                <a:ea typeface="Times New Roman" panose="02020603050405020304" pitchFamily="18" charset="0"/>
              </a:rPr>
              <a:t>Įrengiami vandentiekio (Juodupės mstl., Obelių m., Obelių priemiesčio k., Pandėlio m.) </a:t>
            </a:r>
            <a:r>
              <a:rPr lang="lt-LT" sz="2100" dirty="0">
                <a:solidFill>
                  <a:srgbClr val="000000"/>
                </a:solidFill>
                <a:effectLst/>
                <a:latin typeface="Times New Roman" panose="02020603050405020304" pitchFamily="18" charset="0"/>
                <a:ea typeface="Times New Roman" panose="02020603050405020304" pitchFamily="18" charset="0"/>
              </a:rPr>
              <a:t>ir nuotekų (Juodupės mstl., Obelių m., Pandėlio m.) tinklai (projektas </a:t>
            </a:r>
            <a:r>
              <a:rPr lang="lt-LT" sz="2100" i="1" dirty="0">
                <a:solidFill>
                  <a:srgbClr val="000000"/>
                </a:solidFill>
                <a:effectLst/>
                <a:latin typeface="Times New Roman" panose="02020603050405020304" pitchFamily="18" charset="0"/>
                <a:ea typeface="Times New Roman" panose="02020603050405020304" pitchFamily="18" charset="0"/>
              </a:rPr>
              <a:t>Geriamojo vandens tiekimo ir nuotekų tvarkymo paslaugų prieinamumo  didinimas Rokiškio savivaldybėje</a:t>
            </a:r>
            <a:r>
              <a:rPr lang="lt-LT" sz="2100" dirty="0">
                <a:solidFill>
                  <a:srgbClr val="000000"/>
                </a:solidFill>
                <a:effectLst/>
                <a:latin typeface="Times New Roman" panose="02020603050405020304" pitchFamily="18" charset="0"/>
                <a:ea typeface="Times New Roman" panose="02020603050405020304" pitchFamily="18" charset="0"/>
              </a:rPr>
              <a:t>) (2024-2029)</a:t>
            </a:r>
            <a:endParaRPr lang="lt-LT" sz="2100"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ü"/>
            </a:pPr>
            <a:r>
              <a:rPr lang="lt-LT" sz="2100" dirty="0">
                <a:solidFill>
                  <a:srgbClr val="000000"/>
                </a:solidFill>
                <a:effectLst/>
                <a:latin typeface="Times New Roman" panose="02020603050405020304" pitchFamily="18" charset="0"/>
                <a:ea typeface="Times New Roman" panose="02020603050405020304" pitchFamily="18" charset="0"/>
              </a:rPr>
              <a:t>Obelių m. įrengiama didelių gabaritų atliekų surinkimo aikštelė (2025-2027 ) </a:t>
            </a:r>
            <a:endParaRPr lang="lt-LT" sz="2100" dirty="0">
              <a:solidFill>
                <a:srgbClr val="000000"/>
              </a:solidFill>
              <a:latin typeface="Times New Roman" panose="02020603050405020304" pitchFamily="18" charset="0"/>
              <a:ea typeface="Times New Roman" panose="02020603050405020304" pitchFamily="18" charset="0"/>
            </a:endParaRPr>
          </a:p>
          <a:p>
            <a:endParaRPr lang="lt-LT" sz="2100" b="1" dirty="0">
              <a:latin typeface="Times New Roman" panose="02020603050405020304" pitchFamily="18" charset="0"/>
              <a:cs typeface="Times New Roman" panose="02020603050405020304" pitchFamily="18" charset="0"/>
            </a:endParaRPr>
          </a:p>
          <a:p>
            <a:endParaRPr lang="lt-LT" b="1" dirty="0">
              <a:latin typeface="Times New Roman" panose="02020603050405020304" pitchFamily="18" charset="0"/>
              <a:cs typeface="Times New Roman" panose="02020603050405020304" pitchFamily="18" charset="0"/>
            </a:endParaRPr>
          </a:p>
        </p:txBody>
      </p:sp>
      <p:pic>
        <p:nvPicPr>
          <p:cNvPr id="14" name="Grafinis elementas 13" descr="Plant outline">
            <a:extLst>
              <a:ext uri="{FF2B5EF4-FFF2-40B4-BE49-F238E27FC236}">
                <a16:creationId xmlns:a16="http://schemas.microsoft.com/office/drawing/2014/main" id="{827FE050-8FC6-2DF9-5475-A832851AEA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9918" y="2426681"/>
            <a:ext cx="914400" cy="914400"/>
          </a:xfrm>
          <a:prstGeom prst="rect">
            <a:avLst/>
          </a:prstGeom>
        </p:spPr>
      </p:pic>
    </p:spTree>
    <p:extLst>
      <p:ext uri="{BB962C8B-B14F-4D97-AF65-F5344CB8AC3E}">
        <p14:creationId xmlns:p14="http://schemas.microsoft.com/office/powerpoint/2010/main" val="214623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514600" y="2805229"/>
            <a:ext cx="1400485" cy="5157671"/>
            <a:chOff x="0" y="0"/>
            <a:chExt cx="368852" cy="1710138"/>
          </a:xfrm>
        </p:grpSpPr>
        <p:sp>
          <p:nvSpPr>
            <p:cNvPr id="4" name="Freeform 4"/>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CCCCC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Antipol" panose="00000500000000000000" pitchFamily="50" charset="-70"/>
                <a:ea typeface="+mn-ea"/>
                <a:cs typeface="+mn-cs"/>
              </a:endParaRPr>
            </a:p>
          </p:txBody>
        </p:sp>
        <p:sp>
          <p:nvSpPr>
            <p:cNvPr id="5" name="TextBox 5"/>
            <p:cNvSpPr txBox="1"/>
            <p:nvPr/>
          </p:nvSpPr>
          <p:spPr>
            <a:xfrm>
              <a:off x="0" y="-19050"/>
              <a:ext cx="368852" cy="1729188"/>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ntipol" panose="00000500000000000000" pitchFamily="50" charset="-70"/>
                <a:ea typeface="+mn-ea"/>
                <a:cs typeface="+mn-cs"/>
              </a:endParaRPr>
            </a:p>
          </p:txBody>
        </p:sp>
      </p:grpSp>
      <p:sp>
        <p:nvSpPr>
          <p:cNvPr id="6" name="TextBox 6"/>
          <p:cNvSpPr txBox="1"/>
          <p:nvPr/>
        </p:nvSpPr>
        <p:spPr>
          <a:xfrm>
            <a:off x="4980992" y="1036994"/>
            <a:ext cx="8430208" cy="1477328"/>
          </a:xfrm>
          <a:prstGeom prst="rect">
            <a:avLst/>
          </a:prstGeom>
        </p:spPr>
        <p:txBody>
          <a:bodyPr wrap="square" lIns="0" tIns="0" rIns="0" bIns="0" rtlCol="0" anchor="t">
            <a:spAutoFit/>
          </a:bodyPr>
          <a:lstStyle/>
          <a:p>
            <a:pPr marL="0" marR="0" lvl="0" indent="0" algn="ctr" defTabSz="914400" rtl="0" eaLnBrk="1" fontAlgn="auto" latinLnBrk="0" hangingPunct="1">
              <a:lnSpc>
                <a:spcPts val="13774"/>
              </a:lnSpc>
              <a:spcBef>
                <a:spcPts val="0"/>
              </a:spcBef>
              <a:spcAft>
                <a:spcPts val="0"/>
              </a:spcAft>
              <a:buClrTx/>
              <a:buSzTx/>
              <a:buFontTx/>
              <a:buNone/>
              <a:tabLst/>
              <a:defRPr/>
            </a:pPr>
            <a:r>
              <a:rPr kumimoji="0" lang="lt-LT" sz="5000" i="0" u="none" strike="noStrike" kern="1200" cap="none" spc="0" normalizeH="0" baseline="0" noProof="0" dirty="0">
                <a:ln>
                  <a:noFill/>
                </a:ln>
                <a:solidFill>
                  <a:srgbClr val="231F20"/>
                </a:solidFill>
                <a:effectLst/>
                <a:uLnTx/>
                <a:uFillTx/>
                <a:latin typeface="Times New Roman" panose="02020603050405020304" pitchFamily="18" charset="0"/>
                <a:cs typeface="Times New Roman" panose="02020603050405020304" pitchFamily="18" charset="0"/>
              </a:rPr>
              <a:t>V. SVP PROGRAMOS</a:t>
            </a:r>
            <a:endParaRPr kumimoji="0" lang="en-US" sz="5000" i="0" u="none" strike="noStrike" kern="1200" cap="none" spc="0" normalizeH="0" baseline="0" noProof="0" dirty="0">
              <a:ln>
                <a:noFill/>
              </a:ln>
              <a:solidFill>
                <a:srgbClr val="231F20"/>
              </a:solidFill>
              <a:effectLst/>
              <a:uLnTx/>
              <a:uFillTx/>
              <a:latin typeface="Times New Roman" panose="02020603050405020304" pitchFamily="18" charset="0"/>
              <a:cs typeface="Times New Roman" panose="02020603050405020304" pitchFamily="18" charset="0"/>
            </a:endParaRPr>
          </a:p>
        </p:txBody>
      </p:sp>
      <p:sp>
        <p:nvSpPr>
          <p:cNvPr id="8" name="TextBox 8"/>
          <p:cNvSpPr txBox="1"/>
          <p:nvPr/>
        </p:nvSpPr>
        <p:spPr>
          <a:xfrm>
            <a:off x="2720381" y="3104427"/>
            <a:ext cx="937219" cy="657225"/>
          </a:xfrm>
          <a:prstGeom prst="rect">
            <a:avLst/>
          </a:prstGeom>
        </p:spPr>
        <p:txBody>
          <a:bodyPr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a:t>
            </a:r>
            <a:r>
              <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a:t>
            </a:r>
          </a:p>
        </p:txBody>
      </p:sp>
      <p:sp>
        <p:nvSpPr>
          <p:cNvPr id="9" name="TextBox 9"/>
          <p:cNvSpPr txBox="1"/>
          <p:nvPr/>
        </p:nvSpPr>
        <p:spPr>
          <a:xfrm>
            <a:off x="2720380" y="3826364"/>
            <a:ext cx="937219" cy="657225"/>
          </a:xfrm>
          <a:prstGeom prst="rect">
            <a:avLst/>
          </a:prstGeom>
        </p:spPr>
        <p:txBody>
          <a:bodyPr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a:t>
            </a:r>
            <a:r>
              <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2</a:t>
            </a:r>
          </a:p>
        </p:txBody>
      </p:sp>
      <p:sp>
        <p:nvSpPr>
          <p:cNvPr id="10" name="TextBox 10"/>
          <p:cNvSpPr txBox="1"/>
          <p:nvPr/>
        </p:nvSpPr>
        <p:spPr>
          <a:xfrm>
            <a:off x="2746232" y="4599187"/>
            <a:ext cx="937219" cy="657225"/>
          </a:xfrm>
          <a:prstGeom prst="rect">
            <a:avLst/>
          </a:prstGeom>
        </p:spPr>
        <p:txBody>
          <a:bodyPr wrap="square"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a:t>
            </a:r>
            <a:r>
              <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3</a:t>
            </a:r>
          </a:p>
        </p:txBody>
      </p:sp>
      <p:sp>
        <p:nvSpPr>
          <p:cNvPr id="11" name="TextBox 11"/>
          <p:cNvSpPr txBox="1"/>
          <p:nvPr/>
        </p:nvSpPr>
        <p:spPr>
          <a:xfrm>
            <a:off x="2755610" y="5401855"/>
            <a:ext cx="937219" cy="657225"/>
          </a:xfrm>
          <a:prstGeom prst="rect">
            <a:avLst/>
          </a:prstGeom>
        </p:spPr>
        <p:txBody>
          <a:bodyPr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a:t>
            </a:r>
            <a:r>
              <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4</a:t>
            </a:r>
          </a:p>
        </p:txBody>
      </p:sp>
      <p:sp>
        <p:nvSpPr>
          <p:cNvPr id="12" name="TextBox 12"/>
          <p:cNvSpPr txBox="1"/>
          <p:nvPr/>
        </p:nvSpPr>
        <p:spPr>
          <a:xfrm>
            <a:off x="2755610" y="6277547"/>
            <a:ext cx="937219" cy="654025"/>
          </a:xfrm>
          <a:prstGeom prst="rect">
            <a:avLst/>
          </a:prstGeom>
        </p:spPr>
        <p:txBody>
          <a:bodyPr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05</a:t>
            </a:r>
            <a:endPar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p:txBody>
      </p:sp>
      <p:sp>
        <p:nvSpPr>
          <p:cNvPr id="13" name="TextBox 13"/>
          <p:cNvSpPr txBox="1"/>
          <p:nvPr/>
        </p:nvSpPr>
        <p:spPr>
          <a:xfrm>
            <a:off x="2755610" y="7029377"/>
            <a:ext cx="937219" cy="657225"/>
          </a:xfrm>
          <a:prstGeom prst="rect">
            <a:avLst/>
          </a:prstGeom>
        </p:spPr>
        <p:txBody>
          <a:bodyPr wrap="square" lIns="0" tIns="0" rIns="0" bIns="0" rtlCol="0" anchor="t">
            <a:spAutoFit/>
          </a:bodyPr>
          <a:lstStyle/>
          <a:p>
            <a:pPr marL="0" marR="0" lvl="0" indent="0" algn="ctr" defTabSz="914400" rtl="0" eaLnBrk="1" fontAlgn="auto" latinLnBrk="0" hangingPunct="1">
              <a:lnSpc>
                <a:spcPts val="5126"/>
              </a:lnSpc>
              <a:spcBef>
                <a:spcPts val="0"/>
              </a:spcBef>
              <a:spcAft>
                <a:spcPts val="0"/>
              </a:spcAft>
              <a:buClrTx/>
              <a:buSzTx/>
              <a:buFontTx/>
              <a:buNone/>
              <a:tabLst/>
              <a:defRPr/>
            </a:pPr>
            <a:r>
              <a:rPr kumimoji="0" lang="lt-LT"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0</a:t>
            </a:r>
            <a:r>
              <a:rPr kumimoji="0" lang="en-US" sz="4271"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6</a:t>
            </a:r>
          </a:p>
        </p:txBody>
      </p:sp>
      <p:sp>
        <p:nvSpPr>
          <p:cNvPr id="15" name="TextBox 15"/>
          <p:cNvSpPr txBox="1"/>
          <p:nvPr/>
        </p:nvSpPr>
        <p:spPr>
          <a:xfrm>
            <a:off x="3941011" y="3235336"/>
            <a:ext cx="10510170" cy="42851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ts val="0"/>
              </a:spcBef>
              <a:spcAft>
                <a:spcPts val="0"/>
              </a:spcAft>
              <a:buClrTx/>
              <a:buSzTx/>
              <a:buFontTx/>
              <a:buNone/>
              <a:tabLst/>
              <a:defRPr/>
            </a:pPr>
            <a:r>
              <a:rPr kumimoji="0" lang="lt-LT" sz="2800" b="0" i="0" u="none" strike="noStrike" kern="1200" cap="none" spc="0" normalizeH="0" baseline="0" noProof="0" dirty="0">
                <a:ln>
                  <a:noFill/>
                </a:ln>
                <a:solidFill>
                  <a:srgbClr val="FF0066"/>
                </a:solidFill>
                <a:effectLst/>
                <a:uLnTx/>
                <a:uFillTx/>
                <a:latin typeface="Antipol" panose="00000500000000000000" pitchFamily="50" charset="-70"/>
                <a:ea typeface="Times New Roman" panose="02020603050405020304" pitchFamily="18" charset="0"/>
                <a:cs typeface="+mn-cs"/>
              </a:rPr>
              <a:t> </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Savivaldybės funkcijų įgyvendinimo ir valdymo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6"/>
          <p:cNvSpPr txBox="1"/>
          <p:nvPr/>
        </p:nvSpPr>
        <p:spPr>
          <a:xfrm>
            <a:off x="4145584" y="4037862"/>
            <a:ext cx="10461370" cy="41793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ts val="0"/>
              </a:spcBef>
              <a:spcAft>
                <a:spcPts val="0"/>
              </a:spcAft>
              <a:buClrTx/>
              <a:buSzTx/>
              <a:buFontTx/>
              <a:buNone/>
              <a:tabLst/>
              <a:defRPr/>
            </a:pP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Ugdymo kokybės ir mokymosi aplinkos užtikrinimo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7"/>
          <p:cNvSpPr txBox="1"/>
          <p:nvPr/>
        </p:nvSpPr>
        <p:spPr>
          <a:xfrm>
            <a:off x="4234527" y="4740343"/>
            <a:ext cx="9849578" cy="41793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ct val="0"/>
              </a:spcBef>
              <a:spcAft>
                <a:spcPts val="0"/>
              </a:spcAft>
              <a:buClrTx/>
              <a:buSzTx/>
              <a:buFontTx/>
              <a:buNone/>
              <a:tabLst/>
              <a:defRPr/>
            </a:pP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Kultūros, sporto ir bendruomenės gyvenimo aktyvinimo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TextBox 18"/>
          <p:cNvSpPr txBox="1"/>
          <p:nvPr/>
        </p:nvSpPr>
        <p:spPr>
          <a:xfrm>
            <a:off x="4234527" y="5521499"/>
            <a:ext cx="12012485" cy="41793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ct val="0"/>
              </a:spcBef>
              <a:spcAft>
                <a:spcPts val="0"/>
              </a:spcAft>
              <a:buClrTx/>
              <a:buSzTx/>
              <a:buFontTx/>
              <a:buNone/>
              <a:tabLst/>
              <a:defRPr/>
            </a:pP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Socialinės paramos ir sveikatos apsaugos paslaugų kokybės gerinimo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TextBox 19"/>
          <p:cNvSpPr txBox="1"/>
          <p:nvPr/>
        </p:nvSpPr>
        <p:spPr>
          <a:xfrm>
            <a:off x="4234527" y="6397329"/>
            <a:ext cx="11352588" cy="41793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ct val="0"/>
              </a:spcBef>
              <a:spcAft>
                <a:spcPts val="0"/>
              </a:spcAft>
              <a:buClrTx/>
              <a:buSzTx/>
              <a:buFontTx/>
              <a:buNone/>
              <a:tabLst/>
              <a:defRPr/>
            </a:pP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Rajono infrastruktūros objektų priežiūros, plėtros ir modernizavimo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TextBox 20"/>
          <p:cNvSpPr txBox="1"/>
          <p:nvPr/>
        </p:nvSpPr>
        <p:spPr>
          <a:xfrm>
            <a:off x="4234527" y="7149021"/>
            <a:ext cx="10842370" cy="417935"/>
          </a:xfrm>
          <a:prstGeom prst="rect">
            <a:avLst/>
          </a:prstGeom>
        </p:spPr>
        <p:txBody>
          <a:bodyPr wrap="square" lIns="0" tIns="0" rIns="0" bIns="0" rtlCol="0" anchor="t">
            <a:spAutoFit/>
          </a:bodyPr>
          <a:lstStyle/>
          <a:p>
            <a:pPr marL="0" marR="0" lvl="0" indent="0" algn="l" defTabSz="914400" rtl="0" eaLnBrk="1" fontAlgn="auto" latinLnBrk="0" hangingPunct="1">
              <a:lnSpc>
                <a:spcPts val="3483"/>
              </a:lnSpc>
              <a:spcBef>
                <a:spcPct val="0"/>
              </a:spcBef>
              <a:spcAft>
                <a:spcPts val="0"/>
              </a:spcAft>
              <a:buClrTx/>
              <a:buSzTx/>
              <a:buFontTx/>
              <a:buNone/>
              <a:tabLst/>
              <a:defRPr/>
            </a:pP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Kaimo plėtros, aplinkos apsaugos ir verslo skatinimo</a:t>
            </a:r>
            <a:endParaRPr kumimoji="0" lang="en-US" sz="2524" i="0" u="none" strike="noStrike" kern="1200" cap="none" spc="247"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185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ndomasis nnnn" id="{66173CEE-156C-4E27-B0C3-6B87157EB4C6}" vid="{4D64A8CF-DF64-4303-9DB9-7455E0D768BD}"/>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1677</TotalTime>
  <Words>2819</Words>
  <Application>Microsoft Office PowerPoint</Application>
  <PresentationFormat>Pasirinktinai</PresentationFormat>
  <Paragraphs>400</Paragraphs>
  <Slides>20</Slides>
  <Notes>3</Notes>
  <HiddenSlides>0</HiddenSlides>
  <MMClips>0</MMClips>
  <ScaleCrop>false</ScaleCrop>
  <HeadingPairs>
    <vt:vector size="6" baseType="variant">
      <vt:variant>
        <vt:lpstr>Naudojami šriftai</vt:lpstr>
      </vt:variant>
      <vt:variant>
        <vt:i4>8</vt:i4>
      </vt:variant>
      <vt:variant>
        <vt:lpstr>Tema</vt:lpstr>
      </vt:variant>
      <vt:variant>
        <vt:i4>2</vt:i4>
      </vt:variant>
      <vt:variant>
        <vt:lpstr>Skaidrių pavadinimai</vt:lpstr>
      </vt:variant>
      <vt:variant>
        <vt:i4>20</vt:i4>
      </vt:variant>
    </vt:vector>
  </HeadingPairs>
  <TitlesOfParts>
    <vt:vector size="30" baseType="lpstr">
      <vt:lpstr>Calibri</vt:lpstr>
      <vt:lpstr>DM Sans</vt:lpstr>
      <vt:lpstr>Antipol</vt:lpstr>
      <vt:lpstr>Oswald Bold</vt:lpstr>
      <vt:lpstr>Arial</vt:lpstr>
      <vt:lpstr>Calibri </vt:lpstr>
      <vt:lpstr>Times New Roman</vt:lpstr>
      <vt:lpstr>Wingdings</vt:lpstr>
      <vt:lpstr>Office Theme</vt:lpstr>
      <vt:lpstr>1_Office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minimalist business project presentation</dc:title>
  <dc:creator>Agnė Grizevičiūtė</dc:creator>
  <cp:lastModifiedBy>Agnė Grizevičiūtė</cp:lastModifiedBy>
  <cp:revision>26</cp:revision>
  <dcterms:created xsi:type="dcterms:W3CDTF">2006-08-16T00:00:00Z</dcterms:created>
  <dcterms:modified xsi:type="dcterms:W3CDTF">2024-02-27T07:02:03Z</dcterms:modified>
  <dc:identifier>DAF8CVQ_XZE</dc:identifier>
</cp:coreProperties>
</file>