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3" r:id="rId2"/>
    <p:sldId id="408" r:id="rId3"/>
    <p:sldId id="278" r:id="rId4"/>
    <p:sldId id="409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D3B0F-BACF-4246-92EA-4D1EDB891881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2450C2-BC4A-465F-AA72-6263D53F85A8}">
      <dgm:prSet custT="1"/>
      <dgm:spPr>
        <a:solidFill>
          <a:srgbClr val="FF1A5E"/>
        </a:solidFill>
      </dgm:spPr>
      <dgm:t>
        <a:bodyPr/>
        <a:lstStyle/>
        <a:p>
          <a:r>
            <a:rPr lang="lt-LT" sz="1400" baseline="0" dirty="0"/>
            <a:t>Projekto </a:t>
          </a:r>
          <a:r>
            <a:rPr lang="lt-LT" sz="1400" b="1" baseline="0" dirty="0"/>
            <a:t>„Socialinio verslumo ekosistemos tobulinimas Žiemgaloje ir Šiaurės Lietuvoje“</a:t>
          </a:r>
          <a:r>
            <a:rPr lang="lt-LT" sz="1400" baseline="0" dirty="0"/>
            <a:t> tikslas – įgalinti regioninę socialinio verslumo ekosistemą Žiemgalos ir Šiaurės Lietuvos regionuose. </a:t>
          </a:r>
          <a:endParaRPr lang="en-US" sz="1400" dirty="0"/>
        </a:p>
      </dgm:t>
    </dgm:pt>
    <dgm:pt modelId="{8B3C5735-AE1F-4CB1-A0D4-E2C11C89AEB8}" type="parTrans" cxnId="{69FFCDA6-6789-49D3-9182-F6A1B9DD3862}">
      <dgm:prSet/>
      <dgm:spPr/>
      <dgm:t>
        <a:bodyPr/>
        <a:lstStyle/>
        <a:p>
          <a:endParaRPr lang="en-US"/>
        </a:p>
      </dgm:t>
    </dgm:pt>
    <dgm:pt modelId="{212341C4-2104-4ED9-8456-8C69A5DC1A52}" type="sibTrans" cxnId="{69FFCDA6-6789-49D3-9182-F6A1B9DD3862}">
      <dgm:prSet/>
      <dgm:spPr/>
      <dgm:t>
        <a:bodyPr/>
        <a:lstStyle/>
        <a:p>
          <a:endParaRPr lang="en-US"/>
        </a:p>
      </dgm:t>
    </dgm:pt>
    <dgm:pt modelId="{E12D3B88-7C72-44D9-A444-CA4756D6E0D5}">
      <dgm:prSet custT="1"/>
      <dgm:spPr/>
      <dgm:t>
        <a:bodyPr/>
        <a:lstStyle/>
        <a:p>
          <a:r>
            <a:rPr lang="lt-L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Bendra projekto vertė 595 286,00 Eur, iš jų ERPF lėšos 476,228,80 Eur</a:t>
          </a:r>
        </a:p>
      </dgm:t>
    </dgm:pt>
    <dgm:pt modelId="{EAC98FF2-2958-4CD9-B405-0CCFA873DA64}" type="parTrans" cxnId="{BE47F178-70DA-4E6E-B46D-37C43C0DAAE0}">
      <dgm:prSet/>
      <dgm:spPr/>
      <dgm:t>
        <a:bodyPr/>
        <a:lstStyle/>
        <a:p>
          <a:endParaRPr lang="lt-LT"/>
        </a:p>
      </dgm:t>
    </dgm:pt>
    <dgm:pt modelId="{D2E0833D-F9D7-481E-AD42-D295A14BAC16}" type="sibTrans" cxnId="{BE47F178-70DA-4E6E-B46D-37C43C0DAAE0}">
      <dgm:prSet/>
      <dgm:spPr/>
      <dgm:t>
        <a:bodyPr/>
        <a:lstStyle/>
        <a:p>
          <a:endParaRPr lang="lt-LT"/>
        </a:p>
      </dgm:t>
    </dgm:pt>
    <dgm:pt modelId="{5FDB1D3D-2E4D-481D-941C-451B5F09F8CE}" type="pres">
      <dgm:prSet presAssocID="{E68D3B0F-BACF-4246-92EA-4D1EDB891881}" presName="Name0" presStyleCnt="0">
        <dgm:presLayoutVars>
          <dgm:dir/>
          <dgm:animLvl val="lvl"/>
          <dgm:resizeHandles val="exact"/>
        </dgm:presLayoutVars>
      </dgm:prSet>
      <dgm:spPr/>
    </dgm:pt>
    <dgm:pt modelId="{A71D44A4-7F34-4430-9E64-F61A3B29F919}" type="pres">
      <dgm:prSet presAssocID="{6E2450C2-BC4A-465F-AA72-6263D53F85A8}" presName="parTxOnly" presStyleLbl="node1" presStyleIdx="0" presStyleCnt="2" custLinFactNeighborX="18600" custLinFactNeighborY="161">
        <dgm:presLayoutVars>
          <dgm:chMax val="0"/>
          <dgm:chPref val="0"/>
          <dgm:bulletEnabled val="1"/>
        </dgm:presLayoutVars>
      </dgm:prSet>
      <dgm:spPr/>
    </dgm:pt>
    <dgm:pt modelId="{07EF3770-E3A3-45D8-B3EC-60627BAB7C91}" type="pres">
      <dgm:prSet presAssocID="{212341C4-2104-4ED9-8456-8C69A5DC1A52}" presName="parTxOnlySpace" presStyleCnt="0"/>
      <dgm:spPr/>
    </dgm:pt>
    <dgm:pt modelId="{1E01C9B0-C129-4134-B208-12E067E49EEF}" type="pres">
      <dgm:prSet presAssocID="{E12D3B88-7C72-44D9-A444-CA4756D6E0D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D0CA563-7E3C-4F1A-8AC3-58E4E50619D7}" type="presOf" srcId="{E68D3B0F-BACF-4246-92EA-4D1EDB891881}" destId="{5FDB1D3D-2E4D-481D-941C-451B5F09F8CE}" srcOrd="0" destOrd="0" presId="urn:microsoft.com/office/officeart/2005/8/layout/chevron1"/>
    <dgm:cxn modelId="{01D8A348-78AB-457D-8993-7599F2533D71}" type="presOf" srcId="{6E2450C2-BC4A-465F-AA72-6263D53F85A8}" destId="{A71D44A4-7F34-4430-9E64-F61A3B29F919}" srcOrd="0" destOrd="0" presId="urn:microsoft.com/office/officeart/2005/8/layout/chevron1"/>
    <dgm:cxn modelId="{BE47F178-70DA-4E6E-B46D-37C43C0DAAE0}" srcId="{E68D3B0F-BACF-4246-92EA-4D1EDB891881}" destId="{E12D3B88-7C72-44D9-A444-CA4756D6E0D5}" srcOrd="1" destOrd="0" parTransId="{EAC98FF2-2958-4CD9-B405-0CCFA873DA64}" sibTransId="{D2E0833D-F9D7-481E-AD42-D295A14BAC16}"/>
    <dgm:cxn modelId="{F02DE67F-DFBC-42AC-B8AB-3CAB80F5DFB3}" type="presOf" srcId="{E12D3B88-7C72-44D9-A444-CA4756D6E0D5}" destId="{1E01C9B0-C129-4134-B208-12E067E49EEF}" srcOrd="0" destOrd="0" presId="urn:microsoft.com/office/officeart/2005/8/layout/chevron1"/>
    <dgm:cxn modelId="{69FFCDA6-6789-49D3-9182-F6A1B9DD3862}" srcId="{E68D3B0F-BACF-4246-92EA-4D1EDB891881}" destId="{6E2450C2-BC4A-465F-AA72-6263D53F85A8}" srcOrd="0" destOrd="0" parTransId="{8B3C5735-AE1F-4CB1-A0D4-E2C11C89AEB8}" sibTransId="{212341C4-2104-4ED9-8456-8C69A5DC1A52}"/>
    <dgm:cxn modelId="{903A6714-79FE-4539-9AB9-BC5CA50C5230}" type="presParOf" srcId="{5FDB1D3D-2E4D-481D-941C-451B5F09F8CE}" destId="{A71D44A4-7F34-4430-9E64-F61A3B29F919}" srcOrd="0" destOrd="0" presId="urn:microsoft.com/office/officeart/2005/8/layout/chevron1"/>
    <dgm:cxn modelId="{11CC6652-D12B-41CF-9815-237EF8E4F6C6}" type="presParOf" srcId="{5FDB1D3D-2E4D-481D-941C-451B5F09F8CE}" destId="{07EF3770-E3A3-45D8-B3EC-60627BAB7C91}" srcOrd="1" destOrd="0" presId="urn:microsoft.com/office/officeart/2005/8/layout/chevron1"/>
    <dgm:cxn modelId="{7487D22F-15C0-4A73-9A36-65300732046B}" type="presParOf" srcId="{5FDB1D3D-2E4D-481D-941C-451B5F09F8CE}" destId="{1E01C9B0-C129-4134-B208-12E067E49EE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D44A4-7F34-4430-9E64-F61A3B29F919}">
      <dsp:nvSpPr>
        <dsp:cNvPr id="0" name=""/>
        <dsp:cNvSpPr/>
      </dsp:nvSpPr>
      <dsp:spPr>
        <a:xfrm>
          <a:off x="87465" y="2211039"/>
          <a:ext cx="4314399" cy="1725759"/>
        </a:xfrm>
        <a:prstGeom prst="chevron">
          <a:avLst/>
        </a:prstGeom>
        <a:solidFill>
          <a:srgbClr val="FF1A5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baseline="0" dirty="0"/>
            <a:t>Projekto </a:t>
          </a:r>
          <a:r>
            <a:rPr lang="lt-LT" sz="1400" b="1" kern="1200" baseline="0" dirty="0"/>
            <a:t>„Socialinio verslumo ekosistemos tobulinimas Žiemgaloje ir Šiaurės Lietuvoje“</a:t>
          </a:r>
          <a:r>
            <a:rPr lang="lt-LT" sz="1400" kern="1200" baseline="0" dirty="0"/>
            <a:t> tikslas – įgalinti regioninę socialinio verslumo ekosistemą Žiemgalos ir Šiaurės Lietuvos regionuose. </a:t>
          </a:r>
          <a:endParaRPr lang="en-US" sz="1400" kern="1200" dirty="0"/>
        </a:p>
      </dsp:txBody>
      <dsp:txXfrm>
        <a:off x="950345" y="2211039"/>
        <a:ext cx="2588640" cy="1725759"/>
      </dsp:txXfrm>
    </dsp:sp>
    <dsp:sp modelId="{1E01C9B0-C129-4134-B208-12E067E49EEF}">
      <dsp:nvSpPr>
        <dsp:cNvPr id="0" name=""/>
        <dsp:cNvSpPr/>
      </dsp:nvSpPr>
      <dsp:spPr>
        <a:xfrm>
          <a:off x="3890177" y="2208260"/>
          <a:ext cx="4314399" cy="17257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Bendra projekto vertė 595 286,00 Eur, iš jų ERPF lėšos 476,228,80 Eur</a:t>
          </a:r>
        </a:p>
      </dsp:txBody>
      <dsp:txXfrm>
        <a:off x="4753057" y="2208260"/>
        <a:ext cx="2588640" cy="1725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B44D4-9E9D-4B4A-A362-024F3545FBA0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4FECB-1DC0-46B6-916C-70DF8386529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421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985A1-8BEB-C540-BB53-25CF4B674075}" type="slidenum">
              <a:rPr lang="en-LT" smtClean="0"/>
              <a:t>1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21680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999640-4E7D-1F0D-7AA5-CA6505A4F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AE953616-16EC-6321-5945-EA2C590B8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A92ACBC-653D-A280-941C-AD2B225B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6222A50-4350-F1BE-BDA0-55F44303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87A66CD-7EA1-1984-6260-3816EE4D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42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F70028D-BADD-5BB5-33AA-26F56002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AF51F55C-0D46-045F-DFA8-DAC3F03FA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C577B34-A9FF-6A0B-794F-FE25E85F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69BC44D-9471-693A-0B18-50FCEBB9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D2827F0-D031-85EC-C920-F1E67204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038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37D04407-90FA-FB31-0F5C-EC0C1E843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E7E2C9C3-01AE-BC09-B506-46CD15BE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19398DE-F6DC-088E-EEAA-35FDEF5D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CCBE8C0-1814-B8E8-9DE4-93A26EC8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5A7F53E-A79B-2C62-46C6-9D91B864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889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39107E-0BC5-C74B-950E-5FC46A6BB4EE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A3712C-19A7-A046-853D-2DA07D719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2040" y="519088"/>
            <a:ext cx="5470452" cy="597378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5D05F30-811E-2140-940C-DD351FB0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D20EF4C-AE13-3343-AB7D-5EAED1615C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9278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57F9B29-F10B-EC5F-453C-860B19C4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BF65D55-B98B-88D6-E8C7-180DC6BDE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50B0BF8-5E17-B034-7654-EAB0F15E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512971B-55A6-65DC-C5E6-2B49A620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0591481-D433-6BE7-820E-14A7BF3F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81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9BB260D-37D7-DBBE-52B0-1622C671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2B9177-20D7-6660-F35E-73AD5B715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17A76F8-0781-CB37-FAD9-2C63185F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A2B9E3C-F4D7-DC4E-5041-117206BE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C4C3D78-B9DC-B6F0-561B-3F0D5181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87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0622F0A-F63F-9E2F-D6CF-D1E4BDF8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22B9580-39E5-FB03-358A-95EC2388E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F24A6026-319B-8AB6-C167-49F6718DA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2DE9CA4-AD86-A8F4-21DA-5CE8451C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D47F09A-2B78-B028-000F-61FFBCA9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4A5DD2B-1956-D4EF-6FDD-2F1268E2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293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C94E7DB-5753-7BAD-4948-7DF68E932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C9CA52A-3395-BAF5-F4A5-856E6E2A6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A41AD6B-0BAA-4635-C548-98EC5BDCE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0F6E0F5B-5FED-C981-1722-5A2E3963E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83A34393-B047-D325-212E-88BCF5B91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2B03799A-783A-2295-C791-01F9579E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634C143-4643-E6D0-3BEE-2171C3E2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AFBBC039-C6C3-9CB2-09AA-39CCDE0B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732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67CAC2-3151-7A26-E74A-9C5A1454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1F12D174-C0ED-6306-A97A-0A0EB90C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5FB5F693-D802-8C35-91D0-3444ACD0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A142CA7-68DC-FF9F-39F3-02E6C9B8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066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99B9800-78AA-7163-3558-3BE1B389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5281A2B6-5AE1-DEDB-EB8F-42F29EC9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3F66B18-3A37-E2BD-7DEA-53EFAA34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154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4E8E5AC-0811-B406-AD36-E5F3AD504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A54C17C-E1E4-00E5-6EC8-A0C89B94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46145BD-06B2-2B0D-6B95-64B1433FA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84CB50E-86E7-9BC0-77F1-05E84D63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D8568FB-CB4E-5EBB-4F29-2D9BD743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112A3FC-AA9D-C011-8B07-417A883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790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DCAB22-CAAE-21A5-35CC-519AA45A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4FC88F85-E86D-4209-7E37-2A5F96815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4A8C3A5-E8C5-C2B0-54F1-50FE0BF5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980CB13-0EE2-C913-D902-EFEF8586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E398DA7-049C-40CD-78AF-780B71EB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3CA7F39-8FC4-31EE-C88C-28ACB079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23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E886CEBB-FD8E-BCA8-8BDB-B32F25D9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E406223-EE93-5DD1-9597-CDC9522A3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BDD951D-9380-6B8E-75B0-727338F60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C89B3C-DC50-4B13-86E1-AB27F9774C29}" type="datetimeFigureOut">
              <a:rPr lang="lt-LT" smtClean="0"/>
              <a:t>2024-03-24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34700F7-2A48-353A-8358-B628316FB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586C1F7-EEF7-17D7-F0E2-E24B0EE7F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77D719-F58A-44D5-9928-DD3D89FB42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70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0F39B1-368C-EA2B-D941-4F31BCDCE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7" y="1623775"/>
            <a:ext cx="9579954" cy="9426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lt-LT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Projektas 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„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Socialinio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verslumo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ekosistemos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tobulinimas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br>
              <a:rPr lang="lt-LT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Žiemgaloje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ir 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Šiaurės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Lietuvoje</a:t>
            </a:r>
            <a:r>
              <a:rPr lang="en-US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</a:t>
            </a:r>
            <a:br>
              <a:rPr lang="lt-LT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lt-LT" sz="33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GB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Improving the social entrepreneurship ecosystem in </a:t>
            </a:r>
            <a:r>
              <a:rPr lang="en-GB" sz="3200" b="0" i="0" dirty="0" err="1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Zemgale</a:t>
            </a:r>
            <a:r>
              <a:rPr lang="en-GB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 and Northern Lithuania</a:t>
            </a:r>
            <a:r>
              <a:rPr lang="lv-LV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lv-LV" sz="3200" dirty="0">
                <a:solidFill>
                  <a:srgbClr val="002060"/>
                </a:solidFill>
                <a:latin typeface="Open Sans" panose="020B0606030504020204" pitchFamily="34" charset="0"/>
              </a:rPr>
              <a:t> </a:t>
            </a:r>
            <a:r>
              <a:rPr lang="lv-LV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RE:IMPACT),</a:t>
            </a:r>
            <a:br>
              <a:rPr lang="lv-LV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</a:br>
            <a:r>
              <a:rPr lang="lv-LV" sz="3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Nr.  LL-00020</a:t>
            </a:r>
            <a:br>
              <a:rPr lang="lt-LT" sz="29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lt-LT" sz="29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lt-LT" sz="2900" b="1" u="sng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Projekto trukmė</a:t>
            </a:r>
            <a:r>
              <a:rPr lang="lt-LT" sz="29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2024.02.01 – 2026.01.31</a:t>
            </a:r>
            <a:endParaRPr lang="en-US" sz="2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9FCC8-56CB-173D-2A1F-B994EB27E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x-none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Antipol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fld id="{411E0E2E-86A7-1740-9536-422DE669C107}" type="datetimeyyyy">
              <a:rPr lang="en-US" smtClean="0"/>
              <a:pPr/>
              <a:t>2024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3D112-38A5-6E9D-A497-95ACB915862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AD04EE-1878-2047-8E3A-873E54783374}" type="slidenum"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</a:t>
            </a:fld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CAEBAE-DD8E-618A-5016-236D919369E6}"/>
              </a:ext>
            </a:extLst>
          </p:cNvPr>
          <p:cNvSpPr txBox="1"/>
          <p:nvPr/>
        </p:nvSpPr>
        <p:spPr>
          <a:xfrm>
            <a:off x="1878495" y="3713610"/>
            <a:ext cx="767897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Projekto vadovaujantis partneris - Žiemgalos planavimo regionas  (Latvija), projekto partneriai: Latvijos socialinio verslo asociacija, Lietuvos socialinio verslo asociacija, Rokiškio rajono savivaldybės administracija </a:t>
            </a:r>
            <a:endParaRPr lang="lt-LT" sz="2000" dirty="0"/>
          </a:p>
        </p:txBody>
      </p:sp>
      <p:pic>
        <p:nvPicPr>
          <p:cNvPr id="7" name="Paveikslėlis 6" descr="Paveikslėlis, kuriame yra tekstas, Šriftas, ekrano kopija, Elektrinė mėlyna spalva&#10;&#10;Automatiškai sugeneruotas aprašymas">
            <a:extLst>
              <a:ext uri="{FF2B5EF4-FFF2-40B4-BE49-F238E27FC236}">
                <a16:creationId xmlns:a16="http://schemas.microsoft.com/office/drawing/2014/main" id="{49EC52B0-29AE-05EA-FDCF-B0EEFFD97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195" y="4925885"/>
            <a:ext cx="5800344" cy="174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3AB33571-CA76-538E-42D1-91E3FBAB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62D8-01C0-4743-9CB2-C48EABDE0B68}" type="datetimeyyyy">
              <a:rPr lang="en-US" smtClean="0"/>
              <a:t>2024</a:t>
            </a:fld>
            <a:endParaRPr lang="x-none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D80CA742-33D2-8519-8E4E-918BEFC1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3F320F6-D71F-0717-E514-8569C55E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2</a:t>
            </a:fld>
            <a:endParaRPr lang="x-none"/>
          </a:p>
        </p:txBody>
      </p:sp>
      <p:pic>
        <p:nvPicPr>
          <p:cNvPr id="9" name="Picture 4" descr="Iškėlė tikslą – prosenelių žemėje auginti skaniausias Lietuvoje braškes -  DELFI Agro">
            <a:extLst>
              <a:ext uri="{FF2B5EF4-FFF2-40B4-BE49-F238E27FC236}">
                <a16:creationId xmlns:a16="http://schemas.microsoft.com/office/drawing/2014/main" id="{EE88D61C-4023-41C4-EB70-9E14B8A38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3" r="21362" b="2"/>
          <a:stretch/>
        </p:blipFill>
        <p:spPr bwMode="auto">
          <a:xfrm>
            <a:off x="8261405" y="1350595"/>
            <a:ext cx="3801471" cy="365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5" name="Text Placeholder 7">
            <a:extLst>
              <a:ext uri="{FF2B5EF4-FFF2-40B4-BE49-F238E27FC236}">
                <a16:creationId xmlns:a16="http://schemas.microsoft.com/office/drawing/2014/main" id="{B6B45025-ED2C-BECD-1BAE-99255767D8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1936302"/>
              </p:ext>
            </p:extLst>
          </p:nvPr>
        </p:nvGraphicFramePr>
        <p:xfrm>
          <a:off x="129124" y="284618"/>
          <a:ext cx="8211794" cy="614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aveikslėlis 5" descr="Paveikslėlis, kuriame yra tekstas, Šriftas, ekrano kopija, Elektrinė mėlyna spalva&#10;&#10;Automatiškai sugeneruotas aprašymas">
            <a:extLst>
              <a:ext uri="{FF2B5EF4-FFF2-40B4-BE49-F238E27FC236}">
                <a16:creationId xmlns:a16="http://schemas.microsoft.com/office/drawing/2014/main" id="{11B659A0-2063-A847-AF2F-D9CAF1544E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116" y="284618"/>
            <a:ext cx="6050129" cy="182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8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78DC2-7B36-F647-A719-798D39B9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en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CF959-BD97-244F-8A2E-425E3E4F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en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A48E9-4890-8C43-9ABB-12E0B7A9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en-LT" smtClean="0"/>
              <a:t>3</a:t>
            </a:fld>
            <a:endParaRPr lang="en-LT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E91A6B0-5A91-B246-8389-7F7412EF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366" y="-381393"/>
            <a:ext cx="3693288" cy="1035836"/>
          </a:xfrm>
        </p:spPr>
        <p:txBody>
          <a:bodyPr>
            <a:norm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lt-LT" sz="2200" b="1" u="sng">
                <a:solidFill>
                  <a:srgbClr val="FF1A5E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Projekto metu: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2111A-4FAA-E19A-150F-50FDD6758758}"/>
              </a:ext>
            </a:extLst>
          </p:cNvPr>
          <p:cNvSpPr txBox="1"/>
          <p:nvPr/>
        </p:nvSpPr>
        <p:spPr>
          <a:xfrm>
            <a:off x="838200" y="762559"/>
            <a:ext cx="6102990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t-L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bus nustatytos potencialios socialinių įmonių plėtros sritys;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6A282-1338-9E60-83A0-BB7D030CD5E2}"/>
              </a:ext>
            </a:extLst>
          </p:cNvPr>
          <p:cNvSpPr txBox="1"/>
          <p:nvPr/>
        </p:nvSpPr>
        <p:spPr>
          <a:xfrm>
            <a:off x="-213220" y="1638548"/>
            <a:ext cx="8270146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14550" lvl="4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t-L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parengta praktinė mokomoji medžiaga apie socialinį verslumą mokykloms ir verslo centrams;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98B31D-E77F-59CD-1CFD-F8E455006341}"/>
              </a:ext>
            </a:extLst>
          </p:cNvPr>
          <p:cNvSpPr txBox="1"/>
          <p:nvPr/>
        </p:nvSpPr>
        <p:spPr>
          <a:xfrm>
            <a:off x="838200" y="2444971"/>
            <a:ext cx="6102990" cy="458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t-L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ugdomi socialinio verslumo gebėjimai;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69F15-CCC4-6384-AEAD-A8B75E21ABA7}"/>
              </a:ext>
            </a:extLst>
          </p:cNvPr>
          <p:cNvSpPr txBox="1"/>
          <p:nvPr/>
        </p:nvSpPr>
        <p:spPr>
          <a:xfrm>
            <a:off x="1649517" y="2916701"/>
            <a:ext cx="5797658" cy="1626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lt-L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dalijamasi patirtimi ir įgalinamas viešasis sektorius išbandyti novatorišką požiūrį vietos lygmeniu skatinant socialinį verslumą regionuose.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CC61132-5173-BF6B-4B61-913F17245D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4323" y="4371272"/>
            <a:ext cx="5987677" cy="2371155"/>
          </a:xfrm>
        </p:spPr>
        <p:txBody>
          <a:bodyPr>
            <a:noAutofit/>
          </a:bodyPr>
          <a:lstStyle/>
          <a:p>
            <a:pPr marL="457200"/>
            <a:r>
              <a:rPr lang="lt-LT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ptos" panose="020B0004020202020204" pitchFamily="34" charset="0"/>
              </a:rPr>
              <a:t>Rokiškio r. savivaldybei tenkanti bendra projekto vertė: 97,8 tūkst. Eur,</a:t>
            </a:r>
          </a:p>
          <a:p>
            <a:pPr marL="457200"/>
            <a:r>
              <a:rPr lang="lt-LT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ptos" panose="020B0004020202020204" pitchFamily="34" charset="0"/>
              </a:rPr>
              <a:t> iš jų ERPF lėšos – 78,24 tūkst. Eur, savivaldybės lėšos- 19,56  tūkst. </a:t>
            </a:r>
            <a:r>
              <a:rPr lang="lt-LT" sz="24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ptos" panose="020B0004020202020204" pitchFamily="34" charset="0"/>
              </a:rPr>
              <a:t>Eur </a:t>
            </a:r>
            <a:endParaRPr lang="lt-LT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CF55647-BCEF-00F8-721C-8A2518F63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96" y="4816006"/>
            <a:ext cx="5712003" cy="172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6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8312C71-2EA8-E6F0-E7CC-C509EDBBD9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116" y="2045568"/>
            <a:ext cx="6665383" cy="2209530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Platesnė informacija apie projektą pateikiama </a:t>
            </a:r>
            <a:r>
              <a:rPr lang="sv-SE" dirty="0"/>
              <a:t>programos svetainėje:</a:t>
            </a:r>
            <a:endParaRPr lang="lt-LT" dirty="0"/>
          </a:p>
          <a:p>
            <a:pPr algn="ctr"/>
            <a:r>
              <a:rPr lang="sv-SE" dirty="0"/>
              <a:t> https://latlit.eu/theprojects/re_impact/</a:t>
            </a:r>
            <a:endParaRPr lang="lt-LT" dirty="0"/>
          </a:p>
        </p:txBody>
      </p:sp>
      <p:pic>
        <p:nvPicPr>
          <p:cNvPr id="4" name="Paveikslėlis 3" descr="Paveikslėlis, kuriame yra tekstas, Šriftas, ekrano kopija, Elektrinė mėlyna spalva&#10;&#10;Automatiškai sugeneruotas aprašymas">
            <a:extLst>
              <a:ext uri="{FF2B5EF4-FFF2-40B4-BE49-F238E27FC236}">
                <a16:creationId xmlns:a16="http://schemas.microsoft.com/office/drawing/2014/main" id="{D904E068-4FB2-89B9-F3B3-BECEDD924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6" y="284618"/>
            <a:ext cx="6050129" cy="182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45325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</TotalTime>
  <Words>210</Words>
  <Application>Microsoft Office PowerPoint</Application>
  <PresentationFormat>Plačiaekranė</PresentationFormat>
  <Paragraphs>22</Paragraphs>
  <Slides>4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2" baseType="lpstr">
      <vt:lpstr>Antipol</vt:lpstr>
      <vt:lpstr>Aptos</vt:lpstr>
      <vt:lpstr>Aptos Display</vt:lpstr>
      <vt:lpstr>Arial</vt:lpstr>
      <vt:lpstr>Open Sans</vt:lpstr>
      <vt:lpstr>Times New Roman</vt:lpstr>
      <vt:lpstr>Wingdings</vt:lpstr>
      <vt:lpstr>„Office“ tema</vt:lpstr>
      <vt:lpstr>Projektas „Socialinio verslumo ekosistemos tobulinimas  Žiemgaloje ir Šiaurės Lietuvoje“ (Improving the social entrepreneurship ecosystem in Zemgale and Northern Lithuania/ RE:IMPACT), Nr.  LL-00020  Projekto trukmė: 2024.02.01 – 2026.01.31</vt:lpstr>
      <vt:lpstr>„PowerPoint“ pateiktis</vt:lpstr>
      <vt:lpstr>Projekto metu: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Projektas „Socialinio verslumo ekosistemos tobulinimas  Žiemgaloje ir Šiaurės Lietuvoje“ (Improving the social entrepreneurship ecosystem in Zemgale and Northern Lithuania/ RE:IMPACT), Nr.  LL-00020  Projekto trukmė: 2024.02.01 – 2026.01.31</dc:title>
  <dc:creator>Jurgita Blaževičiūtė</dc:creator>
  <cp:lastModifiedBy>Jurgita Blaževičiūtė</cp:lastModifiedBy>
  <cp:revision>5</cp:revision>
  <dcterms:created xsi:type="dcterms:W3CDTF">2024-03-08T09:38:56Z</dcterms:created>
  <dcterms:modified xsi:type="dcterms:W3CDTF">2024-03-24T18:39:43Z</dcterms:modified>
</cp:coreProperties>
</file>