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56" r:id="rId4"/>
    <p:sldId id="259" r:id="rId5"/>
    <p:sldId id="258" r:id="rId6"/>
    <p:sldId id="257" r:id="rId7"/>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62" autoAdjust="0"/>
    <p:restoredTop sz="94660"/>
  </p:normalViewPr>
  <p:slideViewPr>
    <p:cSldViewPr snapToGrid="0">
      <p:cViewPr>
        <p:scale>
          <a:sx n="120" d="100"/>
          <a:sy n="120" d="100"/>
        </p:scale>
        <p:origin x="-1074"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Paan</a:t>
            </a:r>
            <a:r>
              <a:rPr lang="lt-LT" dirty="0" err="1" smtClean="0"/>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smtClean="0"/>
              <a:t>P</a:t>
            </a:r>
            <a:r>
              <a:rPr lang="lt-LT" dirty="0" err="1" smtClean="0"/>
              <a:t>ristatymo</a:t>
            </a:r>
            <a:r>
              <a:rPr lang="lt-LT" dirty="0" smtClean="0"/>
              <a:t> p</a:t>
            </a:r>
            <a:r>
              <a:rPr lang="en-US" dirty="0" err="1" smtClean="0"/>
              <a:t>avadinimas</a:t>
            </a:r>
            <a:r>
              <a:rPr lang="lt-LT" dirty="0" smtClean="0"/>
              <a:t/>
            </a:r>
            <a:br>
              <a:rPr lang="lt-LT" dirty="0" smtClean="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smtClean="0"/>
              <a:t>Organizatoriaus</a:t>
            </a:r>
            <a:r>
              <a:rPr lang="en-US" dirty="0" smtClean="0"/>
              <a:t> </a:t>
            </a:r>
            <a:r>
              <a:rPr lang="en-US" dirty="0" err="1" smtClean="0"/>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2023-05-08</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2023-05-08</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smtClean="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375" y="2051628"/>
            <a:ext cx="8674872" cy="2242076"/>
          </a:xfrm>
        </p:spPr>
        <p:txBody>
          <a:bodyPr>
            <a:normAutofit lnSpcReduction="10000"/>
          </a:bodyPr>
          <a:lstStyle/>
          <a:p>
            <a:r>
              <a:rPr lang="lt-LT" dirty="0" smtClean="0"/>
              <a:t>Bendra projekto vertė -  66 012,00 EUR. Iš jų:</a:t>
            </a:r>
          </a:p>
          <a:p>
            <a:pPr marL="285750" indent="-285750">
              <a:buFont typeface="Arial" panose="020B0604020202020204" pitchFamily="34" charset="0"/>
              <a:buChar char="•"/>
            </a:pPr>
            <a:r>
              <a:rPr lang="lt-LT" dirty="0" smtClean="0"/>
              <a:t>Klimato kaitos programos lėšos – 59 293,87 </a:t>
            </a:r>
            <a:r>
              <a:rPr lang="lt-LT" dirty="0" err="1" smtClean="0"/>
              <a:t>Eur</a:t>
            </a:r>
            <a:r>
              <a:rPr lang="lt-LT" dirty="0" smtClean="0"/>
              <a:t>;</a:t>
            </a:r>
          </a:p>
          <a:p>
            <a:pPr marL="285750" indent="-285750">
              <a:buFont typeface="Arial" panose="020B0604020202020204" pitchFamily="34" charset="0"/>
              <a:buChar char="•"/>
            </a:pPr>
            <a:r>
              <a:rPr lang="lt-LT" dirty="0" smtClean="0"/>
              <a:t>Savivaldybės biudžeto lėšos – 6 718,13 </a:t>
            </a:r>
            <a:r>
              <a:rPr lang="lt-LT" dirty="0" err="1" smtClean="0"/>
              <a:t>Eur</a:t>
            </a:r>
            <a:r>
              <a:rPr lang="lt-LT" dirty="0" smtClean="0"/>
              <a:t>.</a:t>
            </a:r>
          </a:p>
          <a:p>
            <a:r>
              <a:rPr lang="lt-LT" dirty="0" smtClean="0"/>
              <a:t>Projektas įgyvendintas pagal Klimato kaitos programos priemonę</a:t>
            </a:r>
            <a:r>
              <a:rPr lang="lt-LT" dirty="0">
                <a:solidFill>
                  <a:srgbClr val="FF0000"/>
                </a:solidFill>
              </a:rPr>
              <a:t> </a:t>
            </a:r>
            <a:r>
              <a:rPr lang="lt-LT" dirty="0" smtClean="0"/>
              <a:t>„Atsinaujinančių energijos išteklių (saulės, vėjo) panaudojimas valstybės, savivaldybių, tradicinių religinių bendruomenių, religinių bendrijų ar centrų elektros energijos poreikiams „</a:t>
            </a:r>
          </a:p>
          <a:p>
            <a:r>
              <a:rPr lang="lt-LT" dirty="0" smtClean="0"/>
              <a:t>Projekto vykdytojas - Rokiškio rajono savivaldybės administracija</a:t>
            </a:r>
          </a:p>
          <a:p>
            <a:endParaRPr lang="lt-LT" dirty="0" smtClean="0"/>
          </a:p>
          <a:p>
            <a:endParaRPr lang="lt-LT" dirty="0" smtClean="0"/>
          </a:p>
          <a:p>
            <a:endParaRPr lang="lt-LT" dirty="0"/>
          </a:p>
        </p:txBody>
      </p:sp>
      <p:sp>
        <p:nvSpPr>
          <p:cNvPr id="2" name="Title 1"/>
          <p:cNvSpPr>
            <a:spLocks noGrp="1"/>
          </p:cNvSpPr>
          <p:nvPr>
            <p:ph type="title"/>
          </p:nvPr>
        </p:nvSpPr>
        <p:spPr>
          <a:xfrm>
            <a:off x="711874" y="663817"/>
            <a:ext cx="8916868" cy="1108074"/>
          </a:xfrm>
        </p:spPr>
        <p:txBody>
          <a:bodyPr>
            <a:normAutofit fontScale="90000"/>
          </a:bodyPr>
          <a:lstStyle/>
          <a:p>
            <a:r>
              <a:rPr lang="lt-LT" dirty="0" smtClean="0"/>
              <a:t>Atsinaujinančių energijos išteklių (75 kW galios saulės elektrinės) diegimas Rokiškio Juozo-Tumo Vaižganto gimnazijoje (Taikos g. 17, Rokiškis)</a:t>
            </a:r>
            <a:endParaRPr lang="lt-LT" strike="sngStrike" dirty="0"/>
          </a:p>
        </p:txBody>
      </p:sp>
      <p:pic>
        <p:nvPicPr>
          <p:cNvPr id="4" name="Picture 1"/>
          <p:cNvPicPr/>
          <p:nvPr/>
        </p:nvPicPr>
        <p:blipFill>
          <a:blip r:embed="rId2" cstate="print"/>
          <a:stretch>
            <a:fillRect/>
          </a:stretch>
        </p:blipFill>
        <p:spPr>
          <a:xfrm>
            <a:off x="5538620" y="4362450"/>
            <a:ext cx="4124325" cy="2495550"/>
          </a:xfrm>
          <a:prstGeom prst="rect">
            <a:avLst/>
          </a:prstGeom>
        </p:spPr>
      </p:pic>
    </p:spTree>
    <p:extLst>
      <p:ext uri="{BB962C8B-B14F-4D97-AF65-F5344CB8AC3E}">
        <p14:creationId xmlns:p14="http://schemas.microsoft.com/office/powerpoint/2010/main" val="624539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90224" y="267587"/>
            <a:ext cx="8917388" cy="4961614"/>
          </a:xfrm>
        </p:spPr>
        <p:txBody>
          <a:bodyPr>
            <a:normAutofit fontScale="90000"/>
          </a:bodyPr>
          <a:lstStyle/>
          <a:p>
            <a:r>
              <a:rPr lang="lt-LT" dirty="0" smtClean="0"/>
              <a:t>	Projekto tikslas ir trumpas aprašymas</a:t>
            </a:r>
            <a:br>
              <a:rPr lang="lt-LT" dirty="0" smtClean="0"/>
            </a:br>
            <a:r>
              <a:rPr lang="lt-LT" dirty="0"/>
              <a:t>	</a:t>
            </a:r>
            <a:r>
              <a:rPr lang="lt-LT" dirty="0" smtClean="0"/>
              <a:t/>
            </a:r>
            <a:br>
              <a:rPr lang="lt-LT" dirty="0" smtClean="0"/>
            </a:br>
            <a:r>
              <a:rPr lang="lt-LT" dirty="0"/>
              <a:t>	</a:t>
            </a:r>
            <a:r>
              <a:rPr lang="lt-LT" dirty="0" smtClean="0"/>
              <a:t>Projekto tikslas – tausoti aplinką, mažinti išmetamų dujų kiekį, prisidėti prie atsinaujinančių energijos išteklių vartojimo skatinimo bei pačios aplinkos taršos mažinimo ir sutaupyti nemenką dalį lėšų.  Saulės fotovoltinė elektrinė atlieka ir edukacinę funkciją: mokiniai supažindinami su ekologiška elektros energijos gamyba, atsinaujinančių energijos išteklių panaudojimą, taršos aplinkai mažinimą.</a:t>
            </a:r>
            <a:br>
              <a:rPr lang="lt-LT" dirty="0" smtClean="0"/>
            </a:br>
            <a:r>
              <a:rPr lang="lt-LT" dirty="0"/>
              <a:t>	</a:t>
            </a:r>
            <a:r>
              <a:rPr lang="lt-LT" dirty="0" smtClean="0"/>
              <a:t>Ant Rokiškio Juozo Tumo – Vaižganto gimnazijos (Taikos g. 17, Rokiškis) sutapdinto stogo įrengta 74,7 kW galios fotovoltinė elektrinė. Planuojama, kad metinė elektros energijos gamybos apimtis bus apie  73,4 </a:t>
            </a:r>
            <a:r>
              <a:rPr lang="lt-LT" dirty="0" err="1" smtClean="0"/>
              <a:t>MkW</a:t>
            </a:r>
            <a:r>
              <a:rPr lang="lt-LT" dirty="0" smtClean="0"/>
              <a:t>. </a:t>
            </a:r>
            <a:r>
              <a:rPr lang="lt-LT" dirty="0"/>
              <a:t>	</a:t>
            </a:r>
            <a:r>
              <a:rPr lang="lt-LT" dirty="0" smtClean="0"/>
              <a:t>Remiantis ankstesnių metų elektros energijos suvartojimo duomenimis vidutiniškai per metus šis pastatas suvartoja apie  </a:t>
            </a:r>
            <a:r>
              <a:rPr lang="lt-LT" dirty="0"/>
              <a:t>71,3 </a:t>
            </a:r>
            <a:r>
              <a:rPr lang="lt-LT" dirty="0" err="1"/>
              <a:t>MWh</a:t>
            </a:r>
            <a:r>
              <a:rPr lang="lt-LT" dirty="0"/>
              <a:t> per </a:t>
            </a:r>
            <a:r>
              <a:rPr lang="lt-LT" dirty="0" smtClean="0"/>
              <a:t>metus. Mokyklos išmetamų šiltnamio efektą sukeliančių dujų metinis kiekis – 53,795 t/m, pradėjus veikti elektrinei išmetamų šiltnamio efektą sukeliančių dujų kiekis bus 6,118 t/m. </a:t>
            </a:r>
            <a:endParaRPr lang="en-GB" dirty="0"/>
          </a:p>
        </p:txBody>
      </p:sp>
      <p:sp>
        <p:nvSpPr>
          <p:cNvPr id="5" name="Turinio vietos rezervavimo ženklas 2"/>
          <p:cNvSpPr txBox="1">
            <a:spLocks/>
          </p:cNvSpPr>
          <p:nvPr/>
        </p:nvSpPr>
        <p:spPr>
          <a:xfrm>
            <a:off x="457200" y="1600201"/>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lt-LT" dirty="0"/>
          </a:p>
        </p:txBody>
      </p:sp>
      <p:pic>
        <p:nvPicPr>
          <p:cNvPr id="6" name="Picture 2" descr="https://2014.esinvesticijos.lt/uploads/main/news/images/2000x2000_ratio/886_90775218619dd8bf0663d84cafb0c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27" y="5767517"/>
            <a:ext cx="3482673" cy="747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apva.lt/wp-content/uploads/2019/11/AM-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0910" y="5303520"/>
            <a:ext cx="1365978" cy="137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9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fontScale="90000"/>
          </a:bodyPr>
          <a:lstStyle/>
          <a:p>
            <a:r>
              <a:rPr lang="lt-LT" dirty="0" smtClean="0"/>
              <a:t>Situacija su projekto įgyvendinimu (kas šiuo metu vykdoma, kas jau įvykę)</a:t>
            </a:r>
            <a:endParaRPr lang="en-US" dirty="0"/>
          </a:p>
        </p:txBody>
      </p:sp>
      <p:sp>
        <p:nvSpPr>
          <p:cNvPr id="9" name="Teksto vietos rezervavimo ženklas 8"/>
          <p:cNvSpPr>
            <a:spLocks noGrp="1"/>
          </p:cNvSpPr>
          <p:nvPr>
            <p:ph type="body" sz="quarter" idx="10"/>
          </p:nvPr>
        </p:nvSpPr>
        <p:spPr>
          <a:xfrm>
            <a:off x="681039" y="1320799"/>
            <a:ext cx="8701500" cy="4515457"/>
          </a:xfrm>
        </p:spPr>
        <p:txBody>
          <a:bodyPr/>
          <a:lstStyle/>
          <a:p>
            <a:pPr algn="just"/>
            <a:r>
              <a:rPr lang="lt-LT" dirty="0" smtClean="0"/>
              <a:t>Pastato, esančio Taikos g. 17, Rokiškis, stogo konstrukcijų ekspertizę atliko- UAB „</a:t>
            </a:r>
            <a:r>
              <a:rPr lang="lt-LT" dirty="0" err="1" smtClean="0"/>
              <a:t>Codeco</a:t>
            </a:r>
            <a:r>
              <a:rPr lang="lt-LT" dirty="0" smtClean="0"/>
              <a:t> grupė“.</a:t>
            </a:r>
          </a:p>
          <a:p>
            <a:pPr algn="just"/>
            <a:r>
              <a:rPr lang="lt-LT" dirty="0" smtClean="0"/>
              <a:t>„Pastato Taikos g. 17 Rokiškyje pa</a:t>
            </a:r>
            <a:r>
              <a:rPr lang="lt-LT" dirty="0">
                <a:solidFill>
                  <a:schemeClr val="tx1"/>
                </a:solidFill>
              </a:rPr>
              <a:t>p</a:t>
            </a:r>
            <a:r>
              <a:rPr lang="lt-LT" dirty="0" smtClean="0"/>
              <a:t>rastojo statinio remonto, įgyvendinant projektą atsinaujinančių energijos išteklių (75 </a:t>
            </a:r>
            <a:r>
              <a:rPr lang="lt-LT" dirty="0" err="1" smtClean="0"/>
              <a:t>kw</a:t>
            </a:r>
            <a:r>
              <a:rPr lang="lt-LT" dirty="0" smtClean="0"/>
              <a:t> galios saulės elektrinės) diegimas Rokiškio Juozo Tumo –Vaižganto gimnazijoje „ techninį darbo projektą Nr. 22.474.6342-TDP-E parengė - UAB „Informacinių technologijų pasaulis“.</a:t>
            </a:r>
          </a:p>
          <a:p>
            <a:pPr algn="just"/>
            <a:r>
              <a:rPr lang="lt-LT" dirty="0" smtClean="0"/>
              <a:t>Techninio darbo projekto ekspertizę atliko – UAB „Pastatų konstrukcijos“</a:t>
            </a:r>
          </a:p>
          <a:p>
            <a:pPr algn="just"/>
            <a:r>
              <a:rPr lang="lt-LT" dirty="0" smtClean="0"/>
              <a:t>Paprastojo remonto darbų rangovas - </a:t>
            </a:r>
            <a:r>
              <a:rPr lang="lt-LT" dirty="0"/>
              <a:t>UAB „Informacinių technologijų pasaulis</a:t>
            </a:r>
            <a:r>
              <a:rPr lang="lt-LT" dirty="0" smtClean="0"/>
              <a:t>“.</a:t>
            </a:r>
          </a:p>
          <a:p>
            <a:pPr algn="just"/>
            <a:r>
              <a:rPr lang="lt-LT" dirty="0" smtClean="0"/>
              <a:t>Techninę priežiūra atliko – MB „Testralis“</a:t>
            </a:r>
          </a:p>
          <a:p>
            <a:pPr algn="just"/>
            <a:r>
              <a:rPr lang="lt-LT" dirty="0" smtClean="0"/>
              <a:t>Projekto pradžia 2021 m. lapkričio mėn.</a:t>
            </a:r>
          </a:p>
          <a:p>
            <a:pPr algn="just"/>
            <a:r>
              <a:rPr lang="lt-LT" dirty="0" smtClean="0"/>
              <a:t>Projekto pabaiga 2023 m. </a:t>
            </a:r>
            <a:r>
              <a:rPr lang="lt-LT" dirty="0"/>
              <a:t>s</a:t>
            </a:r>
            <a:r>
              <a:rPr lang="lt-LT" dirty="0" smtClean="0"/>
              <a:t>ausio mėn.</a:t>
            </a:r>
          </a:p>
          <a:p>
            <a:endParaRPr lang="lt-LT" dirty="0"/>
          </a:p>
          <a:p>
            <a:endParaRPr lang="lt-LT" dirty="0" smtClean="0"/>
          </a:p>
          <a:p>
            <a:endParaRPr lang="en-US" dirty="0"/>
          </a:p>
        </p:txBody>
      </p:sp>
      <p:pic>
        <p:nvPicPr>
          <p:cNvPr id="2050" name="Picture 2" descr="https://2014.esinvesticijos.lt/uploads/main/news/images/2000x2000_ratio/886_90775218619dd8bf0663d84cafb0cb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469" y="5724940"/>
            <a:ext cx="3482673" cy="747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apva.lt/wp-content/uploads/2019/11/AM-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294" y="5255812"/>
            <a:ext cx="1365978" cy="137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lt-LT" dirty="0" smtClean="0"/>
              <a:t>Nuotraukos (gali būti prieš projekto įgyvendinimą, įgyvendinimo metu, po projekto įgyvendinimo)</a:t>
            </a:r>
            <a:endParaRPr lang="lt-LT" dirty="0"/>
          </a:p>
        </p:txBody>
      </p:sp>
      <p:pic>
        <p:nvPicPr>
          <p:cNvPr id="1026"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6960" b="6960"/>
          <a:stretch>
            <a:fillRect/>
          </a:stretch>
        </p:blipFill>
        <p:spPr bwMode="auto">
          <a:xfrm>
            <a:off x="707665" y="918303"/>
            <a:ext cx="4402470" cy="284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16088" r="16088"/>
          <a:stretch>
            <a:fillRect/>
          </a:stretch>
        </p:blipFill>
        <p:spPr bwMode="auto">
          <a:xfrm>
            <a:off x="5445739" y="882595"/>
            <a:ext cx="3811032" cy="379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type="pic" sz="quarter" idx="15"/>
          </p:nvPr>
        </p:nvPicPr>
        <p:blipFill>
          <a:blip r:embed="rId4" cstate="print">
            <a:extLst>
              <a:ext uri="{28A0092B-C50C-407E-A947-70E740481C1C}">
                <a14:useLocalDpi xmlns:a14="http://schemas.microsoft.com/office/drawing/2010/main" val="0"/>
              </a:ext>
            </a:extLst>
          </a:blip>
          <a:srcRect t="16161" b="16161"/>
          <a:stretch>
            <a:fillRect/>
          </a:stretch>
        </p:blipFill>
        <p:spPr bwMode="auto">
          <a:xfrm>
            <a:off x="688988" y="3999243"/>
            <a:ext cx="4607083" cy="233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2014.esinvesticijos.lt/uploads/main/news/images/2000x2000_ratio/886_90775218619dd8bf0663d84cafb0cb1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4795" y="5724940"/>
            <a:ext cx="3482673" cy="7474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p:nvPr/>
        </p:nvPicPr>
        <p:blipFill>
          <a:blip r:embed="rId6" cstate="print"/>
          <a:stretch>
            <a:fillRect/>
          </a:stretch>
        </p:blipFill>
        <p:spPr>
          <a:xfrm>
            <a:off x="5653377" y="4746928"/>
            <a:ext cx="3904091" cy="1892411"/>
          </a:xfrm>
          <a:prstGeom prst="rect">
            <a:avLst/>
          </a:prstGeom>
        </p:spPr>
      </p:pic>
    </p:spTree>
    <p:extLst>
      <p:ext uri="{BB962C8B-B14F-4D97-AF65-F5344CB8AC3E}">
        <p14:creationId xmlns:p14="http://schemas.microsoft.com/office/powerpoint/2010/main" val="403027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1975</TotalTime>
  <Words>230</Words>
  <Application>Microsoft Office PowerPoint</Application>
  <PresentationFormat>A4 formatas (210x297 mm)</PresentationFormat>
  <Paragraphs>18</Paragraphs>
  <Slides>4</Slides>
  <Notes>0</Notes>
  <HiddenSlides>0</HiddenSlides>
  <MMClips>0</MMClips>
  <ScaleCrop>false</ScaleCrop>
  <HeadingPairs>
    <vt:vector size="4" baseType="variant">
      <vt:variant>
        <vt:lpstr>Tema</vt:lpstr>
      </vt:variant>
      <vt:variant>
        <vt:i4>3</vt:i4>
      </vt:variant>
      <vt:variant>
        <vt:lpstr>Skaidrių pavadinimai</vt:lpstr>
      </vt:variant>
      <vt:variant>
        <vt:i4>4</vt:i4>
      </vt:variant>
    </vt:vector>
  </HeadingPairs>
  <TitlesOfParts>
    <vt:vector size="7" baseType="lpstr">
      <vt:lpstr>Fin MIn titulinis</vt:lpstr>
      <vt:lpstr>Teksto skaidrė</vt:lpstr>
      <vt:lpstr>Galtuinė skaidrė</vt:lpstr>
      <vt:lpstr>Atsinaujinančių energijos išteklių (75 kW galios saulės elektrinės) diegimas Rokiškio Juozo-Tumo Vaižganto gimnazijoje (Taikos g. 17, Rokiškis)</vt:lpstr>
      <vt:lpstr> Projekto tikslas ir trumpas aprašymas    Projekto tikslas – tausoti aplinką, mažinti išmetamų dujų kiekį, prisidėti prie atsinaujinančių energijos išteklių vartojimo skatinimo bei pačios aplinkos taršos mažinimo ir sutaupyti nemenką dalį lėšų.  Saulės fotovoltinė elektrinė atlieka ir edukacinę funkciją: mokiniai supažindinami su ekologiška elektros energijos gamyba, atsinaujinančių energijos išteklių panaudojimą, taršos aplinkai mažinimą.  Ant Rokiškio Juozo Tumo – Vaižganto gimnazijos (Taikos g. 17, Rokiškis) sutapdinto stogo įrengta 74,7 kW galios fotovoltinė elektrinė. Planuojama, kad metinė elektros energijos gamybos apimtis bus apie  73,4 MkW.  Remiantis ankstesnių metų elektros energijos suvartojimo duomenimis vidutiniškai per metus šis pastatas suvartoja apie  71,3 MWh per metus. Mokyklos išmetamų šiltnamio efektą sukeliančių dujų metinis kiekis – 53,795 t/m, pradėjus veikti elektrinei išmetamų šiltnamio efektą sukeliančių dujų kiekis bus 6,118 t/m. </vt:lpstr>
      <vt:lpstr>Situacija su projekto įgyvendinimu (kas šiuo metu vykdoma, kas jau įvykę)</vt:lpstr>
      <vt:lpstr>Nuotraukos (gali būti prieš projekto įgyvendinimą, įgyvendinimo metu, po projekto įgyvendinimo)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UserRS</cp:lastModifiedBy>
  <cp:revision>47</cp:revision>
  <dcterms:created xsi:type="dcterms:W3CDTF">2015-10-26T11:19:59Z</dcterms:created>
  <dcterms:modified xsi:type="dcterms:W3CDTF">2023-05-08T10:33:13Z</dcterms:modified>
</cp:coreProperties>
</file>