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672" r:id="rId2"/>
    <p:sldMasterId id="2147483692" r:id="rId3"/>
  </p:sldMasterIdLst>
  <p:sldIdLst>
    <p:sldId id="256" r:id="rId4"/>
    <p:sldId id="259" r:id="rId5"/>
    <p:sldId id="258" r:id="rId6"/>
    <p:sldId id="260" r:id="rId7"/>
    <p:sldId id="261" r:id="rId8"/>
    <p:sldId id="262" r:id="rId9"/>
    <p:sldId id="263" r:id="rId10"/>
    <p:sldId id="264" r:id="rId11"/>
    <p:sldId id="265" r:id="rId12"/>
    <p:sldId id="257" r:id="rId13"/>
  </p:sldIdLst>
  <p:sldSz cx="9906000" cy="6858000" type="A4"/>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6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62" autoAdjust="0"/>
    <p:restoredTop sz="94660"/>
  </p:normalViewPr>
  <p:slideViewPr>
    <p:cSldViewPr snapToGrid="0">
      <p:cViewPr varScale="1">
        <p:scale>
          <a:sx n="114" d="100"/>
          <a:sy n="114" d="100"/>
        </p:scale>
        <p:origin x="780" y="12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804862" y="2115239"/>
            <a:ext cx="3950018" cy="367188"/>
          </a:xfrm>
          <a:prstGeom prst="rect">
            <a:avLst/>
          </a:prstGeo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err="1"/>
              <a:t>Paan</a:t>
            </a:r>
            <a:r>
              <a:rPr lang="lt-LT" dirty="0" err="1"/>
              <a:t>traštė</a:t>
            </a:r>
            <a:endParaRPr lang="en-US" dirty="0"/>
          </a:p>
        </p:txBody>
      </p:sp>
      <p:sp>
        <p:nvSpPr>
          <p:cNvPr id="7" name="Title 6"/>
          <p:cNvSpPr>
            <a:spLocks noGrp="1"/>
          </p:cNvSpPr>
          <p:nvPr>
            <p:ph type="title" hasCustomPrompt="1"/>
          </p:nvPr>
        </p:nvSpPr>
        <p:spPr>
          <a:xfrm>
            <a:off x="804863" y="1190759"/>
            <a:ext cx="4666368" cy="1108074"/>
          </a:xfrm>
        </p:spPr>
        <p:txBody>
          <a:bodyPr/>
          <a:lstStyle>
            <a:lvl1pPr>
              <a:defRPr/>
            </a:lvl1pPr>
          </a:lstStyle>
          <a:p>
            <a:r>
              <a:rPr lang="en-US" dirty="0"/>
              <a:t>P</a:t>
            </a:r>
            <a:r>
              <a:rPr lang="lt-LT" dirty="0" err="1"/>
              <a:t>ristatymo</a:t>
            </a:r>
            <a:r>
              <a:rPr lang="lt-LT" dirty="0"/>
              <a:t> p</a:t>
            </a:r>
            <a:r>
              <a:rPr lang="en-US" dirty="0" err="1"/>
              <a:t>avadinimas</a:t>
            </a:r>
            <a:br>
              <a:rPr lang="lt-LT" dirty="0"/>
            </a:br>
            <a:endParaRPr lang="lt-LT" dirty="0"/>
          </a:p>
        </p:txBody>
      </p:sp>
    </p:spTree>
    <p:extLst>
      <p:ext uri="{BB962C8B-B14F-4D97-AF65-F5344CB8AC3E}">
        <p14:creationId xmlns:p14="http://schemas.microsoft.com/office/powerpoint/2010/main" val="518029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straipos skaidrė">
    <p:spTree>
      <p:nvGrpSpPr>
        <p:cNvPr id="1" name=""/>
        <p:cNvGrpSpPr/>
        <p:nvPr/>
      </p:nvGrpSpPr>
      <p:grpSpPr>
        <a:xfrm>
          <a:off x="0" y="0"/>
          <a:ext cx="0" cy="0"/>
          <a:chOff x="0" y="0"/>
          <a:chExt cx="0" cy="0"/>
        </a:xfrm>
      </p:grpSpPr>
      <p:sp>
        <p:nvSpPr>
          <p:cNvPr id="7" name="Title 6"/>
          <p:cNvSpPr>
            <a:spLocks noGrp="1"/>
          </p:cNvSpPr>
          <p:nvPr>
            <p:ph type="title" hasCustomPrompt="1"/>
          </p:nvPr>
        </p:nvSpPr>
        <p:spPr/>
        <p:txBody>
          <a:bodyPr/>
          <a:lstStyle>
            <a:lvl1pPr>
              <a:defRPr baseline="0"/>
            </a:lvl1pPr>
          </a:lstStyle>
          <a:p>
            <a:r>
              <a:rPr lang="en-US" dirty="0" err="1"/>
              <a:t>Temos</a:t>
            </a:r>
            <a:r>
              <a:rPr lang="en-US" dirty="0"/>
              <a:t> </a:t>
            </a:r>
            <a:r>
              <a:rPr lang="en-US" dirty="0" err="1"/>
              <a:t>pavadinimas</a:t>
            </a:r>
            <a:endParaRPr lang="lt-LT" dirty="0"/>
          </a:p>
        </p:txBody>
      </p:sp>
      <p:sp>
        <p:nvSpPr>
          <p:cNvPr id="9" name="Text Placeholder 8"/>
          <p:cNvSpPr>
            <a:spLocks noGrp="1"/>
          </p:cNvSpPr>
          <p:nvPr>
            <p:ph type="body" sz="quarter" idx="10" hasCustomPrompt="1"/>
          </p:nvPr>
        </p:nvSpPr>
        <p:spPr>
          <a:xfrm>
            <a:off x="681039" y="1320800"/>
            <a:ext cx="8543925" cy="3352800"/>
          </a:xfrm>
        </p:spPr>
        <p:txBody>
          <a:bodyPr/>
          <a:lstStyle>
            <a:lvl1pPr marL="0" indent="0">
              <a:buNone/>
              <a:defRPr/>
            </a:lvl1pPr>
            <a:lvl2pPr marL="457200" indent="0">
              <a:buNone/>
              <a:defRPr baseline="0"/>
            </a:lvl2pPr>
          </a:lstStyle>
          <a:p>
            <a:pPr defTabSz="496888" fontAlgn="base">
              <a:spcBef>
                <a:spcPct val="0"/>
              </a:spcBef>
              <a:spcAft>
                <a:spcPct val="0"/>
              </a:spcAft>
            </a:pPr>
            <a:r>
              <a:rPr lang="lt-LT" altLang="lt-LT" sz="1800" dirty="0">
                <a:solidFill>
                  <a:srgbClr val="767676"/>
                </a:solidFill>
                <a:latin typeface="Calibri" pitchFamily="34" charset="0"/>
                <a:ea typeface="MS PGothic" pitchFamily="34" charset="-128"/>
              </a:rPr>
              <a:t>Tekstas</a:t>
            </a:r>
          </a:p>
          <a:p>
            <a:pPr defTabSz="496888" fontAlgn="base">
              <a:spcBef>
                <a:spcPct val="0"/>
              </a:spcBef>
              <a:spcAft>
                <a:spcPct val="0"/>
              </a:spcAft>
            </a:pPr>
            <a:endParaRPr lang="lt-LT" altLang="lt-LT" sz="1800" dirty="0">
              <a:solidFill>
                <a:srgbClr val="767676"/>
              </a:solidFill>
              <a:latin typeface="Calibri" pitchFamily="34" charset="0"/>
              <a:ea typeface="MS PGothic" pitchFamily="34" charset="-128"/>
            </a:endParaRPr>
          </a:p>
          <a:p>
            <a:pPr defTabSz="496888" fontAlgn="base">
              <a:spcBef>
                <a:spcPct val="0"/>
              </a:spcBef>
              <a:spcAft>
                <a:spcPct val="0"/>
              </a:spcAft>
            </a:pPr>
            <a:r>
              <a:rPr lang="en-US" altLang="lt-LT" sz="1800" dirty="0" err="1">
                <a:solidFill>
                  <a:srgbClr val="767676"/>
                </a:solidFill>
                <a:latin typeface="Calibri" pitchFamily="34" charset="0"/>
                <a:ea typeface="MS PGothic" pitchFamily="34" charset="-128"/>
              </a:rPr>
              <a:t>Šrifto</a:t>
            </a:r>
            <a:r>
              <a:rPr lang="en-US" altLang="lt-LT" sz="1800" dirty="0">
                <a:solidFill>
                  <a:srgbClr val="767676"/>
                </a:solidFill>
                <a:latin typeface="Calibri" pitchFamily="34" charset="0"/>
                <a:ea typeface="MS PGothic" pitchFamily="34" charset="-128"/>
              </a:rPr>
              <a:t> </a:t>
            </a:r>
            <a:r>
              <a:rPr lang="en-US" altLang="lt-LT" sz="1800" dirty="0" err="1">
                <a:solidFill>
                  <a:srgbClr val="767676"/>
                </a:solidFill>
                <a:latin typeface="Calibri" pitchFamily="34" charset="0"/>
                <a:ea typeface="MS PGothic" pitchFamily="34" charset="-128"/>
              </a:rPr>
              <a:t>dydžiai</a:t>
            </a:r>
            <a:r>
              <a:rPr lang="en-US" altLang="lt-LT" sz="1800" dirty="0">
                <a:solidFill>
                  <a:srgbClr val="767676"/>
                </a:solidFill>
                <a:latin typeface="Calibri" pitchFamily="34" charset="0"/>
                <a:ea typeface="MS PGothic" pitchFamily="34" charset="-128"/>
              </a:rPr>
              <a:t>:</a:t>
            </a:r>
          </a:p>
          <a:p>
            <a:pPr defTabSz="496888" fontAlgn="base">
              <a:spcBef>
                <a:spcPct val="0"/>
              </a:spcBef>
              <a:spcAft>
                <a:spcPct val="0"/>
              </a:spcAft>
            </a:pPr>
            <a:r>
              <a:rPr lang="en-US" altLang="lt-LT" sz="1800" dirty="0">
                <a:solidFill>
                  <a:srgbClr val="767676"/>
                </a:solidFill>
                <a:latin typeface="Calibri" pitchFamily="34" charset="0"/>
                <a:ea typeface="MS PGothic" pitchFamily="34" charset="-128"/>
              </a:rPr>
              <a:t>-</a:t>
            </a:r>
            <a:r>
              <a:rPr lang="en-US" altLang="lt-LT" sz="1800" dirty="0" err="1">
                <a:solidFill>
                  <a:srgbClr val="767676"/>
                </a:solidFill>
                <a:latin typeface="Calibri" pitchFamily="34" charset="0"/>
                <a:ea typeface="MS PGothic" pitchFamily="34" charset="-128"/>
              </a:rPr>
              <a:t>pavadinimui</a:t>
            </a:r>
            <a:r>
              <a:rPr lang="en-US" altLang="lt-LT" sz="1800" dirty="0">
                <a:solidFill>
                  <a:srgbClr val="767676"/>
                </a:solidFill>
                <a:latin typeface="Calibri" pitchFamily="34" charset="0"/>
                <a:ea typeface="MS PGothic" pitchFamily="34" charset="-128"/>
              </a:rPr>
              <a:t>/</a:t>
            </a:r>
            <a:r>
              <a:rPr lang="en-US" altLang="lt-LT" sz="1800" dirty="0" err="1">
                <a:solidFill>
                  <a:srgbClr val="767676"/>
                </a:solidFill>
                <a:latin typeface="Calibri" pitchFamily="34" charset="0"/>
                <a:ea typeface="MS PGothic" pitchFamily="34" charset="-128"/>
              </a:rPr>
              <a:t>temai</a:t>
            </a:r>
            <a:r>
              <a:rPr lang="en-US" altLang="lt-LT" sz="1800" dirty="0">
                <a:solidFill>
                  <a:srgbClr val="767676"/>
                </a:solidFill>
                <a:latin typeface="Calibri" pitchFamily="34" charset="0"/>
                <a:ea typeface="MS PGothic" pitchFamily="34" charset="-128"/>
              </a:rPr>
              <a:t> – Calibri Bold 24pt.</a:t>
            </a:r>
          </a:p>
          <a:p>
            <a:pPr defTabSz="496888" fontAlgn="base">
              <a:spcBef>
                <a:spcPct val="0"/>
              </a:spcBef>
              <a:spcAft>
                <a:spcPct val="0"/>
              </a:spcAft>
            </a:pPr>
            <a:r>
              <a:rPr lang="en-US" altLang="lt-LT" sz="1800" dirty="0">
                <a:solidFill>
                  <a:srgbClr val="767676"/>
                </a:solidFill>
                <a:latin typeface="Calibri" pitchFamily="34" charset="0"/>
                <a:ea typeface="MS PGothic" pitchFamily="34" charset="-128"/>
              </a:rPr>
              <a:t>-</a:t>
            </a:r>
            <a:r>
              <a:rPr lang="en-US" altLang="lt-LT" sz="1800" dirty="0" err="1">
                <a:solidFill>
                  <a:srgbClr val="767676"/>
                </a:solidFill>
                <a:latin typeface="Calibri" pitchFamily="34" charset="0"/>
                <a:ea typeface="MS PGothic" pitchFamily="34" charset="-128"/>
              </a:rPr>
              <a:t>teksto</a:t>
            </a:r>
            <a:r>
              <a:rPr lang="en-US" altLang="lt-LT" sz="1800" dirty="0">
                <a:solidFill>
                  <a:srgbClr val="767676"/>
                </a:solidFill>
                <a:latin typeface="Calibri" pitchFamily="34" charset="0"/>
                <a:ea typeface="MS PGothic" pitchFamily="34" charset="-128"/>
              </a:rPr>
              <a:t> </a:t>
            </a:r>
            <a:r>
              <a:rPr lang="en-US" altLang="lt-LT" sz="1800" dirty="0" err="1">
                <a:solidFill>
                  <a:srgbClr val="767676"/>
                </a:solidFill>
                <a:latin typeface="Calibri" pitchFamily="34" charset="0"/>
                <a:ea typeface="MS PGothic" pitchFamily="34" charset="-128"/>
              </a:rPr>
              <a:t>rašymui</a:t>
            </a:r>
            <a:r>
              <a:rPr lang="en-US" altLang="lt-LT" sz="1800" dirty="0">
                <a:solidFill>
                  <a:srgbClr val="767676"/>
                </a:solidFill>
                <a:latin typeface="Calibri" pitchFamily="34" charset="0"/>
                <a:ea typeface="MS PGothic" pitchFamily="34" charset="-128"/>
              </a:rPr>
              <a:t> – Calibri Normal 18pt.</a:t>
            </a:r>
          </a:p>
        </p:txBody>
      </p:sp>
    </p:spTree>
    <p:extLst>
      <p:ext uri="{BB962C8B-B14F-4D97-AF65-F5344CB8AC3E}">
        <p14:creationId xmlns:p14="http://schemas.microsoft.com/office/powerpoint/2010/main" val="119029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eksto stulpeliai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
        <p:nvSpPr>
          <p:cNvPr id="3" name="Content Placeholder 2"/>
          <p:cNvSpPr>
            <a:spLocks noGrp="1"/>
          </p:cNvSpPr>
          <p:nvPr>
            <p:ph sz="half" idx="1" hasCustomPrompt="1"/>
          </p:nvPr>
        </p:nvSpPr>
        <p:spPr>
          <a:xfrm>
            <a:off x="681037" y="1224492"/>
            <a:ext cx="4189413" cy="4351338"/>
          </a:xfrm>
        </p:spPr>
        <p:txBody>
          <a:bodyPr/>
          <a:lstStyle>
            <a:lvl1pPr>
              <a:defRPr/>
            </a:lvl1pPr>
            <a:lvl2pPr>
              <a:defRPr/>
            </a:lvl2pPr>
          </a:lstStyle>
          <a:p>
            <a:pPr lvl="0"/>
            <a:r>
              <a:rPr lang="en-US" dirty="0" err="1"/>
              <a:t>Tekstas</a:t>
            </a:r>
            <a:endParaRPr lang="en-US" dirty="0"/>
          </a:p>
          <a:p>
            <a:pPr lvl="1"/>
            <a:r>
              <a:rPr lang="en-US" dirty="0" err="1"/>
              <a:t>Tekstas</a:t>
            </a:r>
            <a:endParaRPr lang="en-US" dirty="0"/>
          </a:p>
          <a:p>
            <a:pPr lvl="2"/>
            <a:r>
              <a:rPr lang="en-US" dirty="0" err="1"/>
              <a:t>Tekstas</a:t>
            </a:r>
            <a:endParaRPr lang="en-US" dirty="0"/>
          </a:p>
          <a:p>
            <a:pPr lvl="3"/>
            <a:r>
              <a:rPr lang="en-US" dirty="0" err="1"/>
              <a:t>Tekstas</a:t>
            </a:r>
            <a:endParaRPr lang="en-US" dirty="0"/>
          </a:p>
          <a:p>
            <a:pPr lvl="4"/>
            <a:r>
              <a:rPr lang="en-US" dirty="0" err="1"/>
              <a:t>Tekstas</a:t>
            </a:r>
            <a:endParaRPr lang="lt-LT" dirty="0"/>
          </a:p>
        </p:txBody>
      </p:sp>
      <p:sp>
        <p:nvSpPr>
          <p:cNvPr id="4" name="Content Placeholder 3"/>
          <p:cNvSpPr>
            <a:spLocks noGrp="1"/>
          </p:cNvSpPr>
          <p:nvPr>
            <p:ph sz="half" idx="2" hasCustomPrompt="1"/>
          </p:nvPr>
        </p:nvSpPr>
        <p:spPr>
          <a:xfrm>
            <a:off x="5035551" y="1224492"/>
            <a:ext cx="4189413" cy="4351338"/>
          </a:xfrm>
        </p:spPr>
        <p:txBody>
          <a:bodyPr/>
          <a:lstStyle/>
          <a:p>
            <a:pPr lvl="0"/>
            <a:r>
              <a:rPr lang="en-US" dirty="0" err="1"/>
              <a:t>Tekstas</a:t>
            </a:r>
            <a:endParaRPr lang="en-US" dirty="0"/>
          </a:p>
          <a:p>
            <a:pPr lvl="1"/>
            <a:r>
              <a:rPr lang="en-US" dirty="0" err="1"/>
              <a:t>Tekstas</a:t>
            </a:r>
            <a:endParaRPr lang="en-US" dirty="0"/>
          </a:p>
          <a:p>
            <a:pPr lvl="2"/>
            <a:r>
              <a:rPr lang="en-US" dirty="0" err="1"/>
              <a:t>Tekstas</a:t>
            </a:r>
            <a:endParaRPr lang="en-US" dirty="0"/>
          </a:p>
          <a:p>
            <a:pPr lvl="3"/>
            <a:r>
              <a:rPr lang="en-US" dirty="0" err="1"/>
              <a:t>Tekstas</a:t>
            </a:r>
            <a:endParaRPr lang="en-US" dirty="0"/>
          </a:p>
          <a:p>
            <a:pPr lvl="4"/>
            <a:r>
              <a:rPr lang="en-US" dirty="0" err="1"/>
              <a:t>Tekstas</a:t>
            </a:r>
            <a:endParaRPr lang="lt-LT" dirty="0"/>
          </a:p>
        </p:txBody>
      </p:sp>
    </p:spTree>
    <p:extLst>
      <p:ext uri="{BB962C8B-B14F-4D97-AF65-F5344CB8AC3E}">
        <p14:creationId xmlns:p14="http://schemas.microsoft.com/office/powerpoint/2010/main" val="1568696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uotraukų skaidrė">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681038" y="1109134"/>
            <a:ext cx="4596075" cy="2967038"/>
          </a:xfrm>
        </p:spPr>
        <p:txBody>
          <a:bodyPr/>
          <a:lstStyle>
            <a:lvl1pPr marL="0" indent="0">
              <a:buNone/>
              <a:defRPr/>
            </a:lvl1pPr>
          </a:lstStyle>
          <a:p>
            <a:r>
              <a:rPr lang="en-US" dirty="0" err="1"/>
              <a:t>Nuotrauka</a:t>
            </a:r>
            <a:endParaRPr lang="lt-LT" dirty="0"/>
          </a:p>
        </p:txBody>
      </p:sp>
      <p:sp>
        <p:nvSpPr>
          <p:cNvPr id="9" name="Picture Placeholder 8"/>
          <p:cNvSpPr>
            <a:spLocks noGrp="1"/>
          </p:cNvSpPr>
          <p:nvPr>
            <p:ph type="pic" sz="quarter" idx="14" hasCustomPrompt="1"/>
          </p:nvPr>
        </p:nvSpPr>
        <p:spPr>
          <a:xfrm>
            <a:off x="5413933" y="1109134"/>
            <a:ext cx="3811032" cy="4216078"/>
          </a:xfrm>
        </p:spPr>
        <p:txBody>
          <a:bodyPr/>
          <a:lstStyle>
            <a:lvl1pPr marL="0" indent="0">
              <a:buNone/>
              <a:defRPr/>
            </a:lvl1pPr>
          </a:lstStyle>
          <a:p>
            <a:r>
              <a:rPr lang="en-US" dirty="0" err="1"/>
              <a:t>Nuotrauka</a:t>
            </a:r>
            <a:endParaRPr lang="lt-LT" dirty="0"/>
          </a:p>
        </p:txBody>
      </p:sp>
      <p:sp>
        <p:nvSpPr>
          <p:cNvPr id="11" name="Picture Placeholder 10"/>
          <p:cNvSpPr>
            <a:spLocks noGrp="1"/>
          </p:cNvSpPr>
          <p:nvPr>
            <p:ph type="pic" sz="quarter" idx="15" hasCustomPrompt="1"/>
          </p:nvPr>
        </p:nvSpPr>
        <p:spPr>
          <a:xfrm>
            <a:off x="681037" y="4237782"/>
            <a:ext cx="4607083" cy="2337435"/>
          </a:xfrm>
        </p:spPr>
        <p:txBody>
          <a:bodyPr/>
          <a:lstStyle>
            <a:lvl1pPr marL="0" indent="0">
              <a:buNone/>
              <a:defRPr/>
            </a:lvl1pPr>
          </a:lstStyle>
          <a:p>
            <a:r>
              <a:rPr lang="en-US" dirty="0" err="1"/>
              <a:t>Nuotrauka</a:t>
            </a:r>
            <a:endParaRPr lang="lt-LT" dirty="0"/>
          </a:p>
        </p:txBody>
      </p:sp>
      <p:sp>
        <p:nvSpPr>
          <p:cNvPr id="12" name="Title 1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Tree>
    <p:extLst>
      <p:ext uri="{BB962C8B-B14F-4D97-AF65-F5344CB8AC3E}">
        <p14:creationId xmlns:p14="http://schemas.microsoft.com/office/powerpoint/2010/main" val="380535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
        <p:nvSpPr>
          <p:cNvPr id="7" name="Chart Placeholder 6"/>
          <p:cNvSpPr>
            <a:spLocks noGrp="1"/>
          </p:cNvSpPr>
          <p:nvPr>
            <p:ph type="chart" sz="quarter" idx="13" hasCustomPrompt="1"/>
          </p:nvPr>
        </p:nvSpPr>
        <p:spPr>
          <a:xfrm>
            <a:off x="681039" y="2162707"/>
            <a:ext cx="8543925" cy="3494087"/>
          </a:xfrm>
        </p:spPr>
        <p:txBody>
          <a:bodyPr/>
          <a:lstStyle>
            <a:lvl1pPr marL="0" indent="0" algn="l">
              <a:buNone/>
              <a:defRPr/>
            </a:lvl1pPr>
          </a:lstStyle>
          <a:p>
            <a:r>
              <a:rPr lang="en-US" dirty="0" err="1"/>
              <a:t>Grafikas</a:t>
            </a:r>
            <a:endParaRPr lang="lt-LT" dirty="0"/>
          </a:p>
        </p:txBody>
      </p:sp>
      <p:sp>
        <p:nvSpPr>
          <p:cNvPr id="9" name="Text Placeholder 8"/>
          <p:cNvSpPr>
            <a:spLocks noGrp="1"/>
          </p:cNvSpPr>
          <p:nvPr>
            <p:ph type="body" sz="quarter" idx="14" hasCustomPrompt="1"/>
          </p:nvPr>
        </p:nvSpPr>
        <p:spPr>
          <a:xfrm>
            <a:off x="681038" y="1379009"/>
            <a:ext cx="6935920" cy="538162"/>
          </a:xfrm>
        </p:spPr>
        <p:txBody>
          <a:bodyPr/>
          <a:lstStyle>
            <a:lvl1pPr marL="0" indent="0">
              <a:buNone/>
              <a:defRPr/>
            </a:lvl1pPr>
          </a:lstStyle>
          <a:p>
            <a:pPr lvl="0"/>
            <a:r>
              <a:rPr lang="en-US" dirty="0" err="1"/>
              <a:t>Tekstas</a:t>
            </a:r>
            <a:r>
              <a:rPr lang="en-US" dirty="0"/>
              <a:t> </a:t>
            </a:r>
            <a:endParaRPr lang="lt-LT" dirty="0"/>
          </a:p>
        </p:txBody>
      </p:sp>
    </p:spTree>
    <p:extLst>
      <p:ext uri="{BB962C8B-B14F-4D97-AF65-F5344CB8AC3E}">
        <p14:creationId xmlns:p14="http://schemas.microsoft.com/office/powerpoint/2010/main" val="386719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o ir nuotraukos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
        <p:nvSpPr>
          <p:cNvPr id="7" name="Picture Placeholder 6"/>
          <p:cNvSpPr>
            <a:spLocks noGrp="1"/>
          </p:cNvSpPr>
          <p:nvPr>
            <p:ph type="pic" sz="quarter" idx="13" hasCustomPrompt="1"/>
          </p:nvPr>
        </p:nvSpPr>
        <p:spPr>
          <a:xfrm>
            <a:off x="3851302" y="1227772"/>
            <a:ext cx="5373662" cy="4351761"/>
          </a:xfrm>
        </p:spPr>
        <p:txBody>
          <a:bodyPr/>
          <a:lstStyle>
            <a:lvl1pPr marL="0" indent="0">
              <a:buNone/>
              <a:defRPr/>
            </a:lvl1pPr>
          </a:lstStyle>
          <a:p>
            <a:r>
              <a:rPr lang="en-US" dirty="0" err="1"/>
              <a:t>Nuotrauka</a:t>
            </a:r>
            <a:endParaRPr lang="lt-LT" dirty="0"/>
          </a:p>
        </p:txBody>
      </p:sp>
      <p:sp>
        <p:nvSpPr>
          <p:cNvPr id="9" name="Text Placeholder 8"/>
          <p:cNvSpPr>
            <a:spLocks noGrp="1"/>
          </p:cNvSpPr>
          <p:nvPr>
            <p:ph type="body" sz="quarter" idx="14" hasCustomPrompt="1"/>
          </p:nvPr>
        </p:nvSpPr>
        <p:spPr>
          <a:xfrm>
            <a:off x="681039" y="1227141"/>
            <a:ext cx="2906448" cy="4910137"/>
          </a:xfrm>
        </p:spPr>
        <p:txBody>
          <a:bodyPr/>
          <a:lstStyle/>
          <a:p>
            <a:pPr lvl="0"/>
            <a:r>
              <a:rPr lang="en-US" dirty="0" err="1"/>
              <a:t>Tekstas</a:t>
            </a:r>
            <a:endParaRPr lang="en-US" dirty="0"/>
          </a:p>
          <a:p>
            <a:pPr lvl="1"/>
            <a:r>
              <a:rPr lang="en-US" dirty="0" err="1"/>
              <a:t>Tekstas</a:t>
            </a:r>
            <a:endParaRPr lang="en-US" dirty="0"/>
          </a:p>
          <a:p>
            <a:pPr lvl="2"/>
            <a:r>
              <a:rPr lang="en-US" dirty="0" err="1"/>
              <a:t>Tekstas</a:t>
            </a:r>
            <a:endParaRPr lang="en-US" dirty="0"/>
          </a:p>
          <a:p>
            <a:pPr lvl="3"/>
            <a:r>
              <a:rPr lang="en-US" dirty="0" err="1"/>
              <a:t>Tekstas</a:t>
            </a:r>
            <a:endParaRPr lang="en-US" dirty="0"/>
          </a:p>
          <a:p>
            <a:pPr lvl="4"/>
            <a:r>
              <a:rPr lang="en-US" dirty="0" err="1"/>
              <a:t>Tekstas</a:t>
            </a:r>
            <a:endParaRPr lang="lt-LT" dirty="0"/>
          </a:p>
        </p:txBody>
      </p:sp>
    </p:spTree>
    <p:extLst>
      <p:ext uri="{BB962C8B-B14F-4D97-AF65-F5344CB8AC3E}">
        <p14:creationId xmlns:p14="http://schemas.microsoft.com/office/powerpoint/2010/main" val="3353511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ksto ir grafiko skaidrė">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err="1"/>
              <a:t>Temos</a:t>
            </a:r>
            <a:r>
              <a:rPr lang="en-US" dirty="0"/>
              <a:t> </a:t>
            </a:r>
            <a:r>
              <a:rPr lang="en-US" dirty="0" err="1"/>
              <a:t>pavadinimas</a:t>
            </a:r>
            <a:endParaRPr lang="lt-LT" dirty="0"/>
          </a:p>
        </p:txBody>
      </p:sp>
      <p:sp>
        <p:nvSpPr>
          <p:cNvPr id="7" name="Chart Placeholder 6"/>
          <p:cNvSpPr>
            <a:spLocks noGrp="1"/>
          </p:cNvSpPr>
          <p:nvPr>
            <p:ph type="chart" sz="quarter" idx="13" hasCustomPrompt="1"/>
          </p:nvPr>
        </p:nvSpPr>
        <p:spPr>
          <a:xfrm>
            <a:off x="681039" y="2306641"/>
            <a:ext cx="6922161" cy="3494087"/>
          </a:xfrm>
        </p:spPr>
        <p:txBody>
          <a:bodyPr/>
          <a:lstStyle>
            <a:lvl1pPr marL="0" indent="0" algn="l">
              <a:buNone/>
              <a:defRPr/>
            </a:lvl1pPr>
          </a:lstStyle>
          <a:p>
            <a:r>
              <a:rPr lang="en-US" dirty="0" err="1"/>
              <a:t>Grafikas</a:t>
            </a:r>
            <a:endParaRPr lang="lt-LT" dirty="0"/>
          </a:p>
        </p:txBody>
      </p:sp>
      <p:sp>
        <p:nvSpPr>
          <p:cNvPr id="9" name="Text Placeholder 8"/>
          <p:cNvSpPr>
            <a:spLocks noGrp="1"/>
          </p:cNvSpPr>
          <p:nvPr>
            <p:ph type="body" sz="quarter" idx="14" hasCustomPrompt="1"/>
          </p:nvPr>
        </p:nvSpPr>
        <p:spPr>
          <a:xfrm>
            <a:off x="681038" y="1768476"/>
            <a:ext cx="6935920" cy="538162"/>
          </a:xfrm>
        </p:spPr>
        <p:txBody>
          <a:bodyPr/>
          <a:lstStyle>
            <a:lvl1pPr marL="0" indent="0">
              <a:buNone/>
              <a:defRPr/>
            </a:lvl1pPr>
          </a:lstStyle>
          <a:p>
            <a:pPr lvl="0"/>
            <a:r>
              <a:rPr lang="en-US" dirty="0" err="1"/>
              <a:t>Tekstas</a:t>
            </a:r>
            <a:r>
              <a:rPr lang="en-US" dirty="0"/>
              <a:t> </a:t>
            </a:r>
            <a:endParaRPr lang="lt-LT" dirty="0"/>
          </a:p>
        </p:txBody>
      </p:sp>
    </p:spTree>
    <p:extLst>
      <p:ext uri="{BB962C8B-B14F-4D97-AF65-F5344CB8AC3E}">
        <p14:creationId xmlns:p14="http://schemas.microsoft.com/office/powerpoint/2010/main" val="839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lutinė skaidrė">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5228169" y="5577840"/>
            <a:ext cx="2431785" cy="822960"/>
          </a:xfrm>
          <a:prstGeom prst="rect">
            <a:avLst/>
          </a:prstGeom>
        </p:spPr>
        <p:txBody>
          <a:bodyPr>
            <a:normAutofit/>
          </a:bodyPr>
          <a:lstStyle>
            <a:lvl1pPr marL="0" indent="0" algn="ctr">
              <a:buNone/>
              <a:defRPr sz="1800" baseline="0">
                <a:solidFill>
                  <a:srgbClr val="7D6F6C"/>
                </a:solidFill>
              </a:defRPr>
            </a:lvl1pPr>
          </a:lstStyle>
          <a:p>
            <a:r>
              <a:rPr lang="en-US" dirty="0" err="1"/>
              <a:t>Organizatoriaus</a:t>
            </a:r>
            <a:r>
              <a:rPr lang="en-US" dirty="0"/>
              <a:t> </a:t>
            </a:r>
            <a:r>
              <a:rPr lang="en-US" dirty="0" err="1"/>
              <a:t>logotipas</a:t>
            </a:r>
            <a:endParaRPr lang="lt-LT" dirty="0"/>
          </a:p>
        </p:txBody>
      </p:sp>
    </p:spTree>
    <p:extLst>
      <p:ext uri="{BB962C8B-B14F-4D97-AF65-F5344CB8AC3E}">
        <p14:creationId xmlns:p14="http://schemas.microsoft.com/office/powerpoint/2010/main" val="23853594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4" descr="C:\Users\User\Desktop\FINMIN Prezentacija\ESFIVP-logotipo naudojimo vadovas-02.jpg"/>
          <p:cNvPicPr>
            <a:picLocks noChangeAspect="1" noChangeArrowheads="1"/>
          </p:cNvPicPr>
          <p:nvPr/>
        </p:nvPicPr>
        <p:blipFill>
          <a:blip r:embed="rId3" cstate="print"/>
          <a:srcRect/>
          <a:stretch>
            <a:fillRect/>
          </a:stretch>
        </p:blipFill>
        <p:spPr bwMode="auto">
          <a:xfrm>
            <a:off x="1" y="-71462"/>
            <a:ext cx="9906000" cy="6877050"/>
          </a:xfrm>
          <a:prstGeom prst="rect">
            <a:avLst/>
          </a:prstGeom>
          <a:noFill/>
        </p:spPr>
      </p:pic>
      <p:sp>
        <p:nvSpPr>
          <p:cNvPr id="2"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4"/>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BF3BB-EB1B-48D4-A124-296D8DDFE6E0}" type="datetimeFigureOut">
              <a:rPr lang="lt-LT" smtClean="0"/>
              <a:pPr/>
              <a:t>2023-12-06</a:t>
            </a:fld>
            <a:endParaRPr lang="lt-LT"/>
          </a:p>
        </p:txBody>
      </p:sp>
      <p:sp>
        <p:nvSpPr>
          <p:cNvPr id="5" name="Footer Placeholder 4"/>
          <p:cNvSpPr>
            <a:spLocks noGrp="1"/>
          </p:cNvSpPr>
          <p:nvPr>
            <p:ph type="ftr" sz="quarter" idx="3"/>
          </p:nvPr>
        </p:nvSpPr>
        <p:spPr>
          <a:xfrm>
            <a:off x="3281364" y="6356354"/>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4"/>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756EC1-65C8-4B69-8E4C-90A262855C30}" type="slidenum">
              <a:rPr lang="lt-LT" smtClean="0"/>
              <a:pPr/>
              <a:t>‹#›</a:t>
            </a:fld>
            <a:endParaRPr lang="lt-LT"/>
          </a:p>
        </p:txBody>
      </p:sp>
      <p:pic>
        <p:nvPicPr>
          <p:cNvPr id="8" name="Picture 4" descr="C:\Users\User\Desktop\FINMIN Prezentacija\ESFIVP-logotipo naudojimo vadovas-02.jpg"/>
          <p:cNvPicPr>
            <a:picLocks noChangeAspect="1" noChangeArrowheads="1"/>
          </p:cNvPicPr>
          <p:nvPr userDrawn="1"/>
        </p:nvPicPr>
        <p:blipFill>
          <a:blip r:embed="rId3" cstate="print"/>
          <a:srcRect/>
          <a:stretch>
            <a:fillRect/>
          </a:stretch>
        </p:blipFill>
        <p:spPr bwMode="auto">
          <a:xfrm>
            <a:off x="1" y="-71462"/>
            <a:ext cx="9906000" cy="6877050"/>
          </a:xfrm>
          <a:prstGeom prst="rect">
            <a:avLst/>
          </a:prstGeom>
          <a:noFill/>
        </p:spPr>
      </p:pic>
    </p:spTree>
    <p:extLst>
      <p:ext uri="{BB962C8B-B14F-4D97-AF65-F5344CB8AC3E}">
        <p14:creationId xmlns:p14="http://schemas.microsoft.com/office/powerpoint/2010/main" val="345333127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8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5292"/>
            <a:ext cx="9928301" cy="6859331"/>
          </a:xfrm>
          <a:prstGeom prst="rect">
            <a:avLst/>
          </a:prstGeom>
        </p:spPr>
      </p:pic>
      <p:sp>
        <p:nvSpPr>
          <p:cNvPr id="2" name="Title Placeholder 1"/>
          <p:cNvSpPr>
            <a:spLocks noGrp="1"/>
          </p:cNvSpPr>
          <p:nvPr>
            <p:ph type="title"/>
          </p:nvPr>
        </p:nvSpPr>
        <p:spPr>
          <a:xfrm>
            <a:off x="681039" y="320040"/>
            <a:ext cx="8543925" cy="538480"/>
          </a:xfrm>
          <a:prstGeom prst="rect">
            <a:avLst/>
          </a:prstGeom>
        </p:spPr>
        <p:txBody>
          <a:bodyPr vert="horz" lIns="91440" tIns="45720" rIns="91440" bIns="45720" rtlCol="0" anchor="ctr">
            <a:normAutofit/>
          </a:bodyPr>
          <a:lstStyle/>
          <a:p>
            <a:r>
              <a:rPr lang="en-US" dirty="0" err="1"/>
              <a:t>Temos</a:t>
            </a:r>
            <a:r>
              <a:rPr lang="en-US" dirty="0"/>
              <a:t> </a:t>
            </a:r>
            <a:r>
              <a:rPr lang="en-US" dirty="0" err="1"/>
              <a:t>pavadinimas</a:t>
            </a:r>
            <a:endParaRPr lang="lt-LT" dirty="0"/>
          </a:p>
        </p:txBody>
      </p:sp>
      <p:sp>
        <p:nvSpPr>
          <p:cNvPr id="3" name="Text Placeholder 2"/>
          <p:cNvSpPr>
            <a:spLocks noGrp="1"/>
          </p:cNvSpPr>
          <p:nvPr>
            <p:ph type="body" idx="1"/>
          </p:nvPr>
        </p:nvSpPr>
        <p:spPr>
          <a:xfrm>
            <a:off x="681039" y="1203536"/>
            <a:ext cx="8543925" cy="4351338"/>
          </a:xfrm>
          <a:prstGeom prst="rect">
            <a:avLst/>
          </a:prstGeom>
        </p:spPr>
        <p:txBody>
          <a:bodyPr vert="horz" lIns="91440" tIns="45720" rIns="91440" bIns="45720" rtlCol="0">
            <a:normAutofit/>
          </a:bodyPr>
          <a:lstStyle/>
          <a:p>
            <a:pPr lvl="0"/>
            <a:r>
              <a:rPr lang="en-US" dirty="0" err="1"/>
              <a:t>Tekstas</a:t>
            </a:r>
            <a:endParaRPr lang="en-US" dirty="0"/>
          </a:p>
          <a:p>
            <a:pPr lvl="1"/>
            <a:r>
              <a:rPr lang="en-US" dirty="0" err="1"/>
              <a:t>Tekstas</a:t>
            </a:r>
            <a:endParaRPr lang="en-US" dirty="0"/>
          </a:p>
          <a:p>
            <a:pPr lvl="2"/>
            <a:r>
              <a:rPr lang="en-US" dirty="0" err="1"/>
              <a:t>Tekstas</a:t>
            </a:r>
            <a:endParaRPr lang="en-US" dirty="0"/>
          </a:p>
          <a:p>
            <a:pPr lvl="3"/>
            <a:r>
              <a:rPr lang="en-US" dirty="0" err="1"/>
              <a:t>Tekstas</a:t>
            </a:r>
            <a:endParaRPr lang="en-US" dirty="0"/>
          </a:p>
          <a:p>
            <a:pPr lvl="4"/>
            <a:r>
              <a:rPr lang="en-US" dirty="0" err="1"/>
              <a:t>Tekstas</a:t>
            </a:r>
            <a:endParaRPr lang="lt-LT"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89D37-8DCC-4B90-9989-088660BA936B}" type="datetimeFigureOut">
              <a:rPr lang="lt-LT" smtClean="0"/>
              <a:pPr/>
              <a:t>2023-12-06</a:t>
            </a:fld>
            <a:endParaRPr lang="lt-LT"/>
          </a:p>
        </p:txBody>
      </p:sp>
      <p:sp>
        <p:nvSpPr>
          <p:cNvPr id="5" name="Footer Placeholder 4"/>
          <p:cNvSpPr>
            <a:spLocks noGrp="1"/>
          </p:cNvSpPr>
          <p:nvPr>
            <p:ph type="ftr" sz="quarter" idx="3"/>
          </p:nvPr>
        </p:nvSpPr>
        <p:spPr>
          <a:xfrm>
            <a:off x="3281364"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B68689-5B76-426F-80A9-6DBB66434ACD}" type="slidenum">
              <a:rPr lang="lt-LT" smtClean="0"/>
              <a:pPr/>
              <a:t>‹#›</a:t>
            </a:fld>
            <a:endParaRPr lang="lt-LT"/>
          </a:p>
        </p:txBody>
      </p:sp>
    </p:spTree>
    <p:extLst>
      <p:ext uri="{BB962C8B-B14F-4D97-AF65-F5344CB8AC3E}">
        <p14:creationId xmlns:p14="http://schemas.microsoft.com/office/powerpoint/2010/main" val="4187548981"/>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8" r:id="rId3"/>
    <p:sldLayoutId id="2147483679" r:id="rId4"/>
    <p:sldLayoutId id="2147483704" r:id="rId5"/>
    <p:sldLayoutId id="2147483717" r:id="rId6"/>
  </p:sldLayoutIdLst>
  <p:txStyles>
    <p:titleStyle>
      <a:lvl1pPr algn="l" defTabSz="914400" rtl="0" eaLnBrk="1" latinLnBrk="0" hangingPunct="1">
        <a:lnSpc>
          <a:spcPct val="90000"/>
        </a:lnSpc>
        <a:spcBef>
          <a:spcPct val="0"/>
        </a:spcBef>
        <a:buNone/>
        <a:defRPr sz="2400" kern="1200">
          <a:solidFill>
            <a:srgbClr val="7D6F6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7D6F6C"/>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D6F6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 y="9144"/>
            <a:ext cx="9899904" cy="6839712"/>
          </a:xfrm>
          <a:prstGeom prst="rect">
            <a:avLst/>
          </a:prstGeom>
        </p:spPr>
      </p:pic>
      <p:sp>
        <p:nvSpPr>
          <p:cNvPr id="8" name="Turinio vietos rezervavimo ženklas 2"/>
          <p:cNvSpPr txBox="1">
            <a:spLocks/>
          </p:cNvSpPr>
          <p:nvPr userDrawn="1"/>
        </p:nvSpPr>
        <p:spPr>
          <a:xfrm>
            <a:off x="495300" y="1600201"/>
            <a:ext cx="8915400" cy="298092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lt-LT" altLang="lt-LT" sz="2800" b="1" dirty="0">
              <a:solidFill>
                <a:srgbClr val="767676"/>
              </a:solidFill>
              <a:latin typeface="Calibri" pitchFamily="34" charset="0"/>
              <a:ea typeface="MS PGothic" pitchFamily="34" charset="-128"/>
            </a:endParaRPr>
          </a:p>
          <a:p>
            <a:pPr marL="0" indent="0" algn="ctr">
              <a:buFont typeface="Arial" panose="020B0604020202020204" pitchFamily="34" charset="0"/>
              <a:buNone/>
            </a:pPr>
            <a:endParaRPr lang="lt-LT" altLang="lt-LT" sz="2800" b="1" dirty="0">
              <a:solidFill>
                <a:srgbClr val="767676"/>
              </a:solidFill>
              <a:latin typeface="Calibri" pitchFamily="34" charset="0"/>
              <a:ea typeface="MS PGothic" pitchFamily="34" charset="-128"/>
            </a:endParaRPr>
          </a:p>
          <a:p>
            <a:pPr marL="0" indent="0" algn="ctr">
              <a:buFont typeface="Arial" panose="020B0604020202020204" pitchFamily="34" charset="0"/>
              <a:buNone/>
            </a:pPr>
            <a:r>
              <a:rPr lang="lt-LT" altLang="lt-LT" sz="2800" b="1" dirty="0">
                <a:solidFill>
                  <a:srgbClr val="767676"/>
                </a:solidFill>
                <a:latin typeface="Calibri" pitchFamily="34" charset="0"/>
                <a:ea typeface="MS PGothic" pitchFamily="34" charset="-128"/>
              </a:rPr>
              <a:t>AČIŪ UŽ DĖMESĮ</a:t>
            </a:r>
            <a:endParaRPr lang="lt-LT" sz="2800" dirty="0"/>
          </a:p>
        </p:txBody>
      </p:sp>
    </p:spTree>
    <p:extLst>
      <p:ext uri="{BB962C8B-B14F-4D97-AF65-F5344CB8AC3E}">
        <p14:creationId xmlns:p14="http://schemas.microsoft.com/office/powerpoint/2010/main" val="1984658239"/>
      </p:ext>
    </p:extLst>
  </p:cSld>
  <p:clrMap bg1="lt1" tx1="dk1" bg2="lt2" tx2="dk2" accent1="accent1" accent2="accent2" accent3="accent3" accent4="accent4" accent5="accent5" accent6="accent6" hlink="hlink" folHlink="folHlink"/>
  <p:sldLayoutIdLst>
    <p:sldLayoutId id="214748369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4861" y="1876098"/>
            <a:ext cx="8581510" cy="3048442"/>
          </a:xfrm>
        </p:spPr>
        <p:txBody>
          <a:bodyPr>
            <a:normAutofit/>
          </a:bodyPr>
          <a:lstStyle/>
          <a:p>
            <a:r>
              <a:rPr lang="lt-LT" dirty="0"/>
              <a:t>Projekto vertė 13 184,00 </a:t>
            </a:r>
            <a:r>
              <a:rPr lang="lt-LT" dirty="0" err="1"/>
              <a:t>Eur</a:t>
            </a:r>
            <a:endParaRPr lang="lt-LT" dirty="0"/>
          </a:p>
          <a:p>
            <a:r>
              <a:rPr lang="lt-LT" dirty="0"/>
              <a:t>Projektas finansuojamas iš Prieglobsčio, migracijos ir integracijos fondo priemonės „Pagalbos ekstremaliosios situacijos atveju“.</a:t>
            </a:r>
          </a:p>
          <a:p>
            <a:r>
              <a:rPr lang="lt-LT" dirty="0"/>
              <a:t>Projekto vykdytojas: Rokiškio rajono savivaldybės administracija su atrinktais projekto partneriu (-</a:t>
            </a:r>
            <a:r>
              <a:rPr lang="lt-LT" dirty="0" err="1"/>
              <a:t>ais</a:t>
            </a:r>
            <a:r>
              <a:rPr lang="lt-LT" dirty="0"/>
              <a:t>).</a:t>
            </a:r>
          </a:p>
          <a:p>
            <a:endParaRPr lang="lt-LT" dirty="0"/>
          </a:p>
        </p:txBody>
      </p:sp>
      <p:sp>
        <p:nvSpPr>
          <p:cNvPr id="2" name="Title 1"/>
          <p:cNvSpPr>
            <a:spLocks noGrp="1"/>
          </p:cNvSpPr>
          <p:nvPr>
            <p:ph type="title"/>
          </p:nvPr>
        </p:nvSpPr>
        <p:spPr>
          <a:xfrm>
            <a:off x="583324" y="663817"/>
            <a:ext cx="9045418" cy="1108074"/>
          </a:xfrm>
        </p:spPr>
        <p:txBody>
          <a:bodyPr/>
          <a:lstStyle/>
          <a:p>
            <a:r>
              <a:rPr lang="lt-LT" dirty="0"/>
              <a:t>Pabėgėlių iš Ukrainos priėmimas ir ankstyva integracija Nr. HOME/2022/AMIF/AG/EMAS/TF1/LT/0013</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5358" y="4272454"/>
            <a:ext cx="3940284" cy="250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539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3840" b="3840"/>
          <a:stretch>
            <a:fillRect/>
          </a:stretch>
        </p:blipFill>
        <p:spPr bwMode="auto">
          <a:xfrm>
            <a:off x="673419" y="4183380"/>
            <a:ext cx="3654742" cy="2293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aveikslėlio vietos rezervavimo ženklas 4"/>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088" r="16088"/>
          <a:stretch>
            <a:fillRect/>
          </a:stretch>
        </p:blipFill>
        <p:spPr>
          <a:xfrm rot="5400000">
            <a:off x="5021245" y="3413425"/>
            <a:ext cx="2575560" cy="3582070"/>
          </a:xfrm>
        </p:spPr>
      </p:pic>
      <p:pic>
        <p:nvPicPr>
          <p:cNvPr id="4" name="Paveikslėlio vietos rezervavimo ženklas 3"/>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16161" b="16161"/>
          <a:stretch>
            <a:fillRect/>
          </a:stretch>
        </p:blipFill>
        <p:spPr>
          <a:xfrm>
            <a:off x="4511041" y="967740"/>
            <a:ext cx="4838540" cy="2877562"/>
          </a:xfrm>
        </p:spPr>
      </p:pic>
      <p:sp>
        <p:nvSpPr>
          <p:cNvPr id="18" name="Title 17"/>
          <p:cNvSpPr>
            <a:spLocks noGrp="1"/>
          </p:cNvSpPr>
          <p:nvPr>
            <p:ph type="title"/>
          </p:nvPr>
        </p:nvSpPr>
        <p:spPr/>
        <p:txBody>
          <a:bodyPr>
            <a:normAutofit/>
          </a:bodyPr>
          <a:lstStyle/>
          <a:p>
            <a:r>
              <a:rPr lang="lt-LT" dirty="0"/>
              <a:t>Projekto įgyvendinimas</a:t>
            </a:r>
          </a:p>
        </p:txBody>
      </p:sp>
      <p:sp>
        <p:nvSpPr>
          <p:cNvPr id="6" name="TextBox 5"/>
          <p:cNvSpPr txBox="1"/>
          <p:nvPr/>
        </p:nvSpPr>
        <p:spPr>
          <a:xfrm>
            <a:off x="617220" y="1112520"/>
            <a:ext cx="3528059" cy="2585323"/>
          </a:xfrm>
          <a:prstGeom prst="rect">
            <a:avLst/>
          </a:prstGeom>
          <a:noFill/>
        </p:spPr>
        <p:txBody>
          <a:bodyPr wrap="square" rtlCol="0">
            <a:spAutoFit/>
          </a:bodyPr>
          <a:lstStyle/>
          <a:p>
            <a:r>
              <a:rPr lang="lt-LT" b="1" dirty="0"/>
              <a:t>Projekto veiklos įgyvendintos. Dalyviai įgijo kalbinių, praktinių įgūdžių, pagrindinių žinių apie Lietuvos ir Rokiškio krašto istoriją bei kultūrą, susipažino su Lietuvos teisine, socialinės apsaugos, sveikatos priežiūros, švietimo, darbo sistema, mokėsi įveikti stresą meno terapija.</a:t>
            </a:r>
          </a:p>
        </p:txBody>
      </p:sp>
    </p:spTree>
    <p:extLst>
      <p:ext uri="{BB962C8B-B14F-4D97-AF65-F5344CB8AC3E}">
        <p14:creationId xmlns:p14="http://schemas.microsoft.com/office/powerpoint/2010/main" val="4030278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2826516" y="312157"/>
            <a:ext cx="7102748" cy="538480"/>
          </a:xfrm>
        </p:spPr>
        <p:txBody>
          <a:bodyPr/>
          <a:lstStyle/>
          <a:p>
            <a:r>
              <a:rPr lang="lt-LT" dirty="0"/>
              <a:t>Projekto tikslas ir trumpas aprašymas</a:t>
            </a:r>
            <a:endParaRPr lang="en-GB" dirty="0"/>
          </a:p>
        </p:txBody>
      </p:sp>
      <p:sp>
        <p:nvSpPr>
          <p:cNvPr id="5" name="Turinio vietos rezervavimo ženklas 2"/>
          <p:cNvSpPr txBox="1">
            <a:spLocks/>
          </p:cNvSpPr>
          <p:nvPr/>
        </p:nvSpPr>
        <p:spPr>
          <a:xfrm>
            <a:off x="457200" y="1600201"/>
            <a:ext cx="8229600" cy="3629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lt-LT" dirty="0"/>
          </a:p>
        </p:txBody>
      </p:sp>
      <p:sp>
        <p:nvSpPr>
          <p:cNvPr id="3" name="TextBox 2"/>
          <p:cNvSpPr txBox="1"/>
          <p:nvPr/>
        </p:nvSpPr>
        <p:spPr>
          <a:xfrm>
            <a:off x="796160" y="969576"/>
            <a:ext cx="8489730" cy="5201424"/>
          </a:xfrm>
          <a:prstGeom prst="rect">
            <a:avLst/>
          </a:prstGeom>
          <a:noFill/>
        </p:spPr>
        <p:txBody>
          <a:bodyPr wrap="square" rtlCol="0">
            <a:spAutoFit/>
          </a:bodyPr>
          <a:lstStyle/>
          <a:p>
            <a:endParaRPr lang="lt-LT" sz="1200" dirty="0"/>
          </a:p>
          <a:p>
            <a:r>
              <a:rPr lang="lt-LT" sz="1600" b="1" dirty="0"/>
              <a:t>Projekto tikslas</a:t>
            </a:r>
            <a:r>
              <a:rPr lang="lt-LT" sz="1600" dirty="0"/>
              <a:t> – prisidėti prie pabėgėlių iš Ukrainos ankstyvosios integracijos savivaldos lygmeniu. </a:t>
            </a:r>
          </a:p>
          <a:p>
            <a:r>
              <a:rPr lang="lt-LT" sz="1600" dirty="0"/>
              <a:t> </a:t>
            </a:r>
          </a:p>
          <a:p>
            <a:r>
              <a:rPr lang="lt-LT" sz="1600" b="1" dirty="0"/>
              <a:t>Projekto tikslinė grupė</a:t>
            </a:r>
            <a:r>
              <a:rPr lang="lt-LT" sz="1600" dirty="0"/>
              <a:t> – leidimus gyventi Lietuvos Respublikoje ir gyvenamąją vietą Rokiškio rajono savivaldybėje registravę pabėgėliai iš Ukrainos.</a:t>
            </a:r>
          </a:p>
          <a:p>
            <a:endParaRPr lang="lt-LT" sz="1600" dirty="0"/>
          </a:p>
          <a:p>
            <a:pPr lvl="0"/>
            <a:r>
              <a:rPr lang="lt-LT" sz="1600" b="1" dirty="0"/>
              <a:t>Projekto įgyvendinimo metu </a:t>
            </a:r>
            <a:r>
              <a:rPr lang="lt-LT" sz="1600" dirty="0"/>
              <a:t>planuojama investuoti į veiklas:</a:t>
            </a:r>
          </a:p>
          <a:p>
            <a:pPr marL="285750" lvl="0" indent="-285750">
              <a:buFont typeface="Wingdings" panose="05000000000000000000" pitchFamily="2" charset="2"/>
              <a:buChar char="ü"/>
            </a:pPr>
            <a:r>
              <a:rPr lang="lt-LT" sz="1600" dirty="0"/>
              <a:t>skirtas spręsti asmenų migracijos metu patirto streso, taip pat kitų fizinių ir psichologinių patirčių sukeltas savijautos problemas; </a:t>
            </a:r>
          </a:p>
          <a:p>
            <a:pPr marL="285750" lvl="0" indent="-285750">
              <a:buFont typeface="Wingdings" panose="05000000000000000000" pitchFamily="2" charset="2"/>
              <a:buChar char="ü"/>
            </a:pPr>
            <a:r>
              <a:rPr lang="lt-LT" sz="1600" dirty="0"/>
              <a:t>lietuvių kalbos kursus; </a:t>
            </a:r>
          </a:p>
          <a:p>
            <a:pPr marL="285750" lvl="0" indent="-285750">
              <a:buFont typeface="Wingdings" panose="05000000000000000000" pitchFamily="2" charset="2"/>
              <a:buChar char="ü"/>
            </a:pPr>
            <a:r>
              <a:rPr lang="lt-LT" sz="1600" dirty="0"/>
              <a:t>skirtas ukrainiečių socialinei – kultūrinei ir pilietinei integracijai užtikrinti per visuomenės pažinimą ir kt.</a:t>
            </a:r>
          </a:p>
          <a:p>
            <a:r>
              <a:rPr lang="lt-LT" sz="1600" dirty="0"/>
              <a:t> </a:t>
            </a:r>
          </a:p>
          <a:p>
            <a:r>
              <a:rPr lang="lt-LT" sz="1600" dirty="0"/>
              <a:t>Veikloms vykdyti planuojama </a:t>
            </a:r>
            <a:r>
              <a:rPr lang="lt-LT" sz="1600" b="1" dirty="0"/>
              <a:t>pasitelkti partnerius </a:t>
            </a:r>
            <a:r>
              <a:rPr lang="lt-LT" sz="1600" dirty="0"/>
              <a:t>– nevyriausybines, bendruomenines organizacijas, biudžetines, viešąsias įstaigas kt.</a:t>
            </a:r>
          </a:p>
          <a:p>
            <a:r>
              <a:rPr lang="lt-LT" sz="1600" dirty="0"/>
              <a:t> </a:t>
            </a:r>
          </a:p>
          <a:p>
            <a:r>
              <a:rPr lang="lt-LT" sz="1600" dirty="0"/>
              <a:t>Šio projekto veikloms įgyvendinti Rokiškio r.  savivaldybei </a:t>
            </a:r>
            <a:r>
              <a:rPr lang="lt-LT" sz="1600" b="1" dirty="0"/>
              <a:t>skirta per 12800 tūkst. </a:t>
            </a:r>
            <a:r>
              <a:rPr lang="lt-LT" sz="1600" b="1" dirty="0" err="1"/>
              <a:t>Eur</a:t>
            </a:r>
            <a:r>
              <a:rPr lang="lt-LT" sz="1600" b="1" dirty="0"/>
              <a:t>, </a:t>
            </a:r>
            <a:r>
              <a:rPr lang="lt-LT" sz="1600" dirty="0"/>
              <a:t>finansuojama iš Prieglobsčio, migracijos ir integracijos fondo (toliau – PMIF) priemonės. Už PMIF administravimą Lietuvoje yra paskirta atsakinga Socialinės apsaugos ir darbo ministerija, kuri administruoja projektui įgyvendinti skiriamas lėšas. Projektas truks iki 2024 m. kovo.</a:t>
            </a:r>
          </a:p>
          <a:p>
            <a:endParaRPr lang="lt-LT" sz="1600" dirty="0"/>
          </a:p>
        </p:txBody>
      </p:sp>
    </p:spTree>
    <p:extLst>
      <p:ext uri="{BB962C8B-B14F-4D97-AF65-F5344CB8AC3E}">
        <p14:creationId xmlns:p14="http://schemas.microsoft.com/office/powerpoint/2010/main" val="376829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ntraštė 7"/>
          <p:cNvSpPr>
            <a:spLocks noGrp="1"/>
          </p:cNvSpPr>
          <p:nvPr>
            <p:ph type="title"/>
          </p:nvPr>
        </p:nvSpPr>
        <p:spPr/>
        <p:txBody>
          <a:bodyPr>
            <a:normAutofit/>
          </a:bodyPr>
          <a:lstStyle/>
          <a:p>
            <a:r>
              <a:rPr lang="lt-LT" dirty="0"/>
              <a:t>Situacija su projekto įgyvendinimu</a:t>
            </a:r>
            <a:endParaRPr lang="en-US" dirty="0"/>
          </a:p>
        </p:txBody>
      </p:sp>
      <p:sp>
        <p:nvSpPr>
          <p:cNvPr id="9" name="Teksto vietos rezervavimo ženklas 8"/>
          <p:cNvSpPr>
            <a:spLocks noGrp="1"/>
          </p:cNvSpPr>
          <p:nvPr>
            <p:ph type="body" sz="quarter" idx="10"/>
          </p:nvPr>
        </p:nvSpPr>
        <p:spPr>
          <a:xfrm>
            <a:off x="681039" y="1320800"/>
            <a:ext cx="8543925" cy="4433614"/>
          </a:xfrm>
        </p:spPr>
        <p:txBody>
          <a:bodyPr>
            <a:normAutofit/>
          </a:bodyPr>
          <a:lstStyle/>
          <a:p>
            <a:pPr algn="just"/>
            <a:r>
              <a:rPr lang="lt-LT" dirty="0"/>
              <a:t>2023 m. balandžio 5 d. gautas pranešimas į LR Socialinės apsaugos ir darbo ministerijos, kad paraiška „Dėl pabėgėlių iš Ukrainos priėmimo ir ankstyvos integracijos“ Nr. HOME/2022/AMIF/AG/EMAS/TF1/LT/0013 užregistruota ir įvertinta bei kviečiama pasirašyti sutartį veikloms įgyvendinti.</a:t>
            </a:r>
          </a:p>
          <a:p>
            <a:pPr algn="just"/>
            <a:r>
              <a:rPr lang="lt-LT" dirty="0"/>
              <a:t>2023 m. balandžio 26 d.   paskelbtas projekto partnerių atrankos konkursas.</a:t>
            </a:r>
          </a:p>
          <a:p>
            <a:pPr algn="just"/>
            <a:endParaRPr lang="lt-LT" dirty="0"/>
          </a:p>
          <a:p>
            <a:r>
              <a:rPr lang="lt-LT" dirty="0"/>
              <a:t>Rokiškio rajono savivaldybės administracijos direktoriaus 2023 m. gegužės 16 d. įsakymu Nr. AV-387 „Dėl Projekto „Pabėgėlių iš Ukrainos priėmimas ir ankstyva integracija“ Nr. HOME/2022/AMIF/AG/EMAS/TF1/LT/0013, veiklų vykdymo partnerių sąrašo patvirtinimo“ patvirtintas Projekto „Pabėgėlių iš Ukrainos priėmimas ir ankstyva integracija“ Nr. HOME/2022/AMIF/AG/EMAS/TF1/LT/0013, finansuojamo iš Prieglobsčio, migracijos ir integracijos fondo priemonės „Pagalba ekstremaliosios situacijos atveju“ lėšų (toliau – Projektas), partnerių sąrašas.</a:t>
            </a:r>
            <a:endParaRPr lang="en-US" dirty="0"/>
          </a:p>
          <a:p>
            <a:r>
              <a:rPr lang="lt-LT" dirty="0"/>
              <a:t>Projekto partnerių atrankos konkurso laimėtoju pripažintas </a:t>
            </a:r>
            <a:r>
              <a:rPr lang="en-US" b="1" dirty="0"/>
              <a:t>Rokiškio rajono </a:t>
            </a:r>
            <a:r>
              <a:rPr lang="lt-LT" b="1" dirty="0"/>
              <a:t>savivaldybės švietimo </a:t>
            </a:r>
            <a:r>
              <a:rPr lang="en-US" b="1" dirty="0"/>
              <a:t> centras</a:t>
            </a:r>
            <a:r>
              <a:rPr lang="en-US" dirty="0"/>
              <a:t>. </a:t>
            </a:r>
            <a:endParaRPr lang="lt-LT" dirty="0"/>
          </a:p>
          <a:p>
            <a:pPr algn="just"/>
            <a:endParaRPr lang="lt-LT" dirty="0"/>
          </a:p>
          <a:p>
            <a:pPr algn="just"/>
            <a:endParaRPr lang="lt-LT" dirty="0"/>
          </a:p>
          <a:p>
            <a:pPr algn="just"/>
            <a:endParaRPr lang="en-US" dirty="0"/>
          </a:p>
        </p:txBody>
      </p:sp>
    </p:spTree>
    <p:extLst>
      <p:ext uri="{BB962C8B-B14F-4D97-AF65-F5344CB8AC3E}">
        <p14:creationId xmlns:p14="http://schemas.microsoft.com/office/powerpoint/2010/main" val="125592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dirty="0"/>
              <a:t>Projekto įgyvendinimu</a:t>
            </a:r>
            <a:endParaRPr lang="en-US" dirty="0"/>
          </a:p>
        </p:txBody>
      </p:sp>
      <p:sp>
        <p:nvSpPr>
          <p:cNvPr id="6" name="Teksto vietos rezervavimo ženklas 5"/>
          <p:cNvSpPr>
            <a:spLocks noGrp="1"/>
          </p:cNvSpPr>
          <p:nvPr>
            <p:ph type="body" sz="quarter" idx="10"/>
          </p:nvPr>
        </p:nvSpPr>
        <p:spPr>
          <a:xfrm>
            <a:off x="665273" y="1320799"/>
            <a:ext cx="8543925" cy="4465145"/>
          </a:xfrm>
        </p:spPr>
        <p:txBody>
          <a:bodyPr>
            <a:normAutofit/>
          </a:bodyPr>
          <a:lstStyle/>
          <a:p>
            <a:r>
              <a:rPr lang="en-US" sz="2800" b="1" dirty="0"/>
              <a:t>Rokiškio rajono </a:t>
            </a:r>
            <a:r>
              <a:rPr lang="lt-LT" sz="2800" b="1" dirty="0"/>
              <a:t>savivaldybės švietimo </a:t>
            </a:r>
            <a:r>
              <a:rPr lang="en-US" sz="2800" b="1" dirty="0"/>
              <a:t> centras</a:t>
            </a:r>
            <a:r>
              <a:rPr lang="lt-LT" sz="2800" b="1" dirty="0"/>
              <a:t>  nuo 2023 m. birželio mėn. įgyvendina šias veiklas:</a:t>
            </a:r>
          </a:p>
          <a:p>
            <a:r>
              <a:rPr lang="lt-LT" sz="2400" b="1" dirty="0"/>
              <a:t>1. veiklos, skirtos spręsti asmenų migracijos metu patirto streso, taip pat kitų fizinių ir psichologinių patirčių sukeltas savijautos problemas  (dailės ar kitos terapijos (Gongų, judesio ar kt.) vaikams ir suaugusiems, savitarpio pagalbos grupės kt.);</a:t>
            </a:r>
            <a:endParaRPr lang="en-US" sz="2400" b="1" dirty="0"/>
          </a:p>
          <a:p>
            <a:r>
              <a:rPr lang="lt-LT" sz="2400" b="1" dirty="0"/>
              <a:t>2. lietuvių kalbos mokymai suaugusiems; </a:t>
            </a:r>
            <a:endParaRPr lang="en-US" sz="2400" b="1" dirty="0"/>
          </a:p>
          <a:p>
            <a:r>
              <a:rPr lang="lt-LT" sz="2400" b="1" dirty="0"/>
              <a:t>3. veiklos, skirtos užsieniečių socialinei - kultūrinei ir pilietinei integracijai užtikrinti per visuomenės pažinimą (socialinio ir pilietinio orientavimo mokymai, </a:t>
            </a:r>
            <a:r>
              <a:rPr lang="lt-LT" sz="2400" b="1" dirty="0" err="1"/>
              <a:t>verslumo</a:t>
            </a:r>
            <a:r>
              <a:rPr lang="lt-LT" sz="2400" b="1" dirty="0"/>
              <a:t> ugdymas, kiti informaciniai seminarai ir kt.).</a:t>
            </a:r>
          </a:p>
          <a:p>
            <a:endParaRPr lang="lt-LT" dirty="0"/>
          </a:p>
          <a:p>
            <a:endParaRPr lang="en-US" dirty="0"/>
          </a:p>
          <a:p>
            <a:endParaRPr lang="en-US" dirty="0"/>
          </a:p>
        </p:txBody>
      </p:sp>
    </p:spTree>
    <p:extLst>
      <p:ext uri="{BB962C8B-B14F-4D97-AF65-F5344CB8AC3E}">
        <p14:creationId xmlns:p14="http://schemas.microsoft.com/office/powerpoint/2010/main" val="159116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Projekto įgyvendinimas</a:t>
            </a:r>
            <a:endParaRPr lang="en-US" dirty="0"/>
          </a:p>
        </p:txBody>
      </p:sp>
      <p:sp>
        <p:nvSpPr>
          <p:cNvPr id="3" name="Turinio vietos rezervavimo ženklas 2"/>
          <p:cNvSpPr>
            <a:spLocks noGrp="1"/>
          </p:cNvSpPr>
          <p:nvPr>
            <p:ph sz="half" idx="1"/>
          </p:nvPr>
        </p:nvSpPr>
        <p:spPr>
          <a:xfrm>
            <a:off x="681037" y="1411014"/>
            <a:ext cx="4189413" cy="4776952"/>
          </a:xfrm>
        </p:spPr>
        <p:txBody>
          <a:bodyPr>
            <a:normAutofit/>
          </a:bodyPr>
          <a:lstStyle/>
          <a:p>
            <a:r>
              <a:rPr lang="lt-LT" sz="2400" b="1" dirty="0"/>
              <a:t>2023 m. birželio–rugsėjo mėn. vyko lietuvių kalbos kursai ukrainiečiams. Buvo suformuotos trys grupės. Viena grupė lietuvių kalbos mokėsi </a:t>
            </a:r>
            <a:r>
              <a:rPr lang="lt-LT" sz="2400" b="1" dirty="0" err="1"/>
              <a:t>Obeliuose</a:t>
            </a:r>
            <a:r>
              <a:rPr lang="lt-LT" sz="2400" b="1" dirty="0"/>
              <a:t>, Obelių socialinių paslaugų namuose.</a:t>
            </a:r>
            <a:endParaRPr lang="en-US" sz="2400" b="1" dirty="0"/>
          </a:p>
          <a:p>
            <a:r>
              <a:rPr lang="lt-LT" sz="2400" b="1" dirty="0"/>
              <a:t>dvi grupės – Rokiškyje, Rokiškio Juozo </a:t>
            </a:r>
            <a:r>
              <a:rPr lang="lt-LT" sz="2400" b="1" dirty="0" err="1"/>
              <a:t>Tūbelio</a:t>
            </a:r>
            <a:r>
              <a:rPr lang="lt-LT" sz="2400" b="1" dirty="0"/>
              <a:t> progimnazijoje. </a:t>
            </a:r>
            <a:endParaRPr lang="en-US" sz="2400" b="1" dirty="0"/>
          </a:p>
          <a:p>
            <a:r>
              <a:rPr lang="lt-LT" sz="2400" b="1" dirty="0"/>
              <a:t>Kiekviena dalyvių grupė mokėsi po dvi valandas  du kartus per savaitę (iš viso 40 val. grupei).</a:t>
            </a:r>
            <a:endParaRPr lang="en-US" sz="2400" b="1" dirty="0"/>
          </a:p>
          <a:p>
            <a:endParaRPr lang="en-US" dirty="0"/>
          </a:p>
        </p:txBody>
      </p:sp>
      <p:sp>
        <p:nvSpPr>
          <p:cNvPr id="4" name="Turinio vietos rezervavimo ženklas 3"/>
          <p:cNvSpPr>
            <a:spLocks noGrp="1"/>
          </p:cNvSpPr>
          <p:nvPr>
            <p:ph sz="half" idx="2"/>
          </p:nvPr>
        </p:nvSpPr>
        <p:spPr>
          <a:xfrm>
            <a:off x="5035551" y="977462"/>
            <a:ext cx="4189413" cy="4598368"/>
          </a:xfrm>
        </p:spPr>
        <p:txBody>
          <a:bodyPr>
            <a:normAutofit/>
          </a:bodyPr>
          <a:lstStyle/>
          <a:p>
            <a:endParaRPr lang="lt-LT" dirty="0"/>
          </a:p>
          <a:p>
            <a:r>
              <a:rPr lang="lt-LT" sz="2400" b="1" dirty="0"/>
              <a:t>Rokiškio rajono savivaldybės švietimo centro pažymėjimus gavo 40 rajone gyvenančių ukrainiečių. </a:t>
            </a:r>
            <a:endParaRPr lang="en-US" sz="2400" b="1" dirty="0"/>
          </a:p>
          <a:p>
            <a:endParaRPr lang="en-US" dirty="0"/>
          </a:p>
        </p:txBody>
      </p:sp>
      <p:pic>
        <p:nvPicPr>
          <p:cNvPr id="6" name="Paveikslėlis 5" descr="C:\Users\arekertiene\Desktop\PROJEKTAI\Pabėgėliai\Ataskaitos\FOTO\20230823_192422_Lk kursa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5189480" y="2972949"/>
            <a:ext cx="4337685" cy="2216271"/>
          </a:xfrm>
          <a:prstGeom prst="rect">
            <a:avLst/>
          </a:prstGeom>
          <a:noFill/>
          <a:ln>
            <a:noFill/>
          </a:ln>
        </p:spPr>
      </p:pic>
    </p:spTree>
    <p:extLst>
      <p:ext uri="{BB962C8B-B14F-4D97-AF65-F5344CB8AC3E}">
        <p14:creationId xmlns:p14="http://schemas.microsoft.com/office/powerpoint/2010/main" val="2451785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Projekto įgyvendinimas</a:t>
            </a:r>
            <a:endParaRPr lang="en-US" dirty="0"/>
          </a:p>
        </p:txBody>
      </p:sp>
      <p:sp>
        <p:nvSpPr>
          <p:cNvPr id="3" name="Turinio vietos rezervavimo ženklas 2"/>
          <p:cNvSpPr>
            <a:spLocks noGrp="1"/>
          </p:cNvSpPr>
          <p:nvPr>
            <p:ph type="body" sz="quarter" idx="14"/>
          </p:nvPr>
        </p:nvSpPr>
        <p:spPr>
          <a:xfrm>
            <a:off x="681037" y="1016876"/>
            <a:ext cx="8596969" cy="1314844"/>
          </a:xfrm>
        </p:spPr>
        <p:txBody>
          <a:bodyPr>
            <a:normAutofit lnSpcReduction="10000"/>
          </a:bodyPr>
          <a:lstStyle/>
          <a:p>
            <a:r>
              <a:rPr lang="lt-LT" sz="2000" b="1" dirty="0"/>
              <a:t>2023 m. rugpjūčio-rugsėjo mėn. vyko dailės ir Gongų terapijos suaugusiems ir vaikams, skirtos spręsti asmenų migracijos metu patirto streso, taip pat kitų fizinių ir psichologinių patirčių sukeltoms problemoms, užsiėmimų organizavimas.</a:t>
            </a:r>
          </a:p>
          <a:p>
            <a:r>
              <a:rPr lang="lt-LT" sz="2000" b="1" dirty="0"/>
              <a:t>12 valandų užsiėmimuose dalyvavo 12 suaugusių ukrainiečių.</a:t>
            </a:r>
          </a:p>
          <a:p>
            <a:endParaRPr lang="lt-LT" sz="1900" dirty="0"/>
          </a:p>
          <a:p>
            <a:endParaRPr lang="lt-LT" sz="2400" dirty="0"/>
          </a:p>
          <a:p>
            <a:endParaRPr lang="en-US" dirty="0"/>
          </a:p>
        </p:txBody>
      </p:sp>
      <p:pic>
        <p:nvPicPr>
          <p:cNvPr id="7" name="Diagramos vietos rezervavimo ženklas 6" descr="C:\Users\arekertiene\Desktop\PROJEKTAI\Pabėgėliai\Ataskaitos\FOTO\foto tapyba2.jpg"/>
          <p:cNvPicPr>
            <a:picLocks noGrp="1"/>
          </p:cNvPicPr>
          <p:nvPr>
            <p:ph type="chart"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a:off x="6217600" y="2654968"/>
            <a:ext cx="3206375" cy="2949674"/>
          </a:xfrm>
          <a:prstGeom prst="rect">
            <a:avLst/>
          </a:prstGeom>
          <a:noFill/>
          <a:ln>
            <a:noFill/>
          </a:ln>
        </p:spPr>
      </p:pic>
      <p:pic>
        <p:nvPicPr>
          <p:cNvPr id="10" name="Paveikslėlis 9" descr="C:\Users\arekertiene\Desktop\PROJEKTAI\Pabėgėliai\Ataskaitos\FOTO\IMG_2453_gongai – kopija.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223767" y="3453595"/>
            <a:ext cx="3372485" cy="2615181"/>
          </a:xfrm>
          <a:prstGeom prst="rect">
            <a:avLst/>
          </a:prstGeom>
          <a:noFill/>
          <a:ln>
            <a:noFill/>
          </a:ln>
        </p:spPr>
      </p:pic>
      <p:pic>
        <p:nvPicPr>
          <p:cNvPr id="11" name="Paveikslėlis 10" descr="C:\Users\arekertiene\Desktop\PROJEKTAI\Pabėgėliai\Ataskaitos\FOTO\IMG_2455_gongai – kopija.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11330" y="3004762"/>
            <a:ext cx="3560535" cy="2648224"/>
          </a:xfrm>
          <a:prstGeom prst="rect">
            <a:avLst/>
          </a:prstGeom>
          <a:noFill/>
          <a:ln>
            <a:noFill/>
          </a:ln>
        </p:spPr>
      </p:pic>
    </p:spTree>
    <p:extLst>
      <p:ext uri="{BB962C8B-B14F-4D97-AF65-F5344CB8AC3E}">
        <p14:creationId xmlns:p14="http://schemas.microsoft.com/office/powerpoint/2010/main" val="1750744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Projekto įgyvendinimas</a:t>
            </a:r>
            <a:endParaRPr lang="en-US" dirty="0"/>
          </a:p>
        </p:txBody>
      </p:sp>
      <p:sp>
        <p:nvSpPr>
          <p:cNvPr id="4" name="Teksto vietos rezervavimo ženklas 3"/>
          <p:cNvSpPr>
            <a:spLocks noGrp="1"/>
          </p:cNvSpPr>
          <p:nvPr>
            <p:ph type="body" sz="quarter" idx="14"/>
          </p:nvPr>
        </p:nvSpPr>
        <p:spPr>
          <a:xfrm>
            <a:off x="681038" y="1008993"/>
            <a:ext cx="6935920" cy="433552"/>
          </a:xfrm>
        </p:spPr>
        <p:txBody>
          <a:bodyPr/>
          <a:lstStyle/>
          <a:p>
            <a:r>
              <a:rPr lang="lt-LT" b="1" dirty="0"/>
              <a:t>12 valandų dailės terapijos užsiėmimuose dalyvavo 12 vaikų ukrainiečių</a:t>
            </a:r>
            <a:r>
              <a:rPr lang="lt-LT" dirty="0"/>
              <a:t>.</a:t>
            </a:r>
            <a:endParaRPr lang="en-US" dirty="0"/>
          </a:p>
        </p:txBody>
      </p:sp>
      <p:pic>
        <p:nvPicPr>
          <p:cNvPr id="5" name="Paveikslėlis 4" descr="C:\Users\arekertiene\Desktop\PROJEKTAI\Pabėgėliai\Ataskaitos\FOTO\IMG_2742.jpe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8780" y="3764018"/>
            <a:ext cx="2956165" cy="2617075"/>
          </a:xfrm>
          <a:prstGeom prst="rect">
            <a:avLst/>
          </a:prstGeom>
          <a:noFill/>
          <a:ln>
            <a:noFill/>
          </a:ln>
        </p:spPr>
      </p:pic>
      <p:pic>
        <p:nvPicPr>
          <p:cNvPr id="6" name="Diagramos vietos rezervavimo ženklas 5" descr="C:\Users\arekertiene\Desktop\PROJEKTAI\Pabėgėliai\Ataskaitos\FOTO\IMG_2549.jpg"/>
          <p:cNvPicPr>
            <a:picLocks noGrp="1"/>
          </p:cNvPicPr>
          <p:nvPr>
            <p:ph type="chart" sz="quarter" idx="13"/>
          </p:nvPr>
        </p:nvPicPr>
        <p:blipFill>
          <a:blip r:embed="rId3" cstate="print">
            <a:extLst>
              <a:ext uri="{28A0092B-C50C-407E-A947-70E740481C1C}">
                <a14:useLocalDpi xmlns:a14="http://schemas.microsoft.com/office/drawing/2010/main" val="0"/>
              </a:ext>
            </a:extLst>
          </a:blip>
          <a:srcRect/>
          <a:stretch>
            <a:fillRect/>
          </a:stretch>
        </p:blipFill>
        <p:spPr bwMode="auto">
          <a:xfrm>
            <a:off x="6721505" y="1354960"/>
            <a:ext cx="2856047" cy="2409058"/>
          </a:xfrm>
          <a:prstGeom prst="rect">
            <a:avLst/>
          </a:prstGeom>
          <a:noFill/>
          <a:ln>
            <a:noFill/>
          </a:ln>
        </p:spPr>
      </p:pic>
      <p:pic>
        <p:nvPicPr>
          <p:cNvPr id="7" name="Paveikslėlis 6" descr="C:\Users\arekertiene\Desktop\PROJEKTAI\Pabėgėliai\Ataskaitos\FOTO\IMG_2752.jpe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145" y="1931277"/>
            <a:ext cx="4950635" cy="3665482"/>
          </a:xfrm>
          <a:prstGeom prst="rect">
            <a:avLst/>
          </a:prstGeom>
          <a:noFill/>
          <a:ln>
            <a:noFill/>
          </a:ln>
        </p:spPr>
      </p:pic>
    </p:spTree>
    <p:extLst>
      <p:ext uri="{BB962C8B-B14F-4D97-AF65-F5344CB8AC3E}">
        <p14:creationId xmlns:p14="http://schemas.microsoft.com/office/powerpoint/2010/main" val="1328465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ntraštė 4"/>
          <p:cNvSpPr>
            <a:spLocks noGrp="1"/>
          </p:cNvSpPr>
          <p:nvPr>
            <p:ph type="title"/>
          </p:nvPr>
        </p:nvSpPr>
        <p:spPr/>
        <p:txBody>
          <a:bodyPr/>
          <a:lstStyle/>
          <a:p>
            <a:r>
              <a:rPr lang="lt-LT" dirty="0"/>
              <a:t>Projekto įgyvendinimas</a:t>
            </a:r>
            <a:endParaRPr lang="en-US" dirty="0"/>
          </a:p>
        </p:txBody>
      </p:sp>
      <p:sp>
        <p:nvSpPr>
          <p:cNvPr id="6" name="Teksto vietos rezervavimo ženklas 5"/>
          <p:cNvSpPr>
            <a:spLocks noGrp="1"/>
          </p:cNvSpPr>
          <p:nvPr>
            <p:ph type="body" sz="quarter" idx="10"/>
          </p:nvPr>
        </p:nvSpPr>
        <p:spPr>
          <a:xfrm>
            <a:off x="681039" y="1978571"/>
            <a:ext cx="8543925" cy="3310759"/>
          </a:xfrm>
        </p:spPr>
        <p:txBody>
          <a:bodyPr>
            <a:normAutofit/>
          </a:bodyPr>
          <a:lstStyle/>
          <a:p>
            <a:r>
              <a:rPr lang="lt-LT" sz="2400" b="1" dirty="0"/>
              <a:t>2023m. spalio-lapkričio mėn. vyko </a:t>
            </a:r>
            <a:r>
              <a:rPr lang="lt-LT" sz="2400" b="1" dirty="0" err="1"/>
              <a:t>socio-kultūrinio</a:t>
            </a:r>
            <a:r>
              <a:rPr lang="lt-LT" sz="2400" b="1" dirty="0"/>
              <a:t> ir pilietinio orientavimo mokymų organizavimas.</a:t>
            </a:r>
          </a:p>
          <a:p>
            <a:r>
              <a:rPr lang="lt-LT" sz="2400" b="1" dirty="0"/>
              <a:t>Šių veiklų tikslas – įveikti adaptavimosi naujoje visuomenėje barjerus bei suteikti žinių apie Lietuvos istoriją bei kultūrą, supažindinti su Lietuvos institucijomis ir Lietuvos teisine, socialinės apsaugos, sveikatos priežiūros, švietimo, darbo sistema.</a:t>
            </a:r>
          </a:p>
        </p:txBody>
      </p:sp>
    </p:spTree>
    <p:extLst>
      <p:ext uri="{BB962C8B-B14F-4D97-AF65-F5344CB8AC3E}">
        <p14:creationId xmlns:p14="http://schemas.microsoft.com/office/powerpoint/2010/main" val="292474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aveikslėlio vietos rezervavimo ženklas 11"/>
          <p:cNvPicPr>
            <a:picLocks noGrp="1" noChangeAspect="1"/>
          </p:cNvPicPr>
          <p:nvPr>
            <p:ph type="pic" sz="quarter" idx="14"/>
          </p:nvPr>
        </p:nvPicPr>
        <p:blipFill>
          <a:blip r:embed="rId2" cstate="print">
            <a:extLst>
              <a:ext uri="{28A0092B-C50C-407E-A947-70E740481C1C}">
                <a14:useLocalDpi xmlns:a14="http://schemas.microsoft.com/office/drawing/2010/main" val="0"/>
              </a:ext>
            </a:extLst>
          </a:blip>
          <a:srcRect l="16088" r="16088"/>
          <a:stretch>
            <a:fillRect/>
          </a:stretch>
        </p:blipFill>
        <p:spPr>
          <a:xfrm>
            <a:off x="5394959" y="2001203"/>
            <a:ext cx="3596641" cy="3782377"/>
          </a:xfrm>
        </p:spPr>
      </p:pic>
      <p:pic>
        <p:nvPicPr>
          <p:cNvPr id="11" name="Paveikslėlio vietos rezervavimo ženklas 10"/>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t="16161" b="16161"/>
          <a:stretch>
            <a:fillRect/>
          </a:stretch>
        </p:blipFill>
        <p:spPr/>
      </p:pic>
      <p:sp>
        <p:nvSpPr>
          <p:cNvPr id="2" name="Antraštė 1"/>
          <p:cNvSpPr>
            <a:spLocks noGrp="1"/>
          </p:cNvSpPr>
          <p:nvPr>
            <p:ph type="title"/>
          </p:nvPr>
        </p:nvSpPr>
        <p:spPr/>
        <p:txBody>
          <a:bodyPr/>
          <a:lstStyle/>
          <a:p>
            <a:r>
              <a:rPr lang="lt-LT" dirty="0"/>
              <a:t>Projekto įgyvendinimas</a:t>
            </a:r>
            <a:endParaRPr lang="en-US" dirty="0"/>
          </a:p>
        </p:txBody>
      </p:sp>
      <p:sp>
        <p:nvSpPr>
          <p:cNvPr id="14" name="TextBox 13"/>
          <p:cNvSpPr txBox="1"/>
          <p:nvPr/>
        </p:nvSpPr>
        <p:spPr>
          <a:xfrm>
            <a:off x="5471159" y="1043940"/>
            <a:ext cx="4137661" cy="1200329"/>
          </a:xfrm>
          <a:prstGeom prst="rect">
            <a:avLst/>
          </a:prstGeom>
          <a:noFill/>
        </p:spPr>
        <p:txBody>
          <a:bodyPr wrap="square" rtlCol="0">
            <a:spAutoFit/>
          </a:bodyPr>
          <a:lstStyle/>
          <a:p>
            <a:r>
              <a:rPr lang="lt-LT" b="1" dirty="0"/>
              <a:t>Buvo organizuojamos 2 mokymų grupės , skiriant po 20 valandų vienai grupei, dalyvavo 20 asmenų.</a:t>
            </a:r>
            <a:endParaRPr lang="en-US" b="1" dirty="0"/>
          </a:p>
          <a:p>
            <a:endParaRPr lang="en-US" dirty="0"/>
          </a:p>
        </p:txBody>
      </p:sp>
      <p:pic>
        <p:nvPicPr>
          <p:cNvPr id="16" name="Paveikslėlio vietos rezervavimo ženklas 15"/>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6960" b="6960"/>
          <a:stretch>
            <a:fillRect/>
          </a:stretch>
        </p:blipFill>
        <p:spPr/>
      </p:pic>
    </p:spTree>
    <p:extLst>
      <p:ext uri="{BB962C8B-B14F-4D97-AF65-F5344CB8AC3E}">
        <p14:creationId xmlns:p14="http://schemas.microsoft.com/office/powerpoint/2010/main" val="2022907364"/>
      </p:ext>
    </p:extLst>
  </p:cSld>
  <p:clrMapOvr>
    <a:masterClrMapping/>
  </p:clrMapOvr>
</p:sld>
</file>

<file path=ppt/theme/theme1.xml><?xml version="1.0" encoding="utf-8"?>
<a:theme xmlns:a="http://schemas.openxmlformats.org/drawingml/2006/main" name="Fin MIn titulinis">
  <a:themeElements>
    <a:clrScheme name="FIMIN">
      <a:dk1>
        <a:srgbClr val="827573"/>
      </a:dk1>
      <a:lt1>
        <a:srgbClr val="FFFFFF"/>
      </a:lt1>
      <a:dk2>
        <a:srgbClr val="827573"/>
      </a:dk2>
      <a:lt2>
        <a:srgbClr val="E2DDDB"/>
      </a:lt2>
      <a:accent1>
        <a:srgbClr val="2A57A3"/>
      </a:accent1>
      <a:accent2>
        <a:srgbClr val="E2DDDB"/>
      </a:accent2>
      <a:accent3>
        <a:srgbClr val="827573"/>
      </a:accent3>
      <a:accent4>
        <a:srgbClr val="E2DDDB"/>
      </a:accent4>
      <a:accent5>
        <a:srgbClr val="FFCC00"/>
      </a:accent5>
      <a:accent6>
        <a:srgbClr val="2A57A3"/>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 MIn" id="{3D01923E-6B55-45DF-A1C7-613873B7B2F0}" vid="{420D04CA-D0BA-4BA0-94CA-232FF5AB0EB0}"/>
    </a:ext>
  </a:extLst>
</a:theme>
</file>

<file path=ppt/theme/theme2.xml><?xml version="1.0" encoding="utf-8"?>
<a:theme xmlns:a="http://schemas.openxmlformats.org/drawingml/2006/main" name="Teksto skaidrė">
  <a:themeElements>
    <a:clrScheme name="FIMIN">
      <a:dk1>
        <a:srgbClr val="827573"/>
      </a:dk1>
      <a:lt1>
        <a:srgbClr val="FFFFFF"/>
      </a:lt1>
      <a:dk2>
        <a:srgbClr val="827573"/>
      </a:dk2>
      <a:lt2>
        <a:srgbClr val="E2DDDB"/>
      </a:lt2>
      <a:accent1>
        <a:srgbClr val="BFBFBF"/>
      </a:accent1>
      <a:accent2>
        <a:srgbClr val="999999"/>
      </a:accent2>
      <a:accent3>
        <a:srgbClr val="666666"/>
      </a:accent3>
      <a:accent4>
        <a:srgbClr val="2A57A3"/>
      </a:accent4>
      <a:accent5>
        <a:srgbClr val="FFCC00"/>
      </a:accent5>
      <a:accent6>
        <a:srgbClr val="6D95D9"/>
      </a:accent6>
      <a:hlink>
        <a:srgbClr val="827573"/>
      </a:hlink>
      <a:folHlink>
        <a:srgbClr val="2A57A3"/>
      </a:folHlink>
    </a:clrScheme>
    <a:fontScheme name="FinMI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tuinė skaidrė">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TotalTime>
  <Words>759</Words>
  <Application>Microsoft Office PowerPoint</Application>
  <PresentationFormat>A4 formatas (210x297 mm)</PresentationFormat>
  <Paragraphs>50</Paragraphs>
  <Slides>10</Slides>
  <Notes>0</Notes>
  <HiddenSlides>0</HiddenSlides>
  <MMClips>0</MMClips>
  <ScaleCrop>false</ScaleCrop>
  <HeadingPairs>
    <vt:vector size="6" baseType="variant">
      <vt:variant>
        <vt:lpstr>Naudojami šriftai</vt:lpstr>
      </vt:variant>
      <vt:variant>
        <vt:i4>4</vt:i4>
      </vt:variant>
      <vt:variant>
        <vt:lpstr>Tema</vt:lpstr>
      </vt:variant>
      <vt:variant>
        <vt:i4>3</vt:i4>
      </vt:variant>
      <vt:variant>
        <vt:lpstr>Skaidrių pavadinimai</vt:lpstr>
      </vt:variant>
      <vt:variant>
        <vt:i4>10</vt:i4>
      </vt:variant>
    </vt:vector>
  </HeadingPairs>
  <TitlesOfParts>
    <vt:vector size="17" baseType="lpstr">
      <vt:lpstr>Arial</vt:lpstr>
      <vt:lpstr>Calibri</vt:lpstr>
      <vt:lpstr>Calibri Light</vt:lpstr>
      <vt:lpstr>Wingdings</vt:lpstr>
      <vt:lpstr>Fin MIn titulinis</vt:lpstr>
      <vt:lpstr>Teksto skaidrė</vt:lpstr>
      <vt:lpstr>Galtuinė skaidrė</vt:lpstr>
      <vt:lpstr>Pabėgėlių iš Ukrainos priėmimas ir ankstyva integracija Nr. HOME/2022/AMIF/AG/EMAS/TF1/LT/0013</vt:lpstr>
      <vt:lpstr>Projekto tikslas ir trumpas aprašymas</vt:lpstr>
      <vt:lpstr>Situacija su projekto įgyvendinimu</vt:lpstr>
      <vt:lpstr>Projekto įgyvendinimu</vt:lpstr>
      <vt:lpstr>Projekto įgyvendinimas</vt:lpstr>
      <vt:lpstr>Projekto įgyvendinimas</vt:lpstr>
      <vt:lpstr>Projekto įgyvendinimas</vt:lpstr>
      <vt:lpstr>Projekto įgyvendinimas</vt:lpstr>
      <vt:lpstr>Projekto įgyvendinimas</vt:lpstr>
      <vt:lpstr>Projekto įgyvendinimas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Reda Ruželienė</cp:lastModifiedBy>
  <cp:revision>45</cp:revision>
  <dcterms:created xsi:type="dcterms:W3CDTF">2015-10-26T11:19:59Z</dcterms:created>
  <dcterms:modified xsi:type="dcterms:W3CDTF">2023-12-06T07:49:50Z</dcterms:modified>
</cp:coreProperties>
</file>