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56" r:id="rId3"/>
    <p:sldId id="258" r:id="rId4"/>
    <p:sldId id="259" r:id="rId5"/>
    <p:sldId id="260" r:id="rId6"/>
    <p:sldId id="261" r:id="rId7"/>
    <p:sldId id="262" r:id="rId8"/>
    <p:sldId id="263" r:id="rId9"/>
    <p:sldId id="264" r:id="rId10"/>
    <p:sldId id="267" r:id="rId11"/>
    <p:sldId id="265" r:id="rId12"/>
    <p:sldId id="266" r:id="rId1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2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9E276-AD2A-4967-BBFA-6E2FA4FA3419}" type="datetimeFigureOut">
              <a:rPr lang="lt-LT" smtClean="0"/>
              <a:t>2024-04-03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FF00-6B3D-4B3C-AEAE-1DFDF75605DD}" type="slidenum">
              <a:rPr lang="lt-LT" smtClean="0"/>
              <a:t>‹#›</a:t>
            </a:fld>
            <a:endParaRPr lang="lt-LT"/>
          </a:p>
        </p:txBody>
      </p:sp>
    </p:spTree>
    <p:extLst>
      <p:ext uri="{BB962C8B-B14F-4D97-AF65-F5344CB8AC3E}">
        <p14:creationId xmlns:p14="http://schemas.microsoft.com/office/powerpoint/2010/main" val="410176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75CA3209-7BC4-4713-B6BD-F2FD66FAD81C}" type="datetimeFigureOut">
              <a:rPr lang="lt-LT" smtClean="0"/>
              <a:t>2024-04-03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321833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75CA3209-7BC4-4713-B6BD-F2FD66FAD81C}" type="datetimeFigureOut">
              <a:rPr lang="lt-LT" smtClean="0"/>
              <a:t>2024-04-03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31886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75CA3209-7BC4-4713-B6BD-F2FD66FAD81C}" type="datetimeFigureOut">
              <a:rPr lang="lt-LT" smtClean="0"/>
              <a:t>2024-04-03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259685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75CA3209-7BC4-4713-B6BD-F2FD66FAD81C}" type="datetimeFigureOut">
              <a:rPr lang="lt-LT" smtClean="0"/>
              <a:t>2024-04-03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170943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75CA3209-7BC4-4713-B6BD-F2FD66FAD81C}" type="datetimeFigureOut">
              <a:rPr lang="lt-LT" smtClean="0"/>
              <a:t>2024-04-03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1080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75CA3209-7BC4-4713-B6BD-F2FD66FAD81C}" type="datetimeFigureOut">
              <a:rPr lang="lt-LT" smtClean="0"/>
              <a:t>2024-04-03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169074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75CA3209-7BC4-4713-B6BD-F2FD66FAD81C}" type="datetimeFigureOut">
              <a:rPr lang="lt-LT" smtClean="0"/>
              <a:t>2024-04-03</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348937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75CA3209-7BC4-4713-B6BD-F2FD66FAD81C}" type="datetimeFigureOut">
              <a:rPr lang="lt-LT" smtClean="0"/>
              <a:t>2024-04-03</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423683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75CA3209-7BC4-4713-B6BD-F2FD66FAD81C}" type="datetimeFigureOut">
              <a:rPr lang="lt-LT" smtClean="0"/>
              <a:t>2024-04-03</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200188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75CA3209-7BC4-4713-B6BD-F2FD66FAD81C}" type="datetimeFigureOut">
              <a:rPr lang="lt-LT" smtClean="0"/>
              <a:t>2024-04-03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293457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75CA3209-7BC4-4713-B6BD-F2FD66FAD81C}" type="datetimeFigureOut">
              <a:rPr lang="lt-LT" smtClean="0"/>
              <a:t>2024-04-03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3164CC6-6A20-4550-9301-61B235EC6555}" type="slidenum">
              <a:rPr lang="lt-LT" smtClean="0"/>
              <a:t>‹#›</a:t>
            </a:fld>
            <a:endParaRPr lang="lt-LT"/>
          </a:p>
        </p:txBody>
      </p:sp>
    </p:spTree>
    <p:extLst>
      <p:ext uri="{BB962C8B-B14F-4D97-AF65-F5344CB8AC3E}">
        <p14:creationId xmlns:p14="http://schemas.microsoft.com/office/powerpoint/2010/main" val="260351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A3209-7BC4-4713-B6BD-F2FD66FAD81C}" type="datetimeFigureOut">
              <a:rPr lang="lt-LT" smtClean="0"/>
              <a:t>2024-04-03</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64CC6-6A20-4550-9301-61B235EC6555}" type="slidenum">
              <a:rPr lang="lt-LT" smtClean="0"/>
              <a:t>‹#›</a:t>
            </a:fld>
            <a:endParaRPr lang="lt-LT"/>
          </a:p>
        </p:txBody>
      </p:sp>
    </p:spTree>
    <p:extLst>
      <p:ext uri="{BB962C8B-B14F-4D97-AF65-F5344CB8AC3E}">
        <p14:creationId xmlns:p14="http://schemas.microsoft.com/office/powerpoint/2010/main" val="352745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uropa.eu/"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0FFE873-3007-944D-2DDD-A3A873134A5D}"/>
              </a:ext>
            </a:extLst>
          </p:cNvPr>
          <p:cNvPicPr>
            <a:picLocks noChangeAspect="1"/>
          </p:cNvPicPr>
          <p:nvPr/>
        </p:nvPicPr>
        <p:blipFill>
          <a:blip r:embed="rId2"/>
          <a:stretch>
            <a:fillRect/>
          </a:stretch>
        </p:blipFill>
        <p:spPr>
          <a:xfrm>
            <a:off x="0" y="348916"/>
            <a:ext cx="12192000" cy="6160168"/>
          </a:xfrm>
          <a:prstGeom prst="rect">
            <a:avLst/>
          </a:prstGeom>
        </p:spPr>
      </p:pic>
      <p:pic>
        <p:nvPicPr>
          <p:cNvPr id="4" name="Paveikslėlis 3">
            <a:extLst>
              <a:ext uri="{FF2B5EF4-FFF2-40B4-BE49-F238E27FC236}">
                <a16:creationId xmlns:a16="http://schemas.microsoft.com/office/drawing/2014/main" id="{AA635D21-CB5A-2E63-4290-BBC790D31CC1}"/>
              </a:ext>
            </a:extLst>
          </p:cNvPr>
          <p:cNvPicPr>
            <a:picLocks noChangeAspect="1"/>
          </p:cNvPicPr>
          <p:nvPr/>
        </p:nvPicPr>
        <p:blipFill>
          <a:blip r:embed="rId3"/>
          <a:stretch>
            <a:fillRect/>
          </a:stretch>
        </p:blipFill>
        <p:spPr>
          <a:xfrm>
            <a:off x="1724789" y="2686561"/>
            <a:ext cx="8742422" cy="3822523"/>
          </a:xfrm>
          <a:prstGeom prst="rect">
            <a:avLst/>
          </a:prstGeom>
          <a:solidFill>
            <a:schemeClr val="bg1">
              <a:lumMod val="95000"/>
              <a:alpha val="63000"/>
            </a:schemeClr>
          </a:solidFill>
        </p:spPr>
      </p:pic>
      <p:pic>
        <p:nvPicPr>
          <p:cNvPr id="5" name="Paveikslėlis 4">
            <a:extLst>
              <a:ext uri="{FF2B5EF4-FFF2-40B4-BE49-F238E27FC236}">
                <a16:creationId xmlns:a16="http://schemas.microsoft.com/office/drawing/2014/main" id="{5AFE77F8-CFC1-9080-637C-77477AD774DD}"/>
              </a:ext>
            </a:extLst>
          </p:cNvPr>
          <p:cNvPicPr>
            <a:picLocks noChangeAspect="1"/>
          </p:cNvPicPr>
          <p:nvPr/>
        </p:nvPicPr>
        <p:blipFill>
          <a:blip r:embed="rId4"/>
          <a:stretch>
            <a:fillRect/>
          </a:stretch>
        </p:blipFill>
        <p:spPr>
          <a:xfrm>
            <a:off x="2944095" y="272068"/>
            <a:ext cx="6303810" cy="1902117"/>
          </a:xfrm>
          <a:prstGeom prst="rect">
            <a:avLst/>
          </a:prstGeom>
        </p:spPr>
      </p:pic>
    </p:spTree>
    <p:extLst>
      <p:ext uri="{BB962C8B-B14F-4D97-AF65-F5344CB8AC3E}">
        <p14:creationId xmlns:p14="http://schemas.microsoft.com/office/powerpoint/2010/main" val="126535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529" y="-297"/>
            <a:ext cx="12193057" cy="6858594"/>
          </a:xfrm>
          <a:prstGeom prst="rect">
            <a:avLst/>
          </a:prstGeom>
        </p:spPr>
      </p:pic>
      <p:sp>
        <p:nvSpPr>
          <p:cNvPr id="2" name="Stačiakampis 1"/>
          <p:cNvSpPr/>
          <p:nvPr/>
        </p:nvSpPr>
        <p:spPr>
          <a:xfrm>
            <a:off x="671945" y="3238365"/>
            <a:ext cx="10848108" cy="3025700"/>
          </a:xfrm>
          <a:prstGeom prst="rect">
            <a:avLst/>
          </a:prstGeom>
        </p:spPr>
        <p:txBody>
          <a:bodyPr wrap="square">
            <a:spAutoFit/>
          </a:bodyPr>
          <a:lstStyle/>
          <a:p>
            <a:pPr algn="just">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Siekiant populiarinti bendrą maršrutą ir projekto partnerių patobulintus objektus, </a:t>
            </a:r>
            <a:r>
              <a:rPr lang="lt-LT" sz="2800" kern="100" dirty="0" err="1">
                <a:latin typeface="Times New Roman" panose="02020603050405020304" pitchFamily="18" charset="0"/>
                <a:ea typeface="Aptos" panose="02110004020202020204"/>
                <a:cs typeface="Times New Roman" panose="02020603050405020304" pitchFamily="18" charset="0"/>
              </a:rPr>
              <a:t>Žiemgaloje</a:t>
            </a:r>
            <a:r>
              <a:rPr lang="lt-LT" sz="2800" kern="100" dirty="0">
                <a:latin typeface="Times New Roman" panose="02020603050405020304" pitchFamily="18" charset="0"/>
                <a:ea typeface="Aptos" panose="02110004020202020204"/>
                <a:cs typeface="Times New Roman" panose="02020603050405020304" pitchFamily="18" charset="0"/>
              </a:rPr>
              <a:t> ir Lietuvoje partnerių teritorijoje bus surengtas bendras kelionių konkursas, taip pat 4 viešinimo kampanijos, skirtos parengtam turizmo maršrutui ir objektams populiarinti Latvijoje, Panevėžyje, Rokiškyje ir Akmenėje ir 2 reklaminiai turai žurnalistams, </a:t>
            </a:r>
            <a:r>
              <a:rPr lang="lt-LT" sz="2800" kern="100" dirty="0" err="1">
                <a:latin typeface="Times New Roman" panose="02020603050405020304" pitchFamily="18" charset="0"/>
                <a:ea typeface="Aptos" panose="02110004020202020204"/>
                <a:cs typeface="Times New Roman" panose="02020603050405020304" pitchFamily="18" charset="0"/>
              </a:rPr>
              <a:t>tinklaraštininkams</a:t>
            </a:r>
            <a:r>
              <a:rPr lang="lt-LT" sz="2800" kern="100" dirty="0">
                <a:latin typeface="Times New Roman" panose="02020603050405020304" pitchFamily="18" charset="0"/>
                <a:ea typeface="Aptos" panose="02110004020202020204"/>
                <a:cs typeface="Times New Roman" panose="02020603050405020304" pitchFamily="18" charset="0"/>
              </a:rPr>
              <a:t>, gidams </a:t>
            </a:r>
            <a:r>
              <a:rPr lang="lt-LT" sz="2800" kern="100" dirty="0" err="1">
                <a:latin typeface="Times New Roman" panose="02020603050405020304" pitchFamily="18" charset="0"/>
                <a:ea typeface="Aptos" panose="02110004020202020204"/>
                <a:cs typeface="Times New Roman" panose="02020603050405020304" pitchFamily="18" charset="0"/>
              </a:rPr>
              <a:t>Žiemgaloje</a:t>
            </a:r>
            <a:r>
              <a:rPr lang="lt-LT" sz="2800" kern="100" dirty="0">
                <a:latin typeface="Times New Roman" panose="02020603050405020304" pitchFamily="18" charset="0"/>
                <a:ea typeface="Aptos" panose="02110004020202020204"/>
                <a:cs typeface="Times New Roman" panose="02020603050405020304" pitchFamily="18" charset="0"/>
              </a:rPr>
              <a:t> ir Panevėžyje.</a:t>
            </a:r>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124" y="684546"/>
            <a:ext cx="6496680" cy="1959587"/>
          </a:xfrm>
          <a:prstGeom prst="rect">
            <a:avLst/>
          </a:prstGeom>
        </p:spPr>
      </p:pic>
    </p:spTree>
    <p:extLst>
      <p:ext uri="{BB962C8B-B14F-4D97-AF65-F5344CB8AC3E}">
        <p14:creationId xmlns:p14="http://schemas.microsoft.com/office/powerpoint/2010/main" val="256512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1057" y="6475"/>
            <a:ext cx="12193057" cy="6858594"/>
          </a:xfrm>
          <a:prstGeom prst="rect">
            <a:avLst/>
          </a:prstGeom>
        </p:spPr>
      </p:pic>
      <p:sp>
        <p:nvSpPr>
          <p:cNvPr id="2" name="Stačiakampis 1"/>
          <p:cNvSpPr/>
          <p:nvPr/>
        </p:nvSpPr>
        <p:spPr>
          <a:xfrm>
            <a:off x="465513" y="2879673"/>
            <a:ext cx="11446625" cy="3436069"/>
          </a:xfrm>
          <a:prstGeom prst="rect">
            <a:avLst/>
          </a:prstGeom>
        </p:spPr>
        <p:txBody>
          <a:bodyPr wrap="square">
            <a:spAutoFit/>
          </a:bodyPr>
          <a:lstStyle/>
          <a:p>
            <a:pPr algn="ctr">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Projekto biudžetas: 752 295,17 EUR.</a:t>
            </a:r>
          </a:p>
          <a:p>
            <a:pPr algn="ctr">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Bendras Europos regioninės plėtros fondo finansavimas: 601 836,13 EUR.</a:t>
            </a:r>
          </a:p>
          <a:p>
            <a:pPr algn="ctr">
              <a:lnSpc>
                <a:spcPct val="115000"/>
              </a:lnSpc>
              <a:spcAft>
                <a:spcPts val="800"/>
              </a:spcAft>
            </a:pPr>
            <a:r>
              <a:rPr lang="lt-LT" sz="2800" kern="100" dirty="0" err="1">
                <a:latin typeface="Times New Roman" panose="02020603050405020304" pitchFamily="18" charset="0"/>
                <a:ea typeface="Aptos" panose="02110004020202020204"/>
                <a:cs typeface="Times New Roman" panose="02020603050405020304" pitchFamily="18" charset="0"/>
              </a:rPr>
              <a:t>Žiemgalos</a:t>
            </a:r>
            <a:r>
              <a:rPr lang="lt-LT" sz="2800" kern="100" dirty="0">
                <a:latin typeface="Times New Roman" panose="02020603050405020304" pitchFamily="18" charset="0"/>
                <a:ea typeface="Aptos" panose="02110004020202020204"/>
                <a:cs typeface="Times New Roman" panose="02020603050405020304" pitchFamily="18" charset="0"/>
              </a:rPr>
              <a:t> planavimo regiono biudžetas: 153 395,00 EUR.</a:t>
            </a:r>
          </a:p>
          <a:p>
            <a:pPr algn="ctr">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Projektą iš dalies finansuoja:</a:t>
            </a:r>
          </a:p>
          <a:p>
            <a:pPr algn="ctr">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Projekto programa: Projektų programa: </a:t>
            </a:r>
            <a:r>
              <a:rPr lang="lt-LT" sz="2800" kern="100" dirty="0" err="1">
                <a:latin typeface="Times New Roman" panose="02020603050405020304" pitchFamily="18" charset="0"/>
                <a:ea typeface="Aptos" panose="02110004020202020204"/>
                <a:cs typeface="Times New Roman" panose="02020603050405020304" pitchFamily="18" charset="0"/>
              </a:rPr>
              <a:t>Interreg</a:t>
            </a:r>
            <a:r>
              <a:rPr lang="lt-LT" sz="2800" kern="100" dirty="0">
                <a:latin typeface="Times New Roman" panose="02020603050405020304" pitchFamily="18" charset="0"/>
                <a:ea typeface="Aptos" panose="02110004020202020204"/>
                <a:cs typeface="Times New Roman" panose="02020603050405020304" pitchFamily="18" charset="0"/>
              </a:rPr>
              <a:t> VI-A Latvijos ir Lietuvos programa 2021-2027 m.</a:t>
            </a:r>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0435" y="433259"/>
            <a:ext cx="6910071" cy="2084278"/>
          </a:xfrm>
          <a:prstGeom prst="rect">
            <a:avLst/>
          </a:prstGeom>
        </p:spPr>
      </p:pic>
    </p:spTree>
    <p:extLst>
      <p:ext uri="{BB962C8B-B14F-4D97-AF65-F5344CB8AC3E}">
        <p14:creationId xmlns:p14="http://schemas.microsoft.com/office/powerpoint/2010/main" val="412189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0" y="-594"/>
            <a:ext cx="12193057" cy="6858594"/>
          </a:xfrm>
          <a:prstGeom prst="rect">
            <a:avLst/>
          </a:prstGeom>
        </p:spPr>
      </p:pic>
      <p:sp>
        <p:nvSpPr>
          <p:cNvPr id="2" name="Stačiakampis 1"/>
          <p:cNvSpPr/>
          <p:nvPr/>
        </p:nvSpPr>
        <p:spPr>
          <a:xfrm>
            <a:off x="493608" y="2538831"/>
            <a:ext cx="11405061" cy="3868751"/>
          </a:xfrm>
          <a:prstGeom prst="rect">
            <a:avLst/>
          </a:prstGeom>
        </p:spPr>
        <p:txBody>
          <a:bodyPr wrap="square">
            <a:spAutoFit/>
          </a:bodyPr>
          <a:lstStyle/>
          <a:p>
            <a:pPr algn="ctr">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Projekto programos interneto svetainė: https://latlit.eu/theprojects/reclaimed_history/</a:t>
            </a:r>
          </a:p>
          <a:p>
            <a:pPr algn="ctr">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 Oficiali ES interneto svetainė: </a:t>
            </a:r>
            <a:r>
              <a:rPr lang="lt-LT" sz="2800" kern="100" dirty="0">
                <a:latin typeface="Times New Roman" panose="02020603050405020304" pitchFamily="18" charset="0"/>
                <a:ea typeface="Aptos" panose="02110004020202020204"/>
                <a:cs typeface="Times New Roman" panose="02020603050405020304" pitchFamily="18" charset="0"/>
                <a:hlinkClick r:id="rId3"/>
              </a:rPr>
              <a:t>www.europa.eu</a:t>
            </a:r>
            <a:endParaRPr lang="lt-LT" sz="2800" kern="100" dirty="0">
              <a:latin typeface="Times New Roman" panose="02020603050405020304" pitchFamily="18" charset="0"/>
              <a:ea typeface="Aptos" panose="02110004020202020204"/>
              <a:cs typeface="Times New Roman" panose="02020603050405020304" pitchFamily="18" charset="0"/>
            </a:endParaRPr>
          </a:p>
          <a:p>
            <a:pPr algn="ctr">
              <a:lnSpc>
                <a:spcPct val="115000"/>
              </a:lnSpc>
              <a:spcAft>
                <a:spcPts val="800"/>
              </a:spcAft>
            </a:pPr>
            <a:endParaRPr lang="lt-LT" sz="2800" kern="100" dirty="0">
              <a:latin typeface="Times New Roman" panose="02020603050405020304" pitchFamily="18" charset="0"/>
              <a:ea typeface="Aptos" panose="02110004020202020204"/>
              <a:cs typeface="Times New Roman" panose="02020603050405020304" pitchFamily="18" charset="0"/>
            </a:endParaRPr>
          </a:p>
          <a:p>
            <a:pPr algn="ctr">
              <a:lnSpc>
                <a:spcPct val="115000"/>
              </a:lnSpc>
              <a:spcAft>
                <a:spcPts val="800"/>
              </a:spcAft>
            </a:pPr>
            <a:r>
              <a:rPr lang="lt-LT" sz="2800" kern="100" dirty="0">
                <a:latin typeface="Times New Roman" panose="02020603050405020304" pitchFamily="18" charset="0"/>
                <a:ea typeface="Aptos" panose="02110004020202020204"/>
                <a:cs typeface="Times New Roman" panose="02020603050405020304" pitchFamily="18" charset="0"/>
              </a:rPr>
              <a:t>Šis leidinys parengtas gavus Europos Sąjungos finansinę paramą. Už jo turinį atsako tik </a:t>
            </a:r>
            <a:r>
              <a:rPr lang="lt-LT" sz="2800" kern="100" dirty="0" err="1">
                <a:latin typeface="Times New Roman" panose="02020603050405020304" pitchFamily="18" charset="0"/>
                <a:ea typeface="Aptos" panose="02110004020202020204"/>
                <a:cs typeface="Times New Roman" panose="02020603050405020304" pitchFamily="18" charset="0"/>
              </a:rPr>
              <a:t>Žiemgalos</a:t>
            </a:r>
            <a:r>
              <a:rPr lang="lt-LT" sz="2800" kern="100" dirty="0">
                <a:latin typeface="Times New Roman" panose="02020603050405020304" pitchFamily="18" charset="0"/>
                <a:ea typeface="Aptos" panose="02110004020202020204"/>
                <a:cs typeface="Times New Roman" panose="02020603050405020304" pitchFamily="18" charset="0"/>
              </a:rPr>
              <a:t> planavimo regionas ir jis nebūtinai atspindi Europos Sąjungos nuomonę.</a:t>
            </a:r>
          </a:p>
        </p:txBody>
      </p:sp>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298" y="450418"/>
            <a:ext cx="5800344" cy="1749552"/>
          </a:xfrm>
          <a:prstGeom prst="rect">
            <a:avLst/>
          </a:prstGeom>
        </p:spPr>
      </p:pic>
    </p:spTree>
    <p:extLst>
      <p:ext uri="{BB962C8B-B14F-4D97-AF65-F5344CB8AC3E}">
        <p14:creationId xmlns:p14="http://schemas.microsoft.com/office/powerpoint/2010/main" val="414546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186" y="2385753"/>
            <a:ext cx="4535978" cy="4214552"/>
          </a:xfrm>
          <a:prstGeom prst="rect">
            <a:avLst/>
          </a:prstGeom>
        </p:spPr>
      </p:pic>
      <p:sp>
        <p:nvSpPr>
          <p:cNvPr id="3" name="Antrinis pavadinimas 2"/>
          <p:cNvSpPr>
            <a:spLocks noGrp="1"/>
          </p:cNvSpPr>
          <p:nvPr>
            <p:ph type="subTitle" idx="1"/>
          </p:nvPr>
        </p:nvSpPr>
        <p:spPr>
          <a:xfrm>
            <a:off x="484528" y="2475668"/>
            <a:ext cx="6436390" cy="4124637"/>
          </a:xfrm>
        </p:spPr>
        <p:txBody>
          <a:bodyPr>
            <a:normAutofit fontScale="92500" lnSpcReduction="10000"/>
          </a:bodyPr>
          <a:lstStyle/>
          <a:p>
            <a:pPr algn="just"/>
            <a:r>
              <a:rPr lang="lt-LT" b="1" dirty="0"/>
              <a:t>Vadovaujantis partneris</a:t>
            </a:r>
            <a:r>
              <a:rPr lang="lt-LT" dirty="0"/>
              <a:t>: Žiemgalos planavimo regionas (VP)</a:t>
            </a:r>
          </a:p>
          <a:p>
            <a:pPr algn="just"/>
            <a:r>
              <a:rPr lang="lt-LT" b="1" dirty="0"/>
              <a:t>Partneriai</a:t>
            </a:r>
            <a:r>
              <a:rPr lang="lt-LT" dirty="0"/>
              <a:t>: </a:t>
            </a:r>
          </a:p>
          <a:p>
            <a:pPr algn="just"/>
            <a:r>
              <a:rPr lang="lt-LT" dirty="0" err="1"/>
              <a:t>Aizkrauklės</a:t>
            </a:r>
            <a:r>
              <a:rPr lang="lt-LT" dirty="0"/>
              <a:t> savivaldybė (LV)</a:t>
            </a:r>
          </a:p>
          <a:p>
            <a:pPr algn="just"/>
            <a:r>
              <a:rPr lang="lt-LT" dirty="0"/>
              <a:t>Stasio Eidrigevičiaus meno centras (LT) </a:t>
            </a:r>
          </a:p>
          <a:p>
            <a:pPr algn="just"/>
            <a:r>
              <a:rPr lang="lt-LT" dirty="0"/>
              <a:t>Bauskės savivaldybė (LV)</a:t>
            </a:r>
          </a:p>
          <a:p>
            <a:pPr algn="just"/>
            <a:r>
              <a:rPr lang="lt-LT" dirty="0"/>
              <a:t>Rokiškio rajono savivaldybės administracija (LT)</a:t>
            </a:r>
          </a:p>
          <a:p>
            <a:pPr algn="just"/>
            <a:r>
              <a:rPr lang="lt-LT" dirty="0"/>
              <a:t>Jekabpilio savivaldybė (LV)</a:t>
            </a:r>
          </a:p>
          <a:p>
            <a:pPr algn="just"/>
            <a:r>
              <a:rPr lang="lt-LT" dirty="0"/>
              <a:t>Akmenės rajono savivaldybės administracija (LT)</a:t>
            </a:r>
          </a:p>
          <a:p>
            <a:pPr algn="just"/>
            <a:r>
              <a:rPr lang="lt-LT" dirty="0"/>
              <a:t>Jelgavos savivaldybė (LV)</a:t>
            </a:r>
          </a:p>
        </p:txBody>
      </p:sp>
      <p:pic>
        <p:nvPicPr>
          <p:cNvPr id="2" name="Paveikslėlis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274" y="400043"/>
            <a:ext cx="6362558" cy="1919132"/>
          </a:xfrm>
          <a:prstGeom prst="rect">
            <a:avLst/>
          </a:prstGeom>
        </p:spPr>
      </p:pic>
    </p:spTree>
    <p:extLst>
      <p:ext uri="{BB962C8B-B14F-4D97-AF65-F5344CB8AC3E}">
        <p14:creationId xmlns:p14="http://schemas.microsoft.com/office/powerpoint/2010/main" val="210646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462870" y="2401920"/>
            <a:ext cx="5633130" cy="4361002"/>
          </a:xfrm>
          <a:prstGeom prst="rect">
            <a:avLst/>
          </a:prstGeom>
        </p:spPr>
        <p:txBody>
          <a:bodyPr wrap="square">
            <a:spAutoFit/>
          </a:bodyPr>
          <a:lstStyle/>
          <a:p>
            <a:r>
              <a:rPr lang="lt-LT" sz="2800" kern="100" dirty="0">
                <a:latin typeface="Times New Roman" panose="02020603050405020304" pitchFamily="18" charset="0"/>
                <a:ea typeface="Aptos"/>
                <a:cs typeface="Times New Roman" panose="02020603050405020304" pitchFamily="18" charset="0"/>
              </a:rPr>
              <a:t>Projekto tikslas - sustiprinti prarasto ir nebematomo kultūros ir istorijos paveldo vaidmenį Žiemgaloje ir Šiaurės Lietuvoje, plėtojant interaktyvius, skaitmeninius</a:t>
            </a:r>
          </a:p>
          <a:p>
            <a:r>
              <a:rPr lang="lt-LT" sz="2800" kern="100" dirty="0">
                <a:latin typeface="Times New Roman" panose="02020603050405020304" pitchFamily="18" charset="0"/>
                <a:ea typeface="Aptos"/>
                <a:cs typeface="Times New Roman" panose="02020603050405020304" pitchFamily="18" charset="0"/>
              </a:rPr>
              <a:t>ir socialiai prieinamus turizmo produktus ir bendrą maršrutą, didinant lankytojų ir nakvynių skaičių Programos teritorijoje.</a:t>
            </a:r>
          </a:p>
          <a:p>
            <a:pPr>
              <a:lnSpc>
                <a:spcPct val="115000"/>
              </a:lnSpc>
              <a:spcAft>
                <a:spcPts val="800"/>
              </a:spcAft>
            </a:pPr>
            <a:r>
              <a:rPr lang="lt-LT" sz="2400" kern="100" dirty="0">
                <a:latin typeface="Times New Roman" panose="02020603050405020304" pitchFamily="18" charset="0"/>
                <a:ea typeface="Aptos"/>
                <a:cs typeface="Times New Roman" panose="02020603050405020304" pitchFamily="18" charset="0"/>
              </a:rPr>
              <a:t> </a:t>
            </a:r>
          </a:p>
        </p:txBody>
      </p:sp>
      <p:pic>
        <p:nvPicPr>
          <p:cNvPr id="9" name="Paveikslėlis 8"/>
          <p:cNvPicPr>
            <a:picLocks noChangeAspect="1"/>
          </p:cNvPicPr>
          <p:nvPr/>
        </p:nvPicPr>
        <p:blipFill>
          <a:blip r:embed="rId2"/>
          <a:stretch>
            <a:fillRect/>
          </a:stretch>
        </p:blipFill>
        <p:spPr>
          <a:xfrm>
            <a:off x="6358855" y="2534969"/>
            <a:ext cx="5445885" cy="3855760"/>
          </a:xfrm>
          <a:prstGeom prst="rect">
            <a:avLst/>
          </a:prstGeom>
        </p:spPr>
      </p:pic>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840" y="467271"/>
            <a:ext cx="6414002" cy="1934649"/>
          </a:xfrm>
          <a:prstGeom prst="rect">
            <a:avLst/>
          </a:prstGeom>
        </p:spPr>
      </p:pic>
    </p:spTree>
    <p:extLst>
      <p:ext uri="{BB962C8B-B14F-4D97-AF65-F5344CB8AC3E}">
        <p14:creationId xmlns:p14="http://schemas.microsoft.com/office/powerpoint/2010/main" val="188610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stretch>
            <a:fillRect/>
          </a:stretch>
        </p:blipFill>
        <p:spPr>
          <a:xfrm>
            <a:off x="23268" y="58189"/>
            <a:ext cx="12168731" cy="6729024"/>
          </a:xfrm>
          <a:prstGeom prst="rect">
            <a:avLst/>
          </a:prstGeom>
        </p:spPr>
      </p:pic>
      <p:sp>
        <p:nvSpPr>
          <p:cNvPr id="3" name="Stačiakampis 2"/>
          <p:cNvSpPr/>
          <p:nvPr/>
        </p:nvSpPr>
        <p:spPr>
          <a:xfrm>
            <a:off x="82243" y="4515275"/>
            <a:ext cx="11582400" cy="2284536"/>
          </a:xfrm>
          <a:prstGeom prst="rect">
            <a:avLst/>
          </a:prstGeom>
        </p:spPr>
        <p:txBody>
          <a:bodyPr wrap="square">
            <a:spAutoFit/>
          </a:bodyPr>
          <a:lstStyle/>
          <a:p>
            <a:pPr marL="342900" indent="-342900" algn="ctr">
              <a:lnSpc>
                <a:spcPct val="115000"/>
              </a:lnSpc>
              <a:spcAft>
                <a:spcPts val="800"/>
              </a:spcAft>
              <a:buFont typeface="Wingdings" panose="05000000000000000000" pitchFamily="2" charset="2"/>
              <a:buChar char="v"/>
            </a:pPr>
            <a:r>
              <a:rPr lang="lt-LT" sz="2400" kern="100" dirty="0">
                <a:solidFill>
                  <a:schemeClr val="bg1"/>
                </a:solidFill>
                <a:latin typeface="Times New Roman" panose="02020603050405020304" pitchFamily="18" charset="0"/>
                <a:ea typeface="Aptos"/>
                <a:cs typeface="Times New Roman" panose="02020603050405020304" pitchFamily="18" charset="0"/>
              </a:rPr>
              <a:t>Projekte naudojamos šiuolaikinės technologijos, kad būtų suteikta unikali patirtis, pritraukta daugiau turistų ir paskatinta ilgiau pasilikti.</a:t>
            </a:r>
          </a:p>
          <a:p>
            <a:pPr marL="342900" indent="-342900" algn="ctr">
              <a:lnSpc>
                <a:spcPct val="115000"/>
              </a:lnSpc>
              <a:spcAft>
                <a:spcPts val="800"/>
              </a:spcAft>
              <a:buFont typeface="Wingdings" panose="05000000000000000000" pitchFamily="2" charset="2"/>
              <a:buChar char="v"/>
            </a:pPr>
            <a:r>
              <a:rPr lang="lt-LT" sz="2400" kern="100" dirty="0">
                <a:solidFill>
                  <a:schemeClr val="bg1"/>
                </a:solidFill>
                <a:latin typeface="Times New Roman" panose="02020603050405020304" pitchFamily="18" charset="0"/>
                <a:ea typeface="Aptos"/>
                <a:cs typeface="Times New Roman" panose="02020603050405020304" pitchFamily="18" charset="0"/>
              </a:rPr>
              <a:t> Projekto metu bus paremta 20 objektų, įskaitant </a:t>
            </a:r>
            <a:r>
              <a:rPr lang="lt-LT" sz="2400" kern="100" dirty="0" err="1">
                <a:solidFill>
                  <a:schemeClr val="bg1"/>
                </a:solidFill>
                <a:latin typeface="Times New Roman" panose="02020603050405020304" pitchFamily="18" charset="0"/>
                <a:ea typeface="Aptos"/>
                <a:cs typeface="Times New Roman" panose="02020603050405020304" pitchFamily="18" charset="0"/>
              </a:rPr>
              <a:t>Koknesės</a:t>
            </a:r>
            <a:r>
              <a:rPr lang="lt-LT" sz="2400" kern="100" dirty="0">
                <a:solidFill>
                  <a:schemeClr val="bg1"/>
                </a:solidFill>
                <a:latin typeface="Times New Roman" panose="02020603050405020304" pitchFamily="18" charset="0"/>
                <a:ea typeface="Aptos"/>
                <a:cs typeface="Times New Roman" panose="02020603050405020304" pitchFamily="18" charset="0"/>
              </a:rPr>
              <a:t> pilies griuvėsius, </a:t>
            </a:r>
            <a:r>
              <a:rPr lang="lt-LT" sz="2400" kern="100" dirty="0" err="1">
                <a:solidFill>
                  <a:schemeClr val="bg1"/>
                </a:solidFill>
                <a:latin typeface="Times New Roman" panose="02020603050405020304" pitchFamily="18" charset="0"/>
                <a:ea typeface="Aptos"/>
                <a:cs typeface="Times New Roman" panose="02020603050405020304" pitchFamily="18" charset="0"/>
              </a:rPr>
              <a:t>Garsenės</a:t>
            </a:r>
            <a:r>
              <a:rPr lang="lt-LT" sz="2400" kern="100" dirty="0">
                <a:solidFill>
                  <a:schemeClr val="bg1"/>
                </a:solidFill>
                <a:latin typeface="Times New Roman" panose="02020603050405020304" pitchFamily="18" charset="0"/>
                <a:ea typeface="Aptos"/>
                <a:cs typeface="Times New Roman" panose="02020603050405020304" pitchFamily="18" charset="0"/>
              </a:rPr>
              <a:t> dvarą, Čerkeso-Besparnio dvarą ir kitus objektus Bauskės, Akmenės ir Jelgavos regione ir sukurti įvairūs interaktyvūs turizmo produktai. </a:t>
            </a: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006" y="226661"/>
            <a:ext cx="5800344" cy="1749552"/>
          </a:xfrm>
          <a:prstGeom prst="rect">
            <a:avLst/>
          </a:prstGeom>
        </p:spPr>
      </p:pic>
    </p:spTree>
    <p:extLst>
      <p:ext uri="{BB962C8B-B14F-4D97-AF65-F5344CB8AC3E}">
        <p14:creationId xmlns:p14="http://schemas.microsoft.com/office/powerpoint/2010/main" val="188585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346589" y="2199396"/>
            <a:ext cx="8289177" cy="4109843"/>
          </a:xfrm>
          <a:prstGeom prst="rect">
            <a:avLst/>
          </a:prstGeom>
        </p:spPr>
        <p:txBody>
          <a:bodyPr wrap="square">
            <a:spAutoFit/>
          </a:bodyPr>
          <a:lstStyle/>
          <a:p>
            <a:pPr algn="just">
              <a:lnSpc>
                <a:spcPct val="115000"/>
              </a:lnSpc>
              <a:spcAft>
                <a:spcPts val="800"/>
              </a:spcAft>
            </a:pPr>
            <a:r>
              <a:rPr lang="lt-LT" sz="2400" kern="100" dirty="0">
                <a:latin typeface="Times New Roman" panose="02020603050405020304" pitchFamily="18" charset="0"/>
                <a:ea typeface="Aptos"/>
                <a:cs typeface="Times New Roman" panose="02020603050405020304" pitchFamily="18" charset="0"/>
              </a:rPr>
              <a:t>Projekto metu planuojama kurti interaktyvius skaitmeninio turizmo produktus ir skaitmeninį prarastų kultūros paveldo objektų prieinamumą, gerinant 7 projekto partnerių teritorijose esančių turistinių objektų skaitmeninį prieinamumą:</a:t>
            </a:r>
          </a:p>
          <a:p>
            <a:pPr marL="342900" indent="-342900" algn="just">
              <a:buFont typeface="Wingdings" panose="05000000000000000000" pitchFamily="2" charset="2"/>
              <a:buChar char="ü"/>
            </a:pPr>
            <a:r>
              <a:rPr lang="lt-LT" sz="2400" kern="100" dirty="0">
                <a:latin typeface="Times New Roman" panose="02020603050405020304" pitchFamily="18" charset="0"/>
                <a:ea typeface="Aptos"/>
                <a:cs typeface="Times New Roman" panose="02020603050405020304" pitchFamily="18" charset="0"/>
              </a:rPr>
              <a:t>Sukurti 4 objektai su skaitmeniniais 3D modeliais, į kuriuos įtraukta animacija ir garso efektai, 1 skaitmeninis stendas ir sukurti 2 žaidimai „Pasverk ir pamatuok“ ekspozicijai Bauskės rotušėje/TIC </a:t>
            </a:r>
          </a:p>
          <a:p>
            <a:pPr marL="342900" indent="-342900" algn="just">
              <a:buFont typeface="Wingdings" panose="05000000000000000000" pitchFamily="2" charset="2"/>
              <a:buChar char="ü"/>
            </a:pPr>
            <a:r>
              <a:rPr lang="lt-LT" sz="2400" kern="100" dirty="0">
                <a:latin typeface="Times New Roman" panose="02020603050405020304" pitchFamily="18" charset="0"/>
                <a:ea typeface="Aptos"/>
                <a:cs typeface="Times New Roman" panose="02020603050405020304" pitchFamily="18" charset="0"/>
              </a:rPr>
              <a:t>12 papildytosios realybės (AR) 3D pasakojimo stotelių</a:t>
            </a:r>
          </a:p>
          <a:p>
            <a:pPr algn="just"/>
            <a:r>
              <a:rPr lang="lt-LT" sz="2400" kern="100" dirty="0">
                <a:latin typeface="Times New Roman" panose="02020603050405020304" pitchFamily="18" charset="0"/>
                <a:ea typeface="Aptos"/>
                <a:cs typeface="Times New Roman" panose="02020603050405020304" pitchFamily="18" charset="0"/>
              </a:rPr>
              <a:t> apie Juozo Čerkeso-Besparnio dvarą</a:t>
            </a:r>
          </a:p>
        </p:txBody>
      </p:sp>
      <p:pic>
        <p:nvPicPr>
          <p:cNvPr id="6" name="Paveikslėlis 5"/>
          <p:cNvPicPr>
            <a:picLocks noChangeAspect="1"/>
          </p:cNvPicPr>
          <p:nvPr/>
        </p:nvPicPr>
        <p:blipFill>
          <a:blip r:embed="rId2"/>
          <a:stretch>
            <a:fillRect/>
          </a:stretch>
        </p:blipFill>
        <p:spPr>
          <a:xfrm>
            <a:off x="6776896" y="1041400"/>
            <a:ext cx="6083338" cy="6409848"/>
          </a:xfrm>
          <a:prstGeom prst="rect">
            <a:avLst/>
          </a:prstGeom>
        </p:spPr>
      </p:pic>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908" y="331249"/>
            <a:ext cx="6193526" cy="1868147"/>
          </a:xfrm>
          <a:prstGeom prst="rect">
            <a:avLst/>
          </a:prstGeom>
        </p:spPr>
      </p:pic>
    </p:spTree>
    <p:extLst>
      <p:ext uri="{BB962C8B-B14F-4D97-AF65-F5344CB8AC3E}">
        <p14:creationId xmlns:p14="http://schemas.microsoft.com/office/powerpoint/2010/main" val="159814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stretch>
            <a:fillRect/>
          </a:stretch>
        </p:blipFill>
        <p:spPr>
          <a:xfrm>
            <a:off x="-53629" y="0"/>
            <a:ext cx="12339292" cy="6940851"/>
          </a:xfrm>
          <a:prstGeom prst="rect">
            <a:avLst/>
          </a:prstGeom>
        </p:spPr>
      </p:pic>
      <p:sp>
        <p:nvSpPr>
          <p:cNvPr id="3" name="Stačiakampis 2"/>
          <p:cNvSpPr/>
          <p:nvPr/>
        </p:nvSpPr>
        <p:spPr>
          <a:xfrm>
            <a:off x="645951" y="2423509"/>
            <a:ext cx="11336323" cy="4555093"/>
          </a:xfrm>
          <a:prstGeom prst="rect">
            <a:avLst/>
          </a:prstGeom>
        </p:spPr>
        <p:txBody>
          <a:bodyPr wrap="square">
            <a:spAutoFit/>
          </a:bodyPr>
          <a:lstStyle/>
          <a:p>
            <a:pPr indent="-285750" algn="just">
              <a:buFontTx/>
              <a:buChar char="-"/>
            </a:pPr>
            <a:r>
              <a:rPr lang="lt-LT" sz="2000" kern="100" dirty="0">
                <a:latin typeface="Times New Roman" panose="02020603050405020304" pitchFamily="18" charset="0"/>
                <a:ea typeface="Aptos"/>
                <a:cs typeface="Times New Roman" panose="02020603050405020304" pitchFamily="18" charset="0"/>
              </a:rPr>
              <a:t>12 papildytosios realybės (AR) 3D pasakojimo stotelių apie Juozo Čerkeso-Besparnio dvarą;</a:t>
            </a:r>
          </a:p>
          <a:p>
            <a:pPr algn="just"/>
            <a:endParaRPr lang="lt-LT" sz="1000" kern="100" dirty="0">
              <a:latin typeface="Times New Roman" panose="02020603050405020304" pitchFamily="18" charset="0"/>
              <a:ea typeface="Aptos"/>
              <a:cs typeface="Times New Roman" panose="02020603050405020304" pitchFamily="18" charset="0"/>
            </a:endParaRPr>
          </a:p>
          <a:p>
            <a:pPr indent="-285750" algn="just">
              <a:buFontTx/>
              <a:buChar char="-"/>
            </a:pPr>
            <a:r>
              <a:rPr lang="lt-LT" sz="2000" kern="100" dirty="0">
                <a:latin typeface="Times New Roman" panose="02020603050405020304" pitchFamily="18" charset="0"/>
                <a:ea typeface="Aptos"/>
                <a:cs typeface="Times New Roman" panose="02020603050405020304" pitchFamily="18" charset="0"/>
              </a:rPr>
              <a:t>Sukurta mobilioji programėlė su 3D realybe Rokiškio dvaro ansamblyje, virtualus pasivaikščiojimas</a:t>
            </a:r>
          </a:p>
          <a:p>
            <a:pPr algn="just"/>
            <a:r>
              <a:rPr lang="lt-LT" sz="2000" kern="100" dirty="0">
                <a:latin typeface="Times New Roman" panose="02020603050405020304" pitchFamily="18" charset="0"/>
                <a:ea typeface="Aptos"/>
                <a:cs typeface="Times New Roman" panose="02020603050405020304" pitchFamily="18" charset="0"/>
              </a:rPr>
              <a:t> istoriniais Tyzenhauzų giminės keliais; </a:t>
            </a:r>
          </a:p>
          <a:p>
            <a:pPr algn="just"/>
            <a:endParaRPr lang="lt-LT" sz="1000" kern="100" dirty="0">
              <a:latin typeface="Times New Roman" panose="02020603050405020304" pitchFamily="18" charset="0"/>
              <a:ea typeface="Aptos"/>
              <a:cs typeface="Times New Roman" panose="02020603050405020304" pitchFamily="18" charset="0"/>
            </a:endParaRPr>
          </a:p>
          <a:p>
            <a:pPr algn="just"/>
            <a:r>
              <a:rPr lang="lt-LT" sz="2000" kern="100" dirty="0">
                <a:latin typeface="Times New Roman" panose="02020603050405020304" pitchFamily="18" charset="0"/>
                <a:ea typeface="Aptos"/>
                <a:cs typeface="Times New Roman" panose="02020603050405020304" pitchFamily="18" charset="0"/>
              </a:rPr>
              <a:t>- Sukurti papildytosios realybės (AR) produktai apie </a:t>
            </a:r>
            <a:r>
              <a:rPr lang="lt-LT" sz="2000" kern="100" dirty="0" err="1">
                <a:latin typeface="Times New Roman" panose="02020603050405020304" pitchFamily="18" charset="0"/>
                <a:ea typeface="Aptos"/>
                <a:cs typeface="Times New Roman" panose="02020603050405020304" pitchFamily="18" charset="0"/>
              </a:rPr>
              <a:t>Koknesės</a:t>
            </a:r>
            <a:r>
              <a:rPr lang="lt-LT" sz="2000" kern="100" dirty="0">
                <a:latin typeface="Times New Roman" panose="02020603050405020304" pitchFamily="18" charset="0"/>
                <a:ea typeface="Aptos"/>
                <a:cs typeface="Times New Roman" panose="02020603050405020304" pitchFamily="18" charset="0"/>
              </a:rPr>
              <a:t> pilies griuvėsius, įsigytos skaitmeninės,</a:t>
            </a:r>
          </a:p>
          <a:p>
            <a:pPr algn="just"/>
            <a:r>
              <a:rPr lang="lt-LT" sz="2000" kern="100" dirty="0">
                <a:latin typeface="Times New Roman" panose="02020603050405020304" pitchFamily="18" charset="0"/>
                <a:ea typeface="Aptos"/>
                <a:cs typeface="Times New Roman" panose="02020603050405020304" pitchFamily="18" charset="0"/>
              </a:rPr>
              <a:t> mobiliojo stendo vietos </a:t>
            </a:r>
            <a:r>
              <a:rPr lang="lt-LT" sz="2000" kern="100" dirty="0" err="1">
                <a:latin typeface="Times New Roman" panose="02020603050405020304" pitchFamily="18" charset="0"/>
                <a:ea typeface="Aptos"/>
                <a:cs typeface="Times New Roman" panose="02020603050405020304" pitchFamily="18" charset="0"/>
              </a:rPr>
              <a:t>Koknesės</a:t>
            </a:r>
            <a:r>
              <a:rPr lang="lt-LT" sz="2000" kern="100" dirty="0">
                <a:latin typeface="Times New Roman" panose="02020603050405020304" pitchFamily="18" charset="0"/>
                <a:ea typeface="Aptos"/>
                <a:cs typeface="Times New Roman" panose="02020603050405020304" pitchFamily="18" charset="0"/>
              </a:rPr>
              <a:t> pilies griuvėsiuose, radijo gidai;</a:t>
            </a:r>
          </a:p>
          <a:p>
            <a:pPr algn="just"/>
            <a:endParaRPr lang="lt-LT" sz="1000" kern="100" dirty="0">
              <a:latin typeface="Times New Roman" panose="02020603050405020304" pitchFamily="18" charset="0"/>
              <a:ea typeface="Aptos"/>
              <a:cs typeface="Times New Roman" panose="02020603050405020304" pitchFamily="18" charset="0"/>
            </a:endParaRPr>
          </a:p>
          <a:p>
            <a:pPr indent="-285750" algn="just">
              <a:buFontTx/>
              <a:buChar char="-"/>
            </a:pPr>
            <a:r>
              <a:rPr lang="lt-LT" sz="2000" kern="100" dirty="0">
                <a:latin typeface="Times New Roman" panose="02020603050405020304" pitchFamily="18" charset="0"/>
                <a:ea typeface="Aptos"/>
                <a:cs typeface="Times New Roman" panose="02020603050405020304" pitchFamily="18" charset="0"/>
              </a:rPr>
              <a:t>įrengti 7 interaktyvūs metaliniai stendai su QR kodais Akmenėje;</a:t>
            </a:r>
          </a:p>
          <a:p>
            <a:pPr algn="just"/>
            <a:endParaRPr lang="lt-LT" sz="1000" kern="100" dirty="0">
              <a:latin typeface="Times New Roman" panose="02020603050405020304" pitchFamily="18" charset="0"/>
              <a:ea typeface="Aptos"/>
              <a:cs typeface="Times New Roman" panose="02020603050405020304" pitchFamily="18" charset="0"/>
            </a:endParaRPr>
          </a:p>
          <a:p>
            <a:pPr indent="-285750" algn="just">
              <a:buFontTx/>
              <a:buChar char="-"/>
            </a:pPr>
            <a:r>
              <a:rPr lang="lt-LT" sz="2000" kern="100" dirty="0">
                <a:latin typeface="Times New Roman" panose="02020603050405020304" pitchFamily="18" charset="0"/>
                <a:ea typeface="Aptos"/>
                <a:cs typeface="Times New Roman" panose="02020603050405020304" pitchFamily="18" charset="0"/>
              </a:rPr>
              <a:t>sukurtas detalus 3D erdvinis objektas apie vaiduoklį "Mėlynoji ponia" </a:t>
            </a:r>
            <a:r>
              <a:rPr lang="lt-LT" sz="2000" kern="100" dirty="0" err="1">
                <a:latin typeface="Times New Roman" panose="02020603050405020304" pitchFamily="18" charset="0"/>
                <a:ea typeface="Aptos"/>
                <a:cs typeface="Times New Roman" panose="02020603050405020304" pitchFamily="18" charset="0"/>
              </a:rPr>
              <a:t>Garsenės</a:t>
            </a:r>
            <a:r>
              <a:rPr lang="lt-LT" sz="2000" kern="100" dirty="0">
                <a:latin typeface="Times New Roman" panose="02020603050405020304" pitchFamily="18" charset="0"/>
                <a:ea typeface="Aptos"/>
                <a:cs typeface="Times New Roman" panose="02020603050405020304" pitchFamily="18" charset="0"/>
              </a:rPr>
              <a:t> dvare su </a:t>
            </a:r>
            <a:r>
              <a:rPr lang="lt-LT" sz="2000" kern="100" dirty="0" err="1">
                <a:latin typeface="Times New Roman" panose="02020603050405020304" pitchFamily="18" charset="0"/>
                <a:ea typeface="Aptos"/>
                <a:cs typeface="Times New Roman" panose="02020603050405020304" pitchFamily="18" charset="0"/>
              </a:rPr>
              <a:t>geolokacija</a:t>
            </a:r>
            <a:r>
              <a:rPr lang="lt-LT" sz="2000" kern="100" dirty="0">
                <a:latin typeface="Times New Roman" panose="02020603050405020304" pitchFamily="18" charset="0"/>
                <a:ea typeface="Aptos"/>
                <a:cs typeface="Times New Roman" panose="02020603050405020304" pitchFamily="18" charset="0"/>
              </a:rPr>
              <a:t>  pagal </a:t>
            </a:r>
            <a:r>
              <a:rPr lang="lt-LT" sz="2000" kern="100" dirty="0" err="1">
                <a:latin typeface="Times New Roman" panose="02020603050405020304" pitchFamily="18" charset="0"/>
                <a:ea typeface="Aptos"/>
                <a:cs typeface="Times New Roman" panose="02020603050405020304" pitchFamily="18" charset="0"/>
              </a:rPr>
              <a:t>Garsenės</a:t>
            </a:r>
            <a:r>
              <a:rPr lang="lt-LT" sz="2000" kern="100" dirty="0">
                <a:latin typeface="Times New Roman" panose="02020603050405020304" pitchFamily="18" charset="0"/>
                <a:ea typeface="Aptos"/>
                <a:cs typeface="Times New Roman" panose="02020603050405020304" pitchFamily="18" charset="0"/>
              </a:rPr>
              <a:t> dvarą AR sprendime, įsigytas ir įrengtas lauko turizmo informacijos punktas, pasiekiamas 24 val. per parą, sukurtas garsinis pėsčiųjų ir dviračių maršrutas po </a:t>
            </a:r>
            <a:r>
              <a:rPr lang="lt-LT" sz="2000" kern="100" dirty="0" err="1">
                <a:latin typeface="Times New Roman" panose="02020603050405020304" pitchFamily="18" charset="0"/>
                <a:ea typeface="Aptos"/>
                <a:cs typeface="Times New Roman" panose="02020603050405020304" pitchFamily="18" charset="0"/>
              </a:rPr>
              <a:t>Garsenės</a:t>
            </a:r>
            <a:r>
              <a:rPr lang="lt-LT" sz="2000" kern="100" dirty="0">
                <a:latin typeface="Times New Roman" panose="02020603050405020304" pitchFamily="18" charset="0"/>
                <a:ea typeface="Aptos"/>
                <a:cs typeface="Times New Roman" panose="02020603050405020304" pitchFamily="18" charset="0"/>
              </a:rPr>
              <a:t> kaimą, įrengti lauko lankytojų skaitikliai / srauto matuokliai;</a:t>
            </a:r>
          </a:p>
          <a:p>
            <a:pPr indent="-285750" algn="just">
              <a:buFontTx/>
              <a:buChar char="-"/>
            </a:pPr>
            <a:r>
              <a:rPr lang="lt-LT" sz="2000" kern="100" dirty="0">
                <a:latin typeface="Times New Roman" panose="02020603050405020304" pitchFamily="18" charset="0"/>
                <a:ea typeface="Aptos"/>
                <a:cs typeface="Times New Roman" panose="02020603050405020304" pitchFamily="18" charset="0"/>
              </a:rPr>
              <a:t>Sukurta skaitmeninė projekcija ant fortepijono grojant XIX a. muziką </a:t>
            </a:r>
            <a:r>
              <a:rPr lang="lt-LT" sz="2000" kern="100" dirty="0" err="1">
                <a:latin typeface="Times New Roman" panose="02020603050405020304" pitchFamily="18" charset="0"/>
                <a:ea typeface="Aptos"/>
                <a:cs typeface="Times New Roman" panose="02020603050405020304" pitchFamily="18" charset="0"/>
              </a:rPr>
              <a:t>Lielplatonės</a:t>
            </a:r>
            <a:r>
              <a:rPr lang="lt-LT" sz="2000" kern="100" dirty="0">
                <a:latin typeface="Times New Roman" panose="02020603050405020304" pitchFamily="18" charset="0"/>
                <a:ea typeface="Aptos"/>
                <a:cs typeface="Times New Roman" panose="02020603050405020304" pitchFamily="18" charset="0"/>
              </a:rPr>
              <a:t> dvare, sukurtas  interaktyvus "lango" ekranas </a:t>
            </a:r>
            <a:r>
              <a:rPr lang="lt-LT" sz="2000" kern="100" dirty="0" err="1">
                <a:latin typeface="Times New Roman" panose="02020603050405020304" pitchFamily="18" charset="0"/>
                <a:ea typeface="Aptos"/>
                <a:cs typeface="Times New Roman" panose="02020603050405020304" pitchFamily="18" charset="0"/>
              </a:rPr>
              <a:t>Lielvirkavos</a:t>
            </a:r>
            <a:r>
              <a:rPr lang="lt-LT" sz="2000" kern="100" dirty="0">
                <a:latin typeface="Times New Roman" panose="02020603050405020304" pitchFamily="18" charset="0"/>
                <a:ea typeface="Aptos"/>
                <a:cs typeface="Times New Roman" panose="02020603050405020304" pitchFamily="18" charset="0"/>
              </a:rPr>
              <a:t> dvare.</a:t>
            </a: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6156" y="268745"/>
            <a:ext cx="6768284" cy="2041511"/>
          </a:xfrm>
          <a:prstGeom prst="rect">
            <a:avLst/>
          </a:prstGeom>
        </p:spPr>
      </p:pic>
      <p:pic>
        <p:nvPicPr>
          <p:cNvPr id="7" name="Paveikslėlis 6"/>
          <p:cNvPicPr>
            <a:picLocks noChangeAspect="1"/>
          </p:cNvPicPr>
          <p:nvPr/>
        </p:nvPicPr>
        <p:blipFill>
          <a:blip r:embed="rId4"/>
          <a:stretch>
            <a:fillRect/>
          </a:stretch>
        </p:blipFill>
        <p:spPr>
          <a:xfrm rot="345840">
            <a:off x="8714994" y="335852"/>
            <a:ext cx="3363891" cy="2421943"/>
          </a:xfrm>
          <a:prstGeom prst="rect">
            <a:avLst/>
          </a:prstGeom>
        </p:spPr>
      </p:pic>
    </p:spTree>
    <p:extLst>
      <p:ext uri="{BB962C8B-B14F-4D97-AF65-F5344CB8AC3E}">
        <p14:creationId xmlns:p14="http://schemas.microsoft.com/office/powerpoint/2010/main" val="124928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1057" y="0"/>
            <a:ext cx="12193057" cy="6858594"/>
          </a:xfrm>
          <a:prstGeom prst="rect">
            <a:avLst/>
          </a:prstGeom>
        </p:spPr>
      </p:pic>
      <p:sp>
        <p:nvSpPr>
          <p:cNvPr id="3" name="Stačiakampis 2"/>
          <p:cNvSpPr/>
          <p:nvPr/>
        </p:nvSpPr>
        <p:spPr>
          <a:xfrm>
            <a:off x="579976" y="2790016"/>
            <a:ext cx="11030989" cy="3762377"/>
          </a:xfrm>
          <a:prstGeom prst="rect">
            <a:avLst/>
          </a:prstGeom>
        </p:spPr>
        <p:txBody>
          <a:bodyPr wrap="square">
            <a:spAutoFit/>
          </a:bodyPr>
          <a:lstStyle/>
          <a:p>
            <a:pPr algn="just">
              <a:lnSpc>
                <a:spcPct val="115000"/>
              </a:lnSpc>
              <a:spcAft>
                <a:spcPts val="800"/>
              </a:spcAft>
            </a:pPr>
            <a:r>
              <a:rPr lang="lt-LT" sz="2000" kern="100" dirty="0">
                <a:latin typeface="Times New Roman" panose="02020603050405020304" pitchFamily="18" charset="0"/>
                <a:ea typeface="Aptos"/>
                <a:cs typeface="Times New Roman" panose="02020603050405020304" pitchFamily="18" charset="0"/>
              </a:rPr>
              <a:t>Įgyvendinant projektą bus stiprinamos turizmo sektoriaus skaitmeninės kompetencijos per įvairius mokymus, seminarus ir pažintinius vizitus:</a:t>
            </a:r>
          </a:p>
          <a:p>
            <a:pPr algn="just">
              <a:lnSpc>
                <a:spcPct val="115000"/>
              </a:lnSpc>
              <a:spcAft>
                <a:spcPts val="800"/>
              </a:spcAft>
            </a:pPr>
            <a:r>
              <a:rPr lang="lt-LT" sz="2000" kern="100" dirty="0">
                <a:latin typeface="Times New Roman" panose="02020603050405020304" pitchFamily="18" charset="0"/>
                <a:ea typeface="Aptos"/>
                <a:cs typeface="Times New Roman" panose="02020603050405020304" pitchFamily="18" charset="0"/>
              </a:rPr>
              <a:t>- 2 internetiniai mokymai </a:t>
            </a:r>
            <a:r>
              <a:rPr lang="lt-LT" sz="2000" kern="100" dirty="0" err="1">
                <a:latin typeface="Times New Roman" panose="02020603050405020304" pitchFamily="18" charset="0"/>
                <a:ea typeface="Aptos"/>
                <a:cs typeface="Times New Roman" panose="02020603050405020304" pitchFamily="18" charset="0"/>
              </a:rPr>
              <a:t>Žiemgaloje</a:t>
            </a:r>
            <a:r>
              <a:rPr lang="lt-LT" sz="2000" kern="100" dirty="0">
                <a:latin typeface="Times New Roman" panose="02020603050405020304" pitchFamily="18" charset="0"/>
                <a:ea typeface="Aptos"/>
                <a:cs typeface="Times New Roman" panose="02020603050405020304" pitchFamily="18" charset="0"/>
              </a:rPr>
              <a:t> ir Panevėžyje, skirti skaitmeniniams įgūdžiams tobulinti </a:t>
            </a:r>
          </a:p>
          <a:p>
            <a:pPr algn="just">
              <a:lnSpc>
                <a:spcPct val="115000"/>
              </a:lnSpc>
              <a:spcAft>
                <a:spcPts val="800"/>
              </a:spcAft>
            </a:pPr>
            <a:r>
              <a:rPr lang="lt-LT" sz="2000" kern="100" dirty="0">
                <a:latin typeface="Times New Roman" panose="02020603050405020304" pitchFamily="18" charset="0"/>
                <a:ea typeface="Aptos"/>
                <a:cs typeface="Times New Roman" panose="02020603050405020304" pitchFamily="18" charset="0"/>
              </a:rPr>
              <a:t>- 4 praktiniai skaitmeninių įgūdžių mokymai, skirti turizmo objektams ir produktams populiarinti Bauskėje ir Jekabpilyje, Rokiškyje ir </a:t>
            </a:r>
            <a:r>
              <a:rPr lang="lt-LT" sz="2000" kern="100" dirty="0" err="1">
                <a:latin typeface="Times New Roman" panose="02020603050405020304" pitchFamily="18" charset="0"/>
                <a:ea typeface="Aptos"/>
                <a:cs typeface="Times New Roman" panose="02020603050405020304" pitchFamily="18" charset="0"/>
              </a:rPr>
              <a:t>Panvėžyje</a:t>
            </a:r>
            <a:r>
              <a:rPr lang="lt-LT" sz="2000" kern="100" dirty="0">
                <a:latin typeface="Times New Roman" panose="02020603050405020304" pitchFamily="18" charset="0"/>
                <a:ea typeface="Aptos"/>
                <a:cs typeface="Times New Roman" panose="02020603050405020304" pitchFamily="18" charset="0"/>
              </a:rPr>
              <a:t> </a:t>
            </a:r>
          </a:p>
          <a:p>
            <a:pPr algn="just">
              <a:lnSpc>
                <a:spcPct val="115000"/>
              </a:lnSpc>
              <a:spcAft>
                <a:spcPts val="800"/>
              </a:spcAft>
            </a:pPr>
            <a:r>
              <a:rPr lang="lt-LT" sz="2000" kern="100" dirty="0">
                <a:latin typeface="Times New Roman" panose="02020603050405020304" pitchFamily="18" charset="0"/>
                <a:ea typeface="Aptos"/>
                <a:cs typeface="Times New Roman" panose="02020603050405020304" pitchFamily="18" charset="0"/>
              </a:rPr>
              <a:t>- 2 mokymai apie prieinamumą skaitmeninėje aplinkoje </a:t>
            </a:r>
            <a:r>
              <a:rPr lang="lt-LT" sz="2000" kern="100" dirty="0" err="1">
                <a:latin typeface="Times New Roman" panose="02020603050405020304" pitchFamily="18" charset="0"/>
                <a:ea typeface="Aptos"/>
                <a:cs typeface="Times New Roman" panose="02020603050405020304" pitchFamily="18" charset="0"/>
              </a:rPr>
              <a:t>Žiemgaloje</a:t>
            </a:r>
            <a:r>
              <a:rPr lang="lt-LT" sz="2000" kern="100" dirty="0">
                <a:latin typeface="Times New Roman" panose="02020603050405020304" pitchFamily="18" charset="0"/>
                <a:ea typeface="Aptos"/>
                <a:cs typeface="Times New Roman" panose="02020603050405020304" pitchFamily="18" charset="0"/>
              </a:rPr>
              <a:t> ir Šauliuose</a:t>
            </a:r>
          </a:p>
          <a:p>
            <a:pPr algn="just">
              <a:lnSpc>
                <a:spcPct val="115000"/>
              </a:lnSpc>
              <a:spcAft>
                <a:spcPts val="800"/>
              </a:spcAft>
            </a:pPr>
            <a:r>
              <a:rPr lang="lt-LT" sz="2000" kern="100" dirty="0">
                <a:latin typeface="Times New Roman" panose="02020603050405020304" pitchFamily="18" charset="0"/>
                <a:ea typeface="Aptos"/>
                <a:cs typeface="Times New Roman" panose="02020603050405020304" pitchFamily="18" charset="0"/>
              </a:rPr>
              <a:t>- 2 praktiniai seminarai apie skaitmeninius sprendimus renkant įėjimo mokesčius Jelgavoje ir Akmenėje  </a:t>
            </a:r>
          </a:p>
          <a:p>
            <a:pPr algn="just">
              <a:lnSpc>
                <a:spcPct val="115000"/>
              </a:lnSpc>
              <a:spcAft>
                <a:spcPts val="800"/>
              </a:spcAft>
            </a:pPr>
            <a:r>
              <a:rPr lang="lt-LT" sz="2000" kern="100" dirty="0">
                <a:latin typeface="Times New Roman" panose="02020603050405020304" pitchFamily="18" charset="0"/>
                <a:ea typeface="Aptos"/>
                <a:cs typeface="Times New Roman" panose="02020603050405020304" pitchFamily="18" charset="0"/>
              </a:rPr>
              <a:t>- 3 vietiniai seminarai apie skaitmeninių technologijų sprendimus ir inovacijas Bauskėje, </a:t>
            </a:r>
            <a:r>
              <a:rPr lang="lt-LT" sz="2000" kern="100" dirty="0" err="1">
                <a:latin typeface="Times New Roman" panose="02020603050405020304" pitchFamily="18" charset="0"/>
                <a:ea typeface="Aptos"/>
                <a:cs typeface="Times New Roman" panose="02020603050405020304" pitchFamily="18" charset="0"/>
              </a:rPr>
              <a:t>Aizkrauklėje</a:t>
            </a:r>
            <a:r>
              <a:rPr lang="lt-LT" sz="2000" kern="100" dirty="0">
                <a:latin typeface="Times New Roman" panose="02020603050405020304" pitchFamily="18" charset="0"/>
                <a:ea typeface="Aptos"/>
                <a:cs typeface="Times New Roman" panose="02020603050405020304" pitchFamily="18" charset="0"/>
              </a:rPr>
              <a:t> ir Akmenėje.</a:t>
            </a:r>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867" y="478175"/>
            <a:ext cx="6772273" cy="2042714"/>
          </a:xfrm>
          <a:prstGeom prst="rect">
            <a:avLst/>
          </a:prstGeom>
        </p:spPr>
      </p:pic>
    </p:spTree>
    <p:extLst>
      <p:ext uri="{BB962C8B-B14F-4D97-AF65-F5344CB8AC3E}">
        <p14:creationId xmlns:p14="http://schemas.microsoft.com/office/powerpoint/2010/main" val="196771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1057" y="0"/>
            <a:ext cx="12193057" cy="6858594"/>
          </a:xfrm>
          <a:prstGeom prst="rect">
            <a:avLst/>
          </a:prstGeom>
        </p:spPr>
      </p:pic>
      <p:sp>
        <p:nvSpPr>
          <p:cNvPr id="3" name="Stačiakampis 2"/>
          <p:cNvSpPr/>
          <p:nvPr/>
        </p:nvSpPr>
        <p:spPr>
          <a:xfrm>
            <a:off x="224007" y="2852384"/>
            <a:ext cx="5995746" cy="3416320"/>
          </a:xfrm>
          <a:prstGeom prst="rect">
            <a:avLst/>
          </a:prstGeom>
        </p:spPr>
        <p:txBody>
          <a:bodyPr wrap="square">
            <a:spAutoFit/>
          </a:bodyPr>
          <a:lstStyle/>
          <a:p>
            <a:pPr algn="ctr"/>
            <a:r>
              <a:rPr lang="lt-LT" sz="2400" kern="100" dirty="0">
                <a:latin typeface="Times New Roman" panose="02020603050405020304" pitchFamily="18" charset="0"/>
                <a:ea typeface="Aptos" panose="02110004020202020204"/>
                <a:cs typeface="Times New Roman" panose="02020603050405020304" pitchFamily="18" charset="0"/>
              </a:rPr>
              <a:t>Siekiant pasidalyti gerąja patirtimi apie galimus ir esamus skaitmeninius sprendimus partnerių teritorijose, gauti daugiau informacijos apie sukurtus turizmo produktus ir skaitmeninio turizmo pasiūlymus, istorinių objektų plėtrą ir įtraukimą, taip pat socialinės </a:t>
            </a:r>
            <a:r>
              <a:rPr lang="lt-LT" sz="2400" kern="100" dirty="0" err="1">
                <a:latin typeface="Times New Roman" panose="02020603050405020304" pitchFamily="18" charset="0"/>
                <a:ea typeface="Aptos" panose="02110004020202020204"/>
                <a:cs typeface="Times New Roman" panose="02020603050405020304" pitchFamily="18" charset="0"/>
              </a:rPr>
              <a:t>įtraukties</a:t>
            </a:r>
            <a:r>
              <a:rPr lang="lt-LT" sz="2400" kern="100" dirty="0">
                <a:latin typeface="Times New Roman" panose="02020603050405020304" pitchFamily="18" charset="0"/>
                <a:ea typeface="Aptos" panose="02110004020202020204"/>
                <a:cs typeface="Times New Roman" panose="02020603050405020304" pitchFamily="18" charset="0"/>
              </a:rPr>
              <a:t> priemones turizmo objektams, bus surengti 4 mokomieji vizitai Bauskėje, Jekabpilyje, Panevėžyje ir Rokiškyje.</a:t>
            </a:r>
          </a:p>
        </p:txBody>
      </p:sp>
      <p:pic>
        <p:nvPicPr>
          <p:cNvPr id="5" name="Paveikslėlis 4"/>
          <p:cNvPicPr>
            <a:picLocks noChangeAspect="1"/>
          </p:cNvPicPr>
          <p:nvPr/>
        </p:nvPicPr>
        <p:blipFill>
          <a:blip r:embed="rId3"/>
          <a:stretch>
            <a:fillRect/>
          </a:stretch>
        </p:blipFill>
        <p:spPr>
          <a:xfrm>
            <a:off x="6461895" y="2479215"/>
            <a:ext cx="5487963" cy="4162659"/>
          </a:xfrm>
          <a:prstGeom prst="rect">
            <a:avLst/>
          </a:prstGeom>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9150" y="382804"/>
            <a:ext cx="6231798" cy="1879691"/>
          </a:xfrm>
          <a:prstGeom prst="rect">
            <a:avLst/>
          </a:prstGeom>
        </p:spPr>
      </p:pic>
    </p:spTree>
    <p:extLst>
      <p:ext uri="{BB962C8B-B14F-4D97-AF65-F5344CB8AC3E}">
        <p14:creationId xmlns:p14="http://schemas.microsoft.com/office/powerpoint/2010/main" val="134291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529" y="-297"/>
            <a:ext cx="12193057" cy="6858594"/>
          </a:xfrm>
          <a:prstGeom prst="rect">
            <a:avLst/>
          </a:prstGeom>
        </p:spPr>
      </p:pic>
      <p:sp>
        <p:nvSpPr>
          <p:cNvPr id="3" name="Stačiakampis 2"/>
          <p:cNvSpPr/>
          <p:nvPr/>
        </p:nvSpPr>
        <p:spPr>
          <a:xfrm>
            <a:off x="642335" y="3257370"/>
            <a:ext cx="10764981" cy="2878480"/>
          </a:xfrm>
          <a:prstGeom prst="rect">
            <a:avLst/>
          </a:prstGeom>
        </p:spPr>
        <p:txBody>
          <a:bodyPr wrap="square">
            <a:spAutoFit/>
          </a:bodyPr>
          <a:lstStyle/>
          <a:p>
            <a:pPr algn="just">
              <a:lnSpc>
                <a:spcPct val="115000"/>
              </a:lnSpc>
              <a:spcAft>
                <a:spcPts val="800"/>
              </a:spcAft>
            </a:pPr>
            <a:r>
              <a:rPr lang="lt-LT" sz="3200" kern="100" dirty="0">
                <a:latin typeface="Times New Roman" panose="02020603050405020304" pitchFamily="18" charset="0"/>
                <a:ea typeface="Aptos" panose="02110004020202020204"/>
                <a:cs typeface="Times New Roman" panose="02020603050405020304" pitchFamily="18" charset="0"/>
              </a:rPr>
              <a:t>Bus sukurtas ir žemėlapyje išspausdintas bendras interaktyvus turizmo maršrutas apie prarastus kultūros paveldo objektus anglų, latvių ir lietuvių kalbomis, organizuoti naujai sukurtų skaitmeninių sprendimų reklaminiai renginiai kiekvieno projekto partnerio teritorijoje.</a:t>
            </a:r>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082" y="483896"/>
            <a:ext cx="6799833" cy="2051027"/>
          </a:xfrm>
          <a:prstGeom prst="rect">
            <a:avLst/>
          </a:prstGeom>
        </p:spPr>
      </p:pic>
    </p:spTree>
    <p:extLst>
      <p:ext uri="{BB962C8B-B14F-4D97-AF65-F5344CB8AC3E}">
        <p14:creationId xmlns:p14="http://schemas.microsoft.com/office/powerpoint/2010/main" val="361738147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690</Words>
  <Application>Microsoft Office PowerPoint</Application>
  <PresentationFormat>Plačiaekranė</PresentationFormat>
  <Paragraphs>48</Paragraphs>
  <Slides>12</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12</vt:i4>
      </vt:variant>
    </vt:vector>
  </HeadingPairs>
  <TitlesOfParts>
    <vt:vector size="18" baseType="lpstr">
      <vt:lpstr>Arial</vt:lpstr>
      <vt:lpstr>Calibri</vt:lpstr>
      <vt:lpstr>Calibri Light</vt:lpstr>
      <vt:lpstr>Times New Roman</vt:lpstr>
      <vt:lpstr>Wingdings</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Armadillo_i3</dc:creator>
  <cp:lastModifiedBy>Irena Matelienė</cp:lastModifiedBy>
  <cp:revision>26</cp:revision>
  <dcterms:created xsi:type="dcterms:W3CDTF">2024-03-26T09:01:54Z</dcterms:created>
  <dcterms:modified xsi:type="dcterms:W3CDTF">2024-04-03T18:36:20Z</dcterms:modified>
</cp:coreProperties>
</file>