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7536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vAnHM/tZU4U5+jpEOk/HLy3/v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 extrusionOk="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414" b="-141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2836337" y="4584430"/>
            <a:ext cx="4362279" cy="0"/>
          </a:xfrm>
          <a:prstGeom prst="straightConnector1">
            <a:avLst/>
          </a:prstGeom>
          <a:noFill/>
          <a:ln w="152400" cap="flat" cmpd="sng">
            <a:solidFill>
              <a:srgbClr val="D90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-1239968" y="5795624"/>
            <a:ext cx="4076305" cy="4076305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5686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8350698" y="-1841017"/>
            <a:ext cx="4076305" cy="4076305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3725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232804" y="2963111"/>
            <a:ext cx="7889307" cy="150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49" b="1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TARYBOS NARIO ATASKAITA</a:t>
            </a:r>
            <a:endParaRPr/>
          </a:p>
        </p:txBody>
      </p:sp>
      <p:cxnSp>
        <p:nvCxnSpPr>
          <p:cNvPr id="89" name="Google Shape;89;p1"/>
          <p:cNvCxnSpPr/>
          <p:nvPr/>
        </p:nvCxnSpPr>
        <p:spPr>
          <a:xfrm>
            <a:off x="2996318" y="6583680"/>
            <a:ext cx="4362279" cy="0"/>
          </a:xfrm>
          <a:prstGeom prst="straightConnector1">
            <a:avLst/>
          </a:prstGeom>
          <a:noFill/>
          <a:ln w="352425" cap="flat" cmpd="sng">
            <a:solidFill>
              <a:srgbClr val="D9042B">
                <a:alpha val="62352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"/>
          <p:cNvSpPr txBox="1"/>
          <p:nvPr/>
        </p:nvSpPr>
        <p:spPr>
          <a:xfrm>
            <a:off x="2766907" y="6290005"/>
            <a:ext cx="4821102" cy="53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STASYS MEKŠĖNAS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242815" y="936485"/>
            <a:ext cx="2063024" cy="5562214"/>
          </a:xfrm>
          <a:custGeom>
            <a:avLst/>
            <a:gdLst/>
            <a:ahLst/>
            <a:cxnLst/>
            <a:rect l="l" t="t" r="r" b="b"/>
            <a:pathLst>
              <a:path w="1403316" h="3783545" extrusionOk="0">
                <a:moveTo>
                  <a:pt x="0" y="0"/>
                </a:moveTo>
                <a:lnTo>
                  <a:pt x="1403316" y="0"/>
                </a:lnTo>
                <a:lnTo>
                  <a:pt x="1403316" y="3783545"/>
                </a:lnTo>
                <a:lnTo>
                  <a:pt x="0" y="3783545"/>
                </a:lnTo>
                <a:close/>
              </a:path>
            </a:pathLst>
          </a:custGeom>
          <a:solidFill>
            <a:srgbClr val="979FA6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10"/>
          <p:cNvCxnSpPr/>
          <p:nvPr/>
        </p:nvCxnSpPr>
        <p:spPr>
          <a:xfrm>
            <a:off x="2470561" y="936485"/>
            <a:ext cx="0" cy="5562214"/>
          </a:xfrm>
          <a:prstGeom prst="straightConnector1">
            <a:avLst/>
          </a:prstGeom>
          <a:noFill/>
          <a:ln w="95250" cap="flat" cmpd="sng">
            <a:solidFill>
              <a:srgbClr val="D90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10"/>
          <p:cNvSpPr txBox="1"/>
          <p:nvPr/>
        </p:nvSpPr>
        <p:spPr>
          <a:xfrm>
            <a:off x="2805500" y="312255"/>
            <a:ext cx="6851879" cy="6381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Apibendrindamas savo,  2023m.  Rokiškio rajono savivaldybės nario veiklą, galiu teigti, jog visus metus  aktyviai įsitraukiau į tarybos veiklą, dalyvavau  renginiuose ir pats organizavau talkas, kurių metu būriau bendruomenę ir realiai bendravau su mūsų krašto žmonėmis. Įsiklausęs į įvairias nuomones, pasiūlymus bei problemas į jas stengiausi reaguoti kaip įmanoma greičiau bei efektyviau, o atsakymus į rūpimus klausimus stengiausi pateikti čia ir dabar. Galiu teigti, jog vykdydamas minėtą veiklą prisidėjau ir prie savivaldos veiklos gerinimo. 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-809932" y="369405"/>
            <a:ext cx="4168519" cy="56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IŠVADOS</a:t>
            </a:r>
            <a:endParaRPr/>
          </a:p>
        </p:txBody>
      </p:sp>
      <p:sp>
        <p:nvSpPr>
          <p:cNvPr id="217" name="Google Shape;217;p10"/>
          <p:cNvSpPr/>
          <p:nvPr/>
        </p:nvSpPr>
        <p:spPr>
          <a:xfrm>
            <a:off x="793618" y="3221623"/>
            <a:ext cx="1033564" cy="1033564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904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793618" y="3293769"/>
            <a:ext cx="961418" cy="961418"/>
          </a:xfrm>
          <a:custGeom>
            <a:avLst/>
            <a:gdLst/>
            <a:ahLst/>
            <a:cxnLst/>
            <a:rect l="l" t="t" r="r" b="b"/>
            <a:pathLst>
              <a:path w="961418" h="961418" extrusionOk="0">
                <a:moveTo>
                  <a:pt x="0" y="0"/>
                </a:moveTo>
                <a:lnTo>
                  <a:pt x="961418" y="0"/>
                </a:lnTo>
                <a:lnTo>
                  <a:pt x="961418" y="961418"/>
                </a:lnTo>
                <a:lnTo>
                  <a:pt x="0" y="961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8244840" y="-1321699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 extrusionOk="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284" r="-62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11"/>
          <p:cNvCxnSpPr/>
          <p:nvPr/>
        </p:nvCxnSpPr>
        <p:spPr>
          <a:xfrm>
            <a:off x="2380499" y="4617581"/>
            <a:ext cx="4992602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1"/>
          <p:cNvCxnSpPr/>
          <p:nvPr/>
        </p:nvCxnSpPr>
        <p:spPr>
          <a:xfrm>
            <a:off x="2380499" y="2684273"/>
            <a:ext cx="4992602" cy="0"/>
          </a:xfrm>
          <a:prstGeom prst="straightConnector1">
            <a:avLst/>
          </a:prstGeom>
          <a:noFill/>
          <a:ln w="952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11"/>
          <p:cNvSpPr/>
          <p:nvPr/>
        </p:nvSpPr>
        <p:spPr>
          <a:xfrm>
            <a:off x="4189573" y="886244"/>
            <a:ext cx="1371327" cy="1371327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904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4225623" y="886244"/>
            <a:ext cx="1299229" cy="1299229"/>
          </a:xfrm>
          <a:custGeom>
            <a:avLst/>
            <a:gdLst/>
            <a:ahLst/>
            <a:cxnLst/>
            <a:rect l="l" t="t" r="r" b="b"/>
            <a:pathLst>
              <a:path w="1299229" h="1299229" extrusionOk="0">
                <a:moveTo>
                  <a:pt x="0" y="0"/>
                </a:moveTo>
                <a:lnTo>
                  <a:pt x="1299228" y="0"/>
                </a:lnTo>
                <a:lnTo>
                  <a:pt x="1299228" y="1299229"/>
                </a:lnTo>
                <a:lnTo>
                  <a:pt x="0" y="1299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465797" y="3198537"/>
            <a:ext cx="9022080" cy="112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5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89" b="1">
                <a:solidFill>
                  <a:srgbClr val="D9042B"/>
                </a:solidFill>
                <a:latin typeface="Ultra"/>
                <a:ea typeface="Ultra"/>
                <a:cs typeface="Ultra"/>
                <a:sym typeface="Ultra"/>
              </a:rPr>
              <a:t>AČIŪ UŽ DĖMESĮ</a:t>
            </a:r>
            <a:endParaRPr/>
          </a:p>
        </p:txBody>
      </p:sp>
      <p:sp>
        <p:nvSpPr>
          <p:cNvPr id="230" name="Google Shape;230;p11"/>
          <p:cNvSpPr txBox="1"/>
          <p:nvPr/>
        </p:nvSpPr>
        <p:spPr>
          <a:xfrm>
            <a:off x="2466249" y="5212411"/>
            <a:ext cx="4821000" cy="25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STASYS MEKŠĖNAS</a:t>
            </a:r>
            <a:endParaRPr/>
          </a:p>
          <a:p>
            <a:pPr marL="0" marR="0" lvl="0" indent="0" algn="ct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2024-04-20</a:t>
            </a:r>
            <a:endParaRPr/>
          </a:p>
          <a:p>
            <a:pPr marL="0" marR="0" lvl="0" indent="0" algn="ct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2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endParaRPr/>
          </a:p>
          <a:p>
            <a:pPr marL="0" marR="0" lvl="0" indent="0" algn="ct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2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2100" y="6356850"/>
            <a:ext cx="2589400" cy="9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-171504" y="-135267"/>
            <a:ext cx="5166934" cy="7690357"/>
          </a:xfrm>
          <a:custGeom>
            <a:avLst/>
            <a:gdLst/>
            <a:ahLst/>
            <a:cxnLst/>
            <a:rect l="l" t="t" r="r" b="b"/>
            <a:pathLst>
              <a:path w="5166934" h="7690357" extrusionOk="0">
                <a:moveTo>
                  <a:pt x="0" y="0"/>
                </a:moveTo>
                <a:lnTo>
                  <a:pt x="5166935" y="0"/>
                </a:lnTo>
                <a:lnTo>
                  <a:pt x="5166935" y="7690358"/>
                </a:lnTo>
                <a:lnTo>
                  <a:pt x="0" y="7690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3759" r="-996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89804" y="0"/>
            <a:ext cx="2649598" cy="7315200"/>
          </a:xfrm>
          <a:custGeom>
            <a:avLst/>
            <a:gdLst/>
            <a:ahLst/>
            <a:cxnLst/>
            <a:rect l="l" t="t" r="r" b="b"/>
            <a:pathLst>
              <a:path w="1680532" h="4639733" extrusionOk="0">
                <a:moveTo>
                  <a:pt x="0" y="0"/>
                </a:moveTo>
                <a:lnTo>
                  <a:pt x="1680532" y="0"/>
                </a:lnTo>
                <a:lnTo>
                  <a:pt x="1680532" y="4639733"/>
                </a:lnTo>
                <a:lnTo>
                  <a:pt x="0" y="4639733"/>
                </a:lnTo>
                <a:close/>
              </a:path>
            </a:pathLst>
          </a:custGeom>
          <a:solidFill>
            <a:srgbClr val="979FA6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5599069" y="2308718"/>
            <a:ext cx="2119902" cy="83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MANO VEIKLA</a:t>
            </a:r>
            <a:endParaRPr/>
          </a:p>
          <a:p>
            <a:pPr marL="0" marR="0" lvl="0" indent="0" algn="l" rtl="0">
              <a:lnSpc>
                <a:spcPct val="1169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95" b="1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l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VIZIJA IR MISIJA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8278637" y="2308718"/>
            <a:ext cx="752310" cy="28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01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5576456" y="4927589"/>
            <a:ext cx="2588825" cy="28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KĄ NUVEIKIAU?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278637" y="4372750"/>
            <a:ext cx="752310" cy="28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04-08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599069" y="4096195"/>
            <a:ext cx="2398679" cy="5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DALYVAVIMAS  POSĖDŽIUOSE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8278637" y="2869052"/>
            <a:ext cx="752310" cy="28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02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8278637" y="4927677"/>
            <a:ext cx="752310" cy="28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10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8278637" y="3602298"/>
            <a:ext cx="752310" cy="28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03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923388" y="2789712"/>
            <a:ext cx="1586650" cy="158665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904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002728" y="2869052"/>
            <a:ext cx="1427969" cy="1427969"/>
          </a:xfrm>
          <a:custGeom>
            <a:avLst/>
            <a:gdLst/>
            <a:ahLst/>
            <a:cxnLst/>
            <a:rect l="l" t="t" r="r" b="b"/>
            <a:pathLst>
              <a:path w="1427969" h="1427969" extrusionOk="0">
                <a:moveTo>
                  <a:pt x="0" y="0"/>
                </a:moveTo>
                <a:lnTo>
                  <a:pt x="1427969" y="0"/>
                </a:lnTo>
                <a:lnTo>
                  <a:pt x="1427969" y="1427970"/>
                </a:lnTo>
                <a:lnTo>
                  <a:pt x="0" y="14279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8539087" y="-253218"/>
            <a:ext cx="1625277" cy="2200037"/>
          </a:xfrm>
          <a:custGeom>
            <a:avLst/>
            <a:gdLst/>
            <a:ahLst/>
            <a:cxnLst/>
            <a:rect l="l" t="t" r="r" b="b"/>
            <a:pathLst>
              <a:path w="1625277" h="2200037" extrusionOk="0">
                <a:moveTo>
                  <a:pt x="0" y="0"/>
                </a:moveTo>
                <a:lnTo>
                  <a:pt x="1625278" y="0"/>
                </a:lnTo>
                <a:lnTo>
                  <a:pt x="1625278" y="2200037"/>
                </a:lnTo>
                <a:lnTo>
                  <a:pt x="0" y="2200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576456" y="741045"/>
            <a:ext cx="3378299" cy="71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TURINYS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7003975" y="3568187"/>
            <a:ext cx="1535113" cy="28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979FA6"/>
                </a:solidFill>
                <a:latin typeface="Ultra"/>
                <a:ea typeface="Ultra"/>
                <a:cs typeface="Ultra"/>
                <a:sym typeface="Ultra"/>
              </a:rPr>
              <a:t>.........................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7420067" y="4923229"/>
            <a:ext cx="1228064" cy="28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979FA6"/>
                </a:solidFill>
                <a:latin typeface="Ultra"/>
                <a:ea typeface="Ultra"/>
                <a:cs typeface="Ultra"/>
                <a:sym typeface="Ultra"/>
              </a:rPr>
              <a:t>....................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7341715" y="4373080"/>
            <a:ext cx="859631" cy="28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979FA6"/>
                </a:solidFill>
                <a:latin typeface="Ultra"/>
                <a:ea typeface="Ultra"/>
                <a:cs typeface="Ultra"/>
                <a:sym typeface="Ultra"/>
              </a:rPr>
              <a:t>..............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7610879" y="2862158"/>
            <a:ext cx="1043914" cy="28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979FA6"/>
                </a:solidFill>
                <a:latin typeface="Ultra"/>
                <a:ea typeface="Ultra"/>
                <a:cs typeface="Ultra"/>
                <a:sym typeface="Ultra"/>
              </a:rPr>
              <a:t>.................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7389375" y="2308960"/>
            <a:ext cx="1289447" cy="28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979FA6"/>
                </a:solidFill>
                <a:latin typeface="Ultra"/>
                <a:ea typeface="Ultra"/>
                <a:cs typeface="Ultra"/>
                <a:sym typeface="Ultra"/>
              </a:rPr>
              <a:t>.....................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5599069" y="3300570"/>
            <a:ext cx="2588825" cy="5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MANO VEIKLA TARYBOJE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5576456" y="5363768"/>
            <a:ext cx="2588825" cy="28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IŠVADOS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6736507" y="5367381"/>
            <a:ext cx="1964928" cy="28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979FA6"/>
                </a:solidFill>
                <a:latin typeface="Ultra"/>
                <a:ea typeface="Ultra"/>
                <a:cs typeface="Ultra"/>
                <a:sym typeface="Ultra"/>
              </a:rPr>
              <a:t>................................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8648130" y="5367381"/>
            <a:ext cx="373950" cy="56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7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5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11</a:t>
            </a:r>
            <a:endParaRPr/>
          </a:p>
          <a:p>
            <a:pPr marL="0" marR="0" lvl="0" indent="0" algn="r" rtl="0">
              <a:lnSpc>
                <a:spcPct val="11698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95" b="1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3"/>
          <p:cNvCxnSpPr/>
          <p:nvPr/>
        </p:nvCxnSpPr>
        <p:spPr>
          <a:xfrm>
            <a:off x="3224368" y="1021466"/>
            <a:ext cx="0" cy="5562214"/>
          </a:xfrm>
          <a:prstGeom prst="straightConnector1">
            <a:avLst/>
          </a:prstGeom>
          <a:noFill/>
          <a:ln w="95250" cap="flat" cmpd="sng">
            <a:solidFill>
              <a:srgbClr val="D90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3"/>
          <p:cNvSpPr/>
          <p:nvPr/>
        </p:nvSpPr>
        <p:spPr>
          <a:xfrm>
            <a:off x="-1299860" y="5653725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0" y="2384501"/>
            <a:ext cx="2859129" cy="2859129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8885" r="-388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3427000" y="1215487"/>
            <a:ext cx="6174660" cy="581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Esu žmogus, nuoširdžiai mylintis Rokiškio kraštą ir jo žmones, o ypatingą dėmesį stengiuosi skirti mūsų ateičiai – jaunimui.</a:t>
            </a:r>
            <a:endParaRPr/>
          </a:p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Vedamas šių įsitikinimų įkūriau Velykalnio bendruomenę  –  sporto ir laisvalaikio erdvę, kuri skatina piliečius sportuoti, aktyviai praleisti laisvalaikį ir realizuoti save gamtos apsuptyje. </a:t>
            </a:r>
            <a:endParaRPr/>
          </a:p>
          <a:p>
            <a:pPr marL="0" marR="0" lvl="0" indent="0" algn="l" rtl="0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3773702" y="372449"/>
            <a:ext cx="5248378" cy="649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34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MANO VEIKLA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4"/>
          <p:cNvCxnSpPr/>
          <p:nvPr/>
        </p:nvCxnSpPr>
        <p:spPr>
          <a:xfrm rot="5400000">
            <a:off x="3054743" y="3718960"/>
            <a:ext cx="3491715" cy="0"/>
          </a:xfrm>
          <a:prstGeom prst="straightConnector1">
            <a:avLst/>
          </a:prstGeom>
          <a:noFill/>
          <a:ln w="95250" cap="flat" cmpd="sng">
            <a:solidFill>
              <a:srgbClr val="D90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4"/>
          <p:cNvSpPr/>
          <p:nvPr/>
        </p:nvSpPr>
        <p:spPr>
          <a:xfrm>
            <a:off x="4981588" y="2432626"/>
            <a:ext cx="373185" cy="37318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904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1570650" y="412360"/>
            <a:ext cx="6648634" cy="141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MANO VIZIJA IR MISIJA 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48640" y="1410500"/>
            <a:ext cx="1893772" cy="704609"/>
          </a:xfrm>
          <a:custGeom>
            <a:avLst/>
            <a:gdLst/>
            <a:ahLst/>
            <a:cxnLst/>
            <a:rect l="l" t="t" r="r" b="b"/>
            <a:pathLst>
              <a:path w="1201142" h="446905" extrusionOk="0">
                <a:moveTo>
                  <a:pt x="0" y="0"/>
                </a:moveTo>
                <a:lnTo>
                  <a:pt x="1201142" y="0"/>
                </a:lnTo>
                <a:lnTo>
                  <a:pt x="1201142" y="446905"/>
                </a:lnTo>
                <a:lnTo>
                  <a:pt x="0" y="446905"/>
                </a:lnTo>
                <a:close/>
              </a:path>
            </a:pathLst>
          </a:custGeom>
          <a:solidFill>
            <a:srgbClr val="D904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642103" y="1327958"/>
            <a:ext cx="2216503" cy="704609"/>
          </a:xfrm>
          <a:custGeom>
            <a:avLst/>
            <a:gdLst/>
            <a:ahLst/>
            <a:cxnLst/>
            <a:rect l="l" t="t" r="r" b="b"/>
            <a:pathLst>
              <a:path w="1405838" h="446905" extrusionOk="0">
                <a:moveTo>
                  <a:pt x="0" y="0"/>
                </a:moveTo>
                <a:lnTo>
                  <a:pt x="1405838" y="0"/>
                </a:lnTo>
                <a:lnTo>
                  <a:pt x="1405838" y="446905"/>
                </a:lnTo>
                <a:lnTo>
                  <a:pt x="0" y="446905"/>
                </a:lnTo>
                <a:close/>
              </a:path>
            </a:pathLst>
          </a:custGeom>
          <a:solidFill>
            <a:srgbClr val="D904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7750355" y="-1186697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4"/>
          <p:cNvGrpSpPr/>
          <p:nvPr/>
        </p:nvGrpSpPr>
        <p:grpSpPr>
          <a:xfrm>
            <a:off x="-1268924" y="5100398"/>
            <a:ext cx="5528900" cy="3192064"/>
            <a:chOff x="0" y="0"/>
            <a:chExt cx="7371866" cy="4256086"/>
          </a:xfrm>
        </p:grpSpPr>
        <p:sp>
          <p:nvSpPr>
            <p:cNvPr id="138" name="Google Shape;138;p4"/>
            <p:cNvSpPr/>
            <p:nvPr/>
          </p:nvSpPr>
          <p:spPr>
            <a:xfrm>
              <a:off x="0" y="232726"/>
              <a:ext cx="4023360" cy="4023360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011680" y="0"/>
              <a:ext cx="5360186" cy="2261329"/>
            </a:xfrm>
            <a:custGeom>
              <a:avLst/>
              <a:gdLst/>
              <a:ahLst/>
              <a:cxnLst/>
              <a:rect l="l" t="t" r="r" b="b"/>
              <a:pathLst>
                <a:path w="5360186" h="2261329" extrusionOk="0">
                  <a:moveTo>
                    <a:pt x="0" y="0"/>
                  </a:moveTo>
                  <a:lnTo>
                    <a:pt x="5360186" y="0"/>
                  </a:lnTo>
                  <a:lnTo>
                    <a:pt x="5360186" y="2261329"/>
                  </a:lnTo>
                  <a:lnTo>
                    <a:pt x="0" y="22613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011680" y="0"/>
              <a:ext cx="1470612" cy="2261329"/>
            </a:xfrm>
            <a:custGeom>
              <a:avLst/>
              <a:gdLst/>
              <a:ahLst/>
              <a:cxnLst/>
              <a:rect l="l" t="t" r="r" b="b"/>
              <a:pathLst>
                <a:path w="1913890" h="2942947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2942947"/>
                  </a:lnTo>
                  <a:lnTo>
                    <a:pt x="0" y="2942947"/>
                  </a:lnTo>
                  <a:close/>
                </a:path>
              </a:pathLst>
            </a:custGeom>
            <a:solidFill>
              <a:srgbClr val="D9D9D9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237514" y="562241"/>
              <a:ext cx="1136846" cy="1136846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9042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255520" y="562241"/>
              <a:ext cx="1060993" cy="1060993"/>
            </a:xfrm>
            <a:custGeom>
              <a:avLst/>
              <a:gdLst/>
              <a:ahLst/>
              <a:cxnLst/>
              <a:rect l="l" t="t" r="r" b="b"/>
              <a:pathLst>
                <a:path w="1060993" h="1060993" extrusionOk="0">
                  <a:moveTo>
                    <a:pt x="0" y="0"/>
                  </a:moveTo>
                  <a:lnTo>
                    <a:pt x="1060993" y="0"/>
                  </a:lnTo>
                  <a:lnTo>
                    <a:pt x="1060993" y="1060993"/>
                  </a:lnTo>
                  <a:lnTo>
                    <a:pt x="0" y="10609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" name="Google Shape;143;p4"/>
          <p:cNvSpPr txBox="1"/>
          <p:nvPr/>
        </p:nvSpPr>
        <p:spPr>
          <a:xfrm>
            <a:off x="580379" y="1514407"/>
            <a:ext cx="1893772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Vizija: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6642103" y="1431865"/>
            <a:ext cx="2216503" cy="51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FFFFF"/>
                </a:solidFill>
                <a:latin typeface="Ultra"/>
                <a:ea typeface="Ultra"/>
                <a:cs typeface="Ultra"/>
                <a:sym typeface="Ultra"/>
              </a:rPr>
              <a:t>Misija:</a:t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180192" y="2420777"/>
            <a:ext cx="4524439" cy="241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Rokiškio mieste ir rajone sveika gyvensena yra lengvai prieinamas ir savaime suprantamas gyvenimo būdas.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5488136" y="2385001"/>
            <a:ext cx="4524439" cy="4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Suburti bendruomenę;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5415272" y="3183204"/>
            <a:ext cx="4206365" cy="31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Sudaryti palankias sąlygas sveikos gyvensenos ir sveikos elgsenos įgūdžiams puoselėti, įtraukiant Rokiškio krašto žmones  į konkrečias veiklas.</a:t>
            </a:r>
            <a:endParaRPr/>
          </a:p>
        </p:txBody>
      </p:sp>
      <p:sp>
        <p:nvSpPr>
          <p:cNvPr id="148" name="Google Shape;148;p4"/>
          <p:cNvSpPr/>
          <p:nvPr/>
        </p:nvSpPr>
        <p:spPr>
          <a:xfrm>
            <a:off x="4945156" y="3240354"/>
            <a:ext cx="373185" cy="37318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904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Google Shape;153;p5"/>
          <p:cNvCxnSpPr/>
          <p:nvPr/>
        </p:nvCxnSpPr>
        <p:spPr>
          <a:xfrm>
            <a:off x="3402075" y="876493"/>
            <a:ext cx="0" cy="5562214"/>
          </a:xfrm>
          <a:prstGeom prst="straightConnector1">
            <a:avLst/>
          </a:prstGeom>
          <a:noFill/>
          <a:ln w="95250" cap="flat" cmpd="sng">
            <a:solidFill>
              <a:srgbClr val="D90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5"/>
          <p:cNvSpPr/>
          <p:nvPr/>
        </p:nvSpPr>
        <p:spPr>
          <a:xfrm>
            <a:off x="-162840" y="1995424"/>
            <a:ext cx="3324352" cy="332435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5045" r="-250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3046591" y="229870"/>
            <a:ext cx="6936746" cy="1312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34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MANO VEIKLA TARYBOJE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-1299860" y="5653725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3640200" y="1781143"/>
            <a:ext cx="5953296" cy="505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Esu aktyvus socialdemokratų frakcijos narys ir savivaldybės daugumos atstovas.</a:t>
            </a:r>
            <a:endParaRPr/>
          </a:p>
          <a:p>
            <a:pPr marL="0" marR="0" lvl="0" indent="0" algn="l" rtl="0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2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Priklausau švietimo, kultūros ir sporto komitetui, taip pat esu antikorupcijos komisijos narys bei šeimos tarybos narys.</a:t>
            </a:r>
            <a:endParaRPr/>
          </a:p>
          <a:p>
            <a:pPr marL="0" marR="0" lvl="0" indent="0" algn="l" rtl="0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2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6"/>
          <p:cNvCxnSpPr/>
          <p:nvPr/>
        </p:nvCxnSpPr>
        <p:spPr>
          <a:xfrm>
            <a:off x="3503959" y="1021466"/>
            <a:ext cx="0" cy="5562214"/>
          </a:xfrm>
          <a:prstGeom prst="straightConnector1">
            <a:avLst/>
          </a:prstGeom>
          <a:noFill/>
          <a:ln w="95250" cap="flat" cmpd="sng">
            <a:solidFill>
              <a:srgbClr val="D90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6"/>
          <p:cNvSpPr/>
          <p:nvPr/>
        </p:nvSpPr>
        <p:spPr>
          <a:xfrm>
            <a:off x="-87093" y="1893540"/>
            <a:ext cx="3324352" cy="332435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 amt="91000"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8422478" y="5373153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4969292" y="5217892"/>
            <a:ext cx="2275262" cy="227526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 amt="54000"/>
            </a:blip>
            <a:stretch>
              <a:fillRect l="-25045" r="-2504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3964783" y="266483"/>
            <a:ext cx="5248378" cy="13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34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DALYVAVIMAS POSĖDŽIUOSE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3964783" y="2196513"/>
            <a:ext cx="5721368" cy="280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Kaip ir anksčiau, taip ir šiais metais – dalyvavau visuose Rokiškio rajono savivaldybės tarybos posėdžiuose  ir visuose švietimo, kultūros ir sporto komitetų posėdžiuose.  </a:t>
            </a:r>
            <a:endParaRPr/>
          </a:p>
          <a:p>
            <a:pPr marL="0" marR="0" lvl="0" indent="0" algn="l" rtl="0">
              <a:lnSpc>
                <a:spcPct val="11696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Google Shape;172;p7"/>
          <p:cNvCxnSpPr/>
          <p:nvPr/>
        </p:nvCxnSpPr>
        <p:spPr>
          <a:xfrm>
            <a:off x="3634953" y="1021466"/>
            <a:ext cx="0" cy="5562214"/>
          </a:xfrm>
          <a:prstGeom prst="straightConnector1">
            <a:avLst/>
          </a:prstGeom>
          <a:noFill/>
          <a:ln w="95250" cap="flat" cmpd="sng">
            <a:solidFill>
              <a:srgbClr val="D90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3" name="Google Shape;173;p7"/>
          <p:cNvSpPr/>
          <p:nvPr/>
        </p:nvSpPr>
        <p:spPr>
          <a:xfrm>
            <a:off x="0" y="1874142"/>
            <a:ext cx="3324352" cy="332435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 amt="93000"/>
            </a:blip>
            <a:stretch>
              <a:fillRect l="-24901" r="-249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8422478" y="5373153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4147332" y="1559616"/>
            <a:ext cx="5711109" cy="520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6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Visiems Rokiškio rajono savivaldybės ir komiteto posėdžiams aktyviai ruošiausi. </a:t>
            </a:r>
            <a:endParaRPr/>
          </a:p>
          <a:p>
            <a:pPr marL="0" marR="0" lvl="0" indent="0" algn="l" rtl="0">
              <a:lnSpc>
                <a:spcPct val="11698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96" b="1">
              <a:solidFill>
                <a:srgbClr val="000000"/>
              </a:solidFill>
              <a:latin typeface="Ultra"/>
              <a:ea typeface="Ultra"/>
              <a:cs typeface="Ultra"/>
              <a:sym typeface="Ultra"/>
            </a:endParaRPr>
          </a:p>
          <a:p>
            <a:pPr marL="0" marR="0" lvl="0" indent="0" algn="l" rtl="0">
              <a:lnSpc>
                <a:spcPct val="116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96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Į posėdžius ateidavau 100% įsigilinęs į sprendžiamus klausimus, kad galėčiau aktyviai įsitraukti į diskusiją  ir  pateikti savo, faktais pagrįstą, nuomonę. Aktyviai dalyvavau ir visuose frakcijos pasitarimuose prieš posėdžius, kuriuose buvo aptariami projektų sprendimai. 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4147332" y="90951"/>
            <a:ext cx="5248378" cy="13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34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DALYVAVIMAS POSĖDŽIUOSE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7526151" y="4320980"/>
            <a:ext cx="3404385" cy="3404385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4988" y="3341683"/>
            <a:ext cx="3791006" cy="37910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 rot="10800000">
            <a:off x="7801723" y="2680977"/>
            <a:ext cx="477537" cy="413547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D904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6399469" y="350233"/>
            <a:ext cx="3354131" cy="82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0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DALYVAVIMAS POSĖDŽIUOSE  </a:t>
            </a:r>
            <a:endParaRPr/>
          </a:p>
        </p:txBody>
      </p:sp>
      <p:cxnSp>
        <p:nvCxnSpPr>
          <p:cNvPr id="185" name="Google Shape;185;p8"/>
          <p:cNvCxnSpPr/>
          <p:nvPr/>
        </p:nvCxnSpPr>
        <p:spPr>
          <a:xfrm>
            <a:off x="6022826" y="1021466"/>
            <a:ext cx="0" cy="5562214"/>
          </a:xfrm>
          <a:prstGeom prst="straightConnector1">
            <a:avLst/>
          </a:prstGeom>
          <a:noFill/>
          <a:ln w="95250" cap="flat" cmpd="sng">
            <a:solidFill>
              <a:srgbClr val="D90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8"/>
          <p:cNvSpPr/>
          <p:nvPr/>
        </p:nvSpPr>
        <p:spPr>
          <a:xfrm>
            <a:off x="6460905" y="3657600"/>
            <a:ext cx="3159172" cy="3159172"/>
          </a:xfrm>
          <a:custGeom>
            <a:avLst/>
            <a:gdLst/>
            <a:ahLst/>
            <a:cxnLst/>
            <a:rect l="l" t="t" r="r" b="b"/>
            <a:pathLst>
              <a:path w="3159172" h="3159172" extrusionOk="0">
                <a:moveTo>
                  <a:pt x="0" y="0"/>
                </a:moveTo>
                <a:lnTo>
                  <a:pt x="3159173" y="0"/>
                </a:lnTo>
                <a:lnTo>
                  <a:pt x="3159173" y="3159172"/>
                </a:lnTo>
                <a:lnTo>
                  <a:pt x="0" y="3159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999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6882793" y="1594833"/>
            <a:ext cx="2345551" cy="98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7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76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100%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6460905" y="3151674"/>
            <a:ext cx="3404078" cy="40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BUVO SUDALYVAUTA 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0" y="15484"/>
            <a:ext cx="5931063" cy="721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28004" marR="0" lvl="1" indent="-214002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2"/>
              <a:buFont typeface="Arial"/>
              <a:buAutoNum type="arabicPeriod"/>
            </a:pPr>
            <a:r>
              <a:rPr lang="en-US" sz="19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Tarybos posėdis 2023-04-14,  kurio metu priimti 5 sprendimai </a:t>
            </a:r>
            <a:endParaRPr/>
          </a:p>
          <a:p>
            <a:pPr marL="428004" marR="0" lvl="1" indent="-214002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2"/>
              <a:buFont typeface="Arial"/>
              <a:buAutoNum type="arabicPeriod"/>
            </a:pPr>
            <a:r>
              <a:rPr lang="en-US" sz="19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Tarybos posėdis 2023-04-27, kurio metu priimti 38 sprendimai </a:t>
            </a:r>
            <a:endParaRPr/>
          </a:p>
          <a:p>
            <a:pPr marL="428004" marR="0" lvl="1" indent="-214002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2"/>
              <a:buFont typeface="Arial"/>
              <a:buAutoNum type="arabicPeriod"/>
            </a:pPr>
            <a:r>
              <a:rPr lang="en-US" sz="19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Tarybos posėdis 2023-05-25, kurio metu priimti 44 sprendimai </a:t>
            </a:r>
            <a:endParaRPr/>
          </a:p>
          <a:p>
            <a:pPr marL="428004" marR="0" lvl="1" indent="-214002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2"/>
              <a:buFont typeface="Arial"/>
              <a:buAutoNum type="arabicPeriod"/>
            </a:pPr>
            <a:r>
              <a:rPr lang="en-US" sz="19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Tarybos posėdis 2023-06-29, kurio metu priimti 54 sprendimai</a:t>
            </a:r>
            <a:endParaRPr/>
          </a:p>
          <a:p>
            <a:pPr marL="428004" marR="0" lvl="1" indent="-214002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2"/>
              <a:buFont typeface="Arial"/>
              <a:buAutoNum type="arabicPeriod"/>
            </a:pPr>
            <a:r>
              <a:rPr lang="en-US" sz="19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Tarybos posėdis 2023-07-27, kurio metu priimti18 sprendimų </a:t>
            </a:r>
            <a:endParaRPr/>
          </a:p>
          <a:p>
            <a:pPr marL="428004" marR="0" lvl="1" indent="-214002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2"/>
              <a:buFont typeface="Arial"/>
              <a:buAutoNum type="arabicPeriod"/>
            </a:pPr>
            <a:r>
              <a:rPr lang="en-US" sz="19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Tarybos posėdis 2023-09-28, kurio metu priimti 43 sprendimai</a:t>
            </a:r>
            <a:endParaRPr/>
          </a:p>
          <a:p>
            <a:pPr marL="428004" marR="0" lvl="1" indent="-214002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2"/>
              <a:buFont typeface="Arial"/>
              <a:buAutoNum type="arabicPeriod"/>
            </a:pPr>
            <a:r>
              <a:rPr lang="en-US" sz="19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Tarybos posėdis 2023-10-26, kurio metu priima 14 sprendimų</a:t>
            </a:r>
            <a:endParaRPr/>
          </a:p>
          <a:p>
            <a:pPr marL="428004" marR="0" lvl="1" indent="-214002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2"/>
              <a:buFont typeface="Arial"/>
              <a:buAutoNum type="arabicPeriod"/>
            </a:pPr>
            <a:r>
              <a:rPr lang="en-US" sz="19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Tarybos posėdis 2023-11-30, kurio metu priimtas 21 sprendimas</a:t>
            </a:r>
            <a:endParaRPr/>
          </a:p>
          <a:p>
            <a:pPr marL="428004" marR="0" lvl="1" indent="-214002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2"/>
              <a:buFont typeface="Arial"/>
              <a:buAutoNum type="arabicPeriod"/>
            </a:pPr>
            <a:r>
              <a:rPr lang="en-US" sz="198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Tarybos posėdis 2023-12-21, kurio metu priimtas 21 sprendimas</a:t>
            </a:r>
            <a:endParaRPr/>
          </a:p>
          <a:p>
            <a:pPr marL="0" marR="0" lvl="0" indent="0" algn="l" rtl="0">
              <a:lnSpc>
                <a:spcPct val="15499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8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-1508760" y="6436061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/>
          <p:nvPr/>
        </p:nvSpPr>
        <p:spPr>
          <a:xfrm>
            <a:off x="-186593" y="1979613"/>
            <a:ext cx="373185" cy="37318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-186593" y="3257673"/>
            <a:ext cx="373185" cy="37318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-186593" y="4531711"/>
            <a:ext cx="373185" cy="37318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4694630" y="3444266"/>
            <a:ext cx="307688" cy="307688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-186593" y="5916113"/>
            <a:ext cx="373185" cy="373185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-1322167" y="-1467960"/>
            <a:ext cx="3017520" cy="3017520"/>
          </a:xfrm>
          <a:custGeom>
            <a:avLst/>
            <a:gdLst/>
            <a:ahLst/>
            <a:cxnLst/>
            <a:rect l="l" t="t" r="r" b="b"/>
            <a:pathLst>
              <a:path w="1708150" h="1708150" extrusionOk="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D9042B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9"/>
          <p:cNvCxnSpPr/>
          <p:nvPr/>
        </p:nvCxnSpPr>
        <p:spPr>
          <a:xfrm>
            <a:off x="4557470" y="991588"/>
            <a:ext cx="0" cy="5562214"/>
          </a:xfrm>
          <a:prstGeom prst="straightConnector1">
            <a:avLst/>
          </a:prstGeom>
          <a:noFill/>
          <a:ln w="95250" cap="flat" cmpd="sng">
            <a:solidFill>
              <a:srgbClr val="D9042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9"/>
          <p:cNvSpPr/>
          <p:nvPr/>
        </p:nvSpPr>
        <p:spPr>
          <a:xfrm rot="1679613">
            <a:off x="8103129" y="5475159"/>
            <a:ext cx="2217043" cy="2217043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 amt="39000"/>
            </a:blip>
            <a:stretch>
              <a:fillRect l="-45009" r="-4500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2610371" y="295000"/>
            <a:ext cx="4168519" cy="57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6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0" b="1">
                <a:solidFill>
                  <a:srgbClr val="000000"/>
                </a:solidFill>
                <a:latin typeface="Ultra"/>
                <a:ea typeface="Ultra"/>
                <a:cs typeface="Ultra"/>
                <a:sym typeface="Ultra"/>
              </a:rPr>
              <a:t>KĄ NUVEIKIAU?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236331" y="1768635"/>
            <a:ext cx="4133934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Aktyviai įsitraukiau į tarybos veiklą;</a:t>
            </a:r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186593" y="2954681"/>
            <a:ext cx="4133934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Domėjausi kaip gerinti savivaldos veiklą;</a:t>
            </a:r>
            <a:endParaRPr/>
          </a:p>
        </p:txBody>
      </p:sp>
      <p:sp>
        <p:nvSpPr>
          <p:cNvPr id="206" name="Google Shape;206;p9"/>
          <p:cNvSpPr txBox="1"/>
          <p:nvPr/>
        </p:nvSpPr>
        <p:spPr>
          <a:xfrm>
            <a:off x="236331" y="3990594"/>
            <a:ext cx="4133934" cy="14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Konsultavau gyventojus jiems rūpimais klausimais;</a:t>
            </a:r>
            <a:endParaRPr/>
          </a:p>
        </p:txBody>
      </p:sp>
      <p:sp>
        <p:nvSpPr>
          <p:cNvPr id="207" name="Google Shape;207;p9"/>
          <p:cNvSpPr txBox="1"/>
          <p:nvPr/>
        </p:nvSpPr>
        <p:spPr>
          <a:xfrm>
            <a:off x="5116523" y="1616235"/>
            <a:ext cx="4637077" cy="426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Nuolat domėjausi naujausiomis sporto inventoriaus technologijomis, siekdamas, kad statomoje naujoje daugiafunkcinėje sporto salėje piliečiai gautų palankias, saugias ir patogias sąlygas.</a:t>
            </a:r>
            <a:endParaRPr/>
          </a:p>
        </p:txBody>
      </p:sp>
      <p:sp>
        <p:nvSpPr>
          <p:cNvPr id="208" name="Google Shape;208;p9"/>
          <p:cNvSpPr txBox="1"/>
          <p:nvPr/>
        </p:nvSpPr>
        <p:spPr>
          <a:xfrm>
            <a:off x="236331" y="5613120"/>
            <a:ext cx="4133934" cy="93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Dalyvavau renginiuose, bendravau su rinkėjais;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Pasirinktinai</PresentationFormat>
  <Paragraphs>66</Paragraphs>
  <Slides>11</Slides>
  <Notes>11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Calibri</vt:lpstr>
      <vt:lpstr>Ultra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Dovilė Černiauskaitė</dc:creator>
  <cp:lastModifiedBy>Berta Stasiškienė</cp:lastModifiedBy>
  <cp:revision>1</cp:revision>
  <dcterms:created xsi:type="dcterms:W3CDTF">2006-08-16T00:00:00Z</dcterms:created>
  <dcterms:modified xsi:type="dcterms:W3CDTF">2024-04-22T06:48:01Z</dcterms:modified>
</cp:coreProperties>
</file>